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5"/>
  </p:notesMasterIdLst>
  <p:sldIdLst>
    <p:sldId id="338" r:id="rId2"/>
    <p:sldId id="344" r:id="rId3"/>
    <p:sldId id="345" r:id="rId4"/>
    <p:sldId id="346" r:id="rId5"/>
    <p:sldId id="347" r:id="rId6"/>
    <p:sldId id="321" r:id="rId7"/>
    <p:sldId id="317" r:id="rId8"/>
    <p:sldId id="341" r:id="rId9"/>
    <p:sldId id="339" r:id="rId10"/>
    <p:sldId id="342" r:id="rId11"/>
    <p:sldId id="340" r:id="rId12"/>
    <p:sldId id="332" r:id="rId13"/>
    <p:sldId id="34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 autoAdjust="0"/>
    <p:restoredTop sz="92668" autoAdjust="0"/>
  </p:normalViewPr>
  <p:slideViewPr>
    <p:cSldViewPr>
      <p:cViewPr varScale="1">
        <p:scale>
          <a:sx n="68" d="100"/>
          <a:sy n="68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FB2BC-35B0-4DAE-B67F-8E3189ED9A96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19BB8-267D-4550-85FF-BF959D65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6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7A98-8A6A-4539-AEF0-994E5307E704}" type="datetime1">
              <a:rPr lang="en-US" smtClean="0"/>
              <a:t>10/31/2022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56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E808-58BD-4603-A1D6-9AE8F2307EEC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5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E25B-23E6-4332-81E4-58C8EBA45276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7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4C24-7018-4E24-AEEA-DE8293661783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0A89-4194-4BF1-B07F-03FCFEFADD6E}" type="datetime1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1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9C44-A4CD-4675-A7AF-0D20B7945631}" type="datetime1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0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1C6B-577F-45EA-8CE8-561105D223AD}" type="datetime1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4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82D-CF4D-424D-8898-C5AD71677BAD}" type="datetime1">
              <a:rPr lang="en-US" smtClean="0"/>
              <a:t>10/31/2022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</p:spTree>
    <p:extLst>
      <p:ext uri="{BB962C8B-B14F-4D97-AF65-F5344CB8AC3E}">
        <p14:creationId xmlns:p14="http://schemas.microsoft.com/office/powerpoint/2010/main" val="48740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71A6-5912-49D6-A75D-C88CA77C717B}" type="datetime1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3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9EEE-6654-46A7-93E0-9B8742BA19CE}" type="datetime1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0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CC657D7-203E-4913-9816-C5B26CE756E5}" type="datetime1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91CAE7-D0C3-4D64-BEEA-054169416980}" type="datetime1">
              <a:rPr lang="en-US" smtClean="0"/>
              <a:t>10/31/2022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/>
              <a:t>Copyright 2013-2014 Robert W. Hasker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24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untaingoatsoftware.com/blog/writing-user-stories-for-back-end-system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3800/samples/" TargetMode="External"/><Relationship Id="rId2" Type="http://schemas.openxmlformats.org/officeDocument/2006/relationships/hyperlink" Target="http://www.javaworld.com/article/2073056/swing-gui-programming/automate-gui-tests-for-swing-application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81464" y="3489960"/>
            <a:ext cx="6657536" cy="291084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 3800</a:t>
            </a:r>
            <a:br>
              <a:rPr lang="en-US"/>
            </a:br>
            <a:r>
              <a:rPr lang="en-US"/>
              <a:t>Note </a:t>
            </a:r>
            <a:r>
              <a:rPr lang="en-US" dirty="0"/>
              <a:t>7</a:t>
            </a:r>
            <a:br>
              <a:rPr lang="en-US" dirty="0"/>
            </a:br>
            <a:r>
              <a:rPr lang="en-US" dirty="0"/>
              <a:t>UI Testing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5450" y="1697212"/>
            <a:ext cx="6480048" cy="1752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Dr. </a:t>
            </a:r>
            <a:r>
              <a:rPr lang="en-US"/>
              <a:t>Rob Hasker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5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UI Testing in C++ w/ Cucumber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1295400"/>
            <a:ext cx="7543800" cy="536416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Feature: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Subtraction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In order to avoid silly mistakes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As a math-challenged person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I want to be told the difference of two numbers</a:t>
            </a:r>
          </a:p>
          <a:p>
            <a:pPr marL="36576" indent="0">
              <a:buNone/>
            </a:pPr>
            <a:endParaRPr lang="en-US" sz="1600" dirty="0">
              <a:solidFill>
                <a:srgbClr val="0070C0"/>
              </a:solidFill>
              <a:latin typeface="Lucida Console" panose="020B0609040504020204" pitchFamily="49" charset="0"/>
              <a:cs typeface="Miriam Fixed" panose="020B0509050101010101" pitchFamily="49" charset="-79"/>
            </a:endParaRP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Scenario Outline: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Subtract two numbers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Given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just turned on the calculator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When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&lt;button1&gt;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subtract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&lt;button2&gt;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calculate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Then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the display should show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&lt;result&gt;</a:t>
            </a:r>
          </a:p>
          <a:p>
            <a:pPr marL="36576" indent="0">
              <a:buNone/>
            </a:pPr>
            <a:endParaRPr lang="en-US" sz="1600" dirty="0">
              <a:solidFill>
                <a:srgbClr val="0070C0"/>
              </a:solidFill>
              <a:latin typeface="Lucida Console" panose="020B0609040504020204" pitchFamily="49" charset="0"/>
              <a:cs typeface="Miriam Fixed" panose="020B0509050101010101" pitchFamily="49" charset="-79"/>
            </a:endParaRP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Examples: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button1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button2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result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2 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3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-1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7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5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2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9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8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1217474"/>
            <a:ext cx="6324600" cy="1815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WHEN("^I press (\\d+)$")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REGEX_PARAM(unsigned </a:t>
            </a:r>
            <a:r>
              <a:rPr lang="en-US" sz="1600" dirty="0" err="1">
                <a:latin typeface="Lucida Console" panose="020B0609040504020204" pitchFamily="49" charset="0"/>
              </a:rPr>
              <a:t>int</a:t>
            </a:r>
            <a:r>
              <a:rPr lang="en-US" sz="1600" dirty="0">
                <a:latin typeface="Lucida Console" panose="020B0609040504020204" pitchFamily="49" charset="0"/>
              </a:rPr>
              <a:t>, n);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cucumber::</a:t>
            </a:r>
            <a:r>
              <a:rPr lang="en-US" sz="1600" dirty="0" err="1">
                <a:latin typeface="Lucida Console" panose="020B0609040504020204" pitchFamily="49" charset="0"/>
              </a:rPr>
              <a:t>ScenarioScope</a:t>
            </a:r>
            <a:r>
              <a:rPr lang="en-US" sz="1600" dirty="0">
                <a:latin typeface="Lucida Console" panose="020B0609040504020204" pitchFamily="49" charset="0"/>
              </a:rPr>
              <a:t>&lt;</a:t>
            </a:r>
            <a:r>
              <a:rPr lang="en-US" sz="1600" dirty="0" err="1">
                <a:latin typeface="Lucida Console" panose="020B0609040504020204" pitchFamily="49" charset="0"/>
              </a:rPr>
              <a:t>CalculatorWidget</a:t>
            </a:r>
            <a:r>
              <a:rPr lang="en-US" sz="1600" dirty="0">
                <a:latin typeface="Lucida Console" panose="020B0609040504020204" pitchFamily="49" charset="0"/>
              </a:rPr>
              <a:t>&gt;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calculator;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</a:rPr>
              <a:t>QTest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keyClick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calculator.get</a:t>
            </a:r>
            <a:r>
              <a:rPr lang="en-US" sz="1600" dirty="0">
                <a:latin typeface="Lucida Console" panose="020B0609040504020204" pitchFamily="49" charset="0"/>
              </a:rPr>
              <a:t>(), </a:t>
            </a:r>
            <a:r>
              <a:rPr lang="en-US" sz="1600" dirty="0" err="1">
                <a:latin typeface="Lucida Console" panose="020B0609040504020204" pitchFamily="49" charset="0"/>
              </a:rPr>
              <a:t>Qt</a:t>
            </a:r>
            <a:r>
              <a:rPr lang="en-US" sz="1600" dirty="0">
                <a:latin typeface="Lucida Console" panose="020B0609040504020204" pitchFamily="49" charset="0"/>
              </a:rPr>
              <a:t>::Key_0 + n,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latin typeface="Lucida Console" panose="020B0609040504020204" pitchFamily="49" charset="0"/>
              </a:rPr>
              <a:t>Qt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NoModifier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millisecondsToWait</a:t>
            </a:r>
            <a:r>
              <a:rPr lang="en-US" sz="1600" dirty="0">
                <a:latin typeface="Lucida Console" panose="020B0609040504020204" pitchFamily="49" charset="0"/>
              </a:rPr>
              <a:t>());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4343400"/>
            <a:ext cx="7315200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WHEN("^I press subtract")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cucumber::</a:t>
            </a:r>
            <a:r>
              <a:rPr lang="en-US" sz="1600" dirty="0" err="1">
                <a:latin typeface="Lucida Console" panose="020B0609040504020204" pitchFamily="49" charset="0"/>
              </a:rPr>
              <a:t>ScenarioScope</a:t>
            </a:r>
            <a:r>
              <a:rPr lang="en-US" sz="1600" dirty="0">
                <a:latin typeface="Lucida Console" panose="020B0609040504020204" pitchFamily="49" charset="0"/>
              </a:rPr>
              <a:t>&lt;</a:t>
            </a:r>
            <a:r>
              <a:rPr lang="en-US" sz="1600" dirty="0" err="1">
                <a:latin typeface="Lucida Console" panose="020B0609040504020204" pitchFamily="49" charset="0"/>
              </a:rPr>
              <a:t>CalculatorWidget</a:t>
            </a:r>
            <a:r>
              <a:rPr lang="en-US" sz="1600" dirty="0">
                <a:latin typeface="Lucida Console" panose="020B0609040504020204" pitchFamily="49" charset="0"/>
              </a:rPr>
              <a:t>&gt; calculator;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</a:t>
            </a:r>
            <a:r>
              <a:rPr lang="en-US" sz="1600" dirty="0" err="1">
                <a:latin typeface="Lucida Console" panose="020B0609040504020204" pitchFamily="49" charset="0"/>
              </a:rPr>
              <a:t>QTest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keyClick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calculator.get</a:t>
            </a:r>
            <a:r>
              <a:rPr lang="en-US" sz="1600" dirty="0">
                <a:latin typeface="Lucida Console" panose="020B0609040504020204" pitchFamily="49" charset="0"/>
              </a:rPr>
              <a:t>(), </a:t>
            </a:r>
            <a:r>
              <a:rPr lang="en-US" sz="1600" dirty="0" err="1">
                <a:latin typeface="Lucida Console" panose="020B0609040504020204" pitchFamily="49" charset="0"/>
              </a:rPr>
              <a:t>Qt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Key_Minus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latin typeface="Lucida Console" panose="020B0609040504020204" pitchFamily="49" charset="0"/>
              </a:rPr>
              <a:t>Qt</a:t>
            </a:r>
            <a:r>
              <a:rPr lang="en-US" sz="1600" dirty="0">
                <a:latin typeface="Lucida Console" panose="020B0609040504020204" pitchFamily="49" charset="0"/>
              </a:rPr>
              <a:t>::NoModifier, </a:t>
            </a:r>
            <a:r>
              <a:rPr lang="en-US" sz="1600" dirty="0" err="1">
                <a:latin typeface="Lucida Console" panose="020B0609040504020204" pitchFamily="49" charset="0"/>
              </a:rPr>
              <a:t>millisecondsToWait</a:t>
            </a:r>
            <a:r>
              <a:rPr lang="en-US" sz="1600" dirty="0">
                <a:latin typeface="Lucida Console" panose="020B0609040504020204" pitchFamily="49" charset="0"/>
              </a:rPr>
              <a:t>());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15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UI Testing in C++ w/ Cucumber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1295400"/>
            <a:ext cx="7543800" cy="536416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Feature: Subtraction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In order to avoid silly mistakes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As a math idiot 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I want to be told the difference of two numbers</a:t>
            </a:r>
          </a:p>
          <a:p>
            <a:pPr marL="36576" indent="0">
              <a:buNone/>
            </a:pPr>
            <a:endParaRPr lang="en-US" sz="1600" dirty="0">
              <a:solidFill>
                <a:srgbClr val="00B050"/>
              </a:solidFill>
              <a:latin typeface="Lucida Console" panose="020B0609040504020204" pitchFamily="49" charset="0"/>
              <a:cs typeface="Miriam Fixed" panose="020B0509050101010101" pitchFamily="49" charset="-79"/>
            </a:endParaRP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Scenario Outline: Subtract two numbers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Given I just turned on the calculator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When I press &lt;button1&gt;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I press subtract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I press &lt;button2&gt;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I press calculate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Then the display should show &lt;result&gt;</a:t>
            </a:r>
          </a:p>
          <a:p>
            <a:pPr marL="36576" indent="0">
              <a:buNone/>
            </a:pPr>
            <a:endParaRPr lang="en-US" sz="1600" dirty="0">
              <a:solidFill>
                <a:srgbClr val="0070C0"/>
              </a:solidFill>
              <a:latin typeface="Lucida Console" panose="020B0609040504020204" pitchFamily="49" charset="0"/>
              <a:cs typeface="Miriam Fixed" panose="020B0509050101010101" pitchFamily="49" charset="-79"/>
            </a:endParaRP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Examples: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button1 | button2 | result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2       | 3       | -1    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7       | 5       | 2     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9       | 1       | 8      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1143000"/>
            <a:ext cx="6982691" cy="30469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WHEN("^I press calculate")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cucumber::</a:t>
            </a:r>
            <a:r>
              <a:rPr lang="en-US" sz="1600" dirty="0" err="1">
                <a:latin typeface="Lucida Console" panose="020B0609040504020204" pitchFamily="49" charset="0"/>
              </a:rPr>
              <a:t>ScenarioScope</a:t>
            </a:r>
            <a:r>
              <a:rPr lang="en-US" sz="1600" dirty="0">
                <a:latin typeface="Lucida Console" panose="020B0609040504020204" pitchFamily="49" charset="0"/>
              </a:rPr>
              <a:t>&lt;</a:t>
            </a:r>
            <a:r>
              <a:rPr lang="en-US" sz="1600" dirty="0" err="1">
                <a:latin typeface="Lucida Console" panose="020B0609040504020204" pitchFamily="49" charset="0"/>
              </a:rPr>
              <a:t>CalculatorWidget</a:t>
            </a:r>
            <a:r>
              <a:rPr lang="en-US" sz="1600" dirty="0">
                <a:latin typeface="Lucida Console" panose="020B0609040504020204" pitchFamily="49" charset="0"/>
              </a:rPr>
              <a:t>&gt; calculator;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</a:rPr>
              <a:t>QTest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keyClick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calculator.get</a:t>
            </a:r>
            <a:r>
              <a:rPr lang="en-US" sz="1600" dirty="0">
                <a:latin typeface="Lucida Console" panose="020B0609040504020204" pitchFamily="49" charset="0"/>
              </a:rPr>
              <a:t>(), </a:t>
            </a:r>
            <a:r>
              <a:rPr lang="en-US" sz="1600" dirty="0" err="1">
                <a:latin typeface="Lucida Console" panose="020B0609040504020204" pitchFamily="49" charset="0"/>
              </a:rPr>
              <a:t>Qt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Key_Return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latin typeface="Lucida Console" panose="020B0609040504020204" pitchFamily="49" charset="0"/>
              </a:rPr>
              <a:t>Qt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NoModifier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en-US" sz="1600" dirty="0" err="1">
                <a:latin typeface="Lucida Console" panose="020B0609040504020204" pitchFamily="49" charset="0"/>
              </a:rPr>
              <a:t>millisecondsToWait</a:t>
            </a:r>
            <a:r>
              <a:rPr lang="en-US" sz="1600" dirty="0">
                <a:latin typeface="Lucida Console" panose="020B0609040504020204" pitchFamily="49" charset="0"/>
              </a:rPr>
              <a:t>());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}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THEN("^the display should show (.*)$")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REGEX_PARAM(</a:t>
            </a:r>
            <a:r>
              <a:rPr lang="en-US" sz="1600" dirty="0" err="1">
                <a:latin typeface="Lucida Console" panose="020B0609040504020204" pitchFamily="49" charset="0"/>
              </a:rPr>
              <a:t>QString</a:t>
            </a:r>
            <a:r>
              <a:rPr lang="en-US" sz="1600" dirty="0">
                <a:latin typeface="Lucida Console" panose="020B0609040504020204" pitchFamily="49" charset="0"/>
              </a:rPr>
              <a:t>, expected);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cucumber::</a:t>
            </a:r>
            <a:r>
              <a:rPr lang="en-US" sz="1600" dirty="0" err="1">
                <a:latin typeface="Lucida Console" panose="020B0609040504020204" pitchFamily="49" charset="0"/>
              </a:rPr>
              <a:t>ScenarioScope</a:t>
            </a:r>
            <a:r>
              <a:rPr lang="en-US" sz="1600" dirty="0">
                <a:latin typeface="Lucida Console" panose="020B0609040504020204" pitchFamily="49" charset="0"/>
              </a:rPr>
              <a:t>&lt;</a:t>
            </a:r>
            <a:r>
              <a:rPr lang="en-US" sz="1600" dirty="0" err="1">
                <a:latin typeface="Lucida Console" panose="020B0609040504020204" pitchFamily="49" charset="0"/>
              </a:rPr>
              <a:t>CalculatorWidget</a:t>
            </a:r>
            <a:r>
              <a:rPr lang="en-US" sz="1600" dirty="0">
                <a:latin typeface="Lucida Console" panose="020B0609040504020204" pitchFamily="49" charset="0"/>
              </a:rPr>
              <a:t>&gt; calculator;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BOOST_CHECK_EQUAL(expected, calculator-&gt;display());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</a:rPr>
              <a:t>QTest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qWait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millisecondsToWait</a:t>
            </a:r>
            <a:r>
              <a:rPr lang="en-US" sz="1600" dirty="0">
                <a:latin typeface="Lucida Console" panose="020B0609040504020204" pitchFamily="49" charset="0"/>
              </a:rPr>
              <a:t>());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92D29-4DA6-4653-B03D-1E7898C4B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209" y="2258291"/>
            <a:ext cx="1752600" cy="1409701"/>
          </a:xfrm>
        </p:spPr>
        <p:txBody>
          <a:bodyPr/>
          <a:lstStyle/>
          <a:p>
            <a:pPr marL="36576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0967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Tests &amp;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6464"/>
            <a:ext cx="7772400" cy="51267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to write acceptance tests for an API?</a:t>
            </a:r>
          </a:p>
          <a:p>
            <a:pPr lvl="1"/>
            <a:r>
              <a:rPr lang="en-US" dirty="0"/>
              <a:t>Our model: acceptance test = story/scenario</a:t>
            </a:r>
          </a:p>
          <a:p>
            <a:pPr lvl="1"/>
            <a:r>
              <a:rPr lang="en-US" dirty="0"/>
              <a:t>Issue: an API is not a user!</a:t>
            </a:r>
          </a:p>
          <a:p>
            <a:r>
              <a:rPr lang="en-US" dirty="0"/>
              <a:t>Solution: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Cohn: Writing User Stories for Back-end Systems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/>
            <a:r>
              <a:rPr lang="en-US" dirty="0"/>
              <a:t>Personify subsystems</a:t>
            </a:r>
          </a:p>
          <a:p>
            <a:pPr lvl="1"/>
            <a:r>
              <a:rPr lang="en-US" dirty="0"/>
              <a:t>Epic: “As a bank, I want to receive a file showing all checks to be cleared so that I can debit and credit the right accounts.”</a:t>
            </a:r>
          </a:p>
          <a:p>
            <a:pPr lvl="1"/>
            <a:r>
              <a:rPr lang="en-US" dirty="0"/>
              <a:t>“As a bank, I want to receive a 5300 file with correctly formatted single-line deposit entry records so that I can process them.”</a:t>
            </a:r>
          </a:p>
          <a:p>
            <a:pPr lvl="1"/>
            <a:r>
              <a:rPr lang="en-US" dirty="0"/>
              <a:t>Write test to the resulting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0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UI Testing with Java: </a:t>
            </a:r>
            <a:r>
              <a:rPr lang="en-US" dirty="0" err="1"/>
              <a:t>TestUtils</a:t>
            </a:r>
            <a:endParaRPr lang="en-US" dirty="0"/>
          </a:p>
          <a:p>
            <a:r>
              <a:rPr lang="en-US" dirty="0"/>
              <a:t>UI Testing in C++ w/ </a:t>
            </a:r>
            <a:r>
              <a:rPr lang="en-US" dirty="0" err="1"/>
              <a:t>Qt</a:t>
            </a:r>
            <a:r>
              <a:rPr lang="en-US" dirty="0"/>
              <a:t>: cucumber-</a:t>
            </a:r>
            <a:r>
              <a:rPr lang="en-US" dirty="0" err="1"/>
              <a:t>cpp</a:t>
            </a:r>
            <a:endParaRPr lang="en-US" dirty="0"/>
          </a:p>
          <a:p>
            <a:r>
              <a:rPr lang="en-US" dirty="0"/>
              <a:t>Acceptance testing for APIs</a:t>
            </a:r>
          </a:p>
        </p:txBody>
      </p:sp>
    </p:spTree>
    <p:extLst>
      <p:ext uri="{BB962C8B-B14F-4D97-AF65-F5344CB8AC3E}">
        <p14:creationId xmlns:p14="http://schemas.microsoft.com/office/powerpoint/2010/main" val="96964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notes on Cucumber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replace Given/When/Then by bullets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728111"/>
            <a:ext cx="7086600" cy="260588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spcAft>
                <a:spcPts val="600"/>
              </a:spcAft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Refund item</a:t>
            </a:r>
          </a:p>
          <a:p>
            <a:pPr marL="36576" indent="0">
              <a:spcAft>
                <a:spcPts val="600"/>
              </a:spcAft>
              <a:buFont typeface="Wingdings 2"/>
              <a:buNone/>
            </a:pP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Sales associates required by law to refund purchases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returns a faulty microwave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Given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has bought a microwave for $</a:t>
            </a: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And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he has a receipt		# don’t assume this is true!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When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he returns the microwave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Then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should be refunded $</a:t>
            </a: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60187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notes on Cucumber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replace Given/When/Then by bullets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728111"/>
            <a:ext cx="7086600" cy="26058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spcAft>
                <a:spcPts val="600"/>
              </a:spcAft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Refund item</a:t>
            </a:r>
          </a:p>
          <a:p>
            <a:pPr marL="36576" indent="0">
              <a:spcAft>
                <a:spcPts val="600"/>
              </a:spcAft>
              <a:buFont typeface="Wingdings 2"/>
              <a:buNone/>
            </a:pP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Sales associates required by law to refund purchases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returns a faulty microwave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Given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has bought a microwave for $</a:t>
            </a: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And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he has a receipt		# don’t assume this is true!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When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he returns the microwave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Then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should be refunded $</a:t>
            </a: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0" y="4029763"/>
            <a:ext cx="6096000" cy="2605889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spcAft>
                <a:spcPts val="600"/>
              </a:spcAft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Feature: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Refund item</a:t>
            </a:r>
          </a:p>
          <a:p>
            <a:pPr marL="36576" indent="0">
              <a:spcAft>
                <a:spcPts val="600"/>
              </a:spcAft>
              <a:buFont typeface="Wingdings 2"/>
              <a:buNone/>
            </a:pP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Sales associates required by law to refund purchases</a:t>
            </a:r>
            <a:endParaRPr lang="en-US" sz="1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Scenario: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returns a faulty microwave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*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has bought a microwave for $</a:t>
            </a: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*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he has a receipt	# don’t assume this is true!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*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he returns the microwave</a:t>
            </a:r>
          </a:p>
          <a:p>
            <a:pPr marL="36576" indent="0">
              <a:buFont typeface="Wingdings 2"/>
              <a:buNone/>
            </a:pP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      * </a:t>
            </a:r>
            <a:r>
              <a:rPr lang="en-US" sz="1800" dirty="0">
                <a:solidFill>
                  <a:schemeClr val="bg1"/>
                </a:solidFill>
                <a:latin typeface="Comic Sans MS" panose="030F0702030302020204" pitchFamily="66" charset="0"/>
              </a:rPr>
              <a:t>Jeff should be refunded $</a:t>
            </a: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3907" y="5630914"/>
            <a:ext cx="1316386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>
                <a:latin typeface="Candara" charset="0"/>
                <a:ea typeface="Candara" charset="0"/>
                <a:cs typeface="Candara" charset="0"/>
              </a:rPr>
              <a:t>So is this</a:t>
            </a:r>
          </a:p>
          <a:p>
            <a:r>
              <a:rPr lang="en-US" sz="2400" i="1" dirty="0">
                <a:latin typeface="Candara" charset="0"/>
                <a:ea typeface="Candara" charset="0"/>
                <a:cs typeface="Candara" charset="0"/>
              </a:rPr>
              <a:t>better?</a:t>
            </a:r>
          </a:p>
        </p:txBody>
      </p:sp>
    </p:spTree>
    <p:extLst>
      <p:ext uri="{BB962C8B-B14F-4D97-AF65-F5344CB8AC3E}">
        <p14:creationId xmlns:p14="http://schemas.microsoft.com/office/powerpoint/2010/main" val="145332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notes on Cucumber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Stateless scenario!</a:t>
            </a:r>
          </a:p>
          <a:p>
            <a:pPr lvl="1"/>
            <a:r>
              <a:rPr lang="en-US" dirty="0"/>
              <a:t>Each scenario must make sense by self</a:t>
            </a:r>
          </a:p>
          <a:p>
            <a:pPr lvl="1"/>
            <a:r>
              <a:rPr lang="en-US" dirty="0"/>
              <a:t>No dependencies between scenarios!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adding to account balance in one, using that balance in another</a:t>
            </a:r>
          </a:p>
          <a:p>
            <a:pPr lvl="1"/>
            <a:r>
              <a:rPr lang="en-US" dirty="0"/>
              <a:t>Dependencies: frequent failures, difficult maintenance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Before hooks can be set up to execute before scenarios</a:t>
            </a:r>
          </a:p>
          <a:p>
            <a:pPr lvl="1"/>
            <a:r>
              <a:rPr lang="en-US" dirty="0"/>
              <a:t>Write a step definition for a common case: “customer has a bag of groceries”</a:t>
            </a:r>
          </a:p>
          <a:p>
            <a:pPr lvl="2"/>
            <a:r>
              <a:rPr lang="en-US" dirty="0"/>
              <a:t>Step definition: set up bag object w/ predefined contents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2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notes on Cucumber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/>
              <a:t>Frequent problem: names become </a:t>
            </a:r>
            <a:r>
              <a:rPr lang="en-US" i="1" dirty="0"/>
              <a:t>stale</a:t>
            </a:r>
            <a:r>
              <a:rPr lang="en-US" dirty="0"/>
              <a:t> (out-of-step with goals)</a:t>
            </a:r>
          </a:p>
          <a:p>
            <a:r>
              <a:rPr lang="en-US" dirty="0"/>
              <a:t>Best practice: </a:t>
            </a:r>
          </a:p>
          <a:p>
            <a:pPr lvl="1"/>
            <a:r>
              <a:rPr lang="en-US" dirty="0"/>
              <a:t>name scenarios by Given, When clauses</a:t>
            </a:r>
          </a:p>
          <a:p>
            <a:pPr lvl="2"/>
            <a:r>
              <a:rPr lang="en-US" dirty="0"/>
              <a:t>These won’t change much!</a:t>
            </a:r>
          </a:p>
          <a:p>
            <a:pPr lvl="1"/>
            <a:r>
              <a:rPr lang="en-US" dirty="0"/>
              <a:t>Don’t name them by the Then clause</a:t>
            </a:r>
          </a:p>
          <a:p>
            <a:pPr lvl="2"/>
            <a:r>
              <a:rPr lang="en-US" dirty="0"/>
              <a:t>Generally what changes when requirements change!</a:t>
            </a:r>
          </a:p>
        </p:txBody>
      </p:sp>
    </p:spTree>
    <p:extLst>
      <p:ext uri="{BB962C8B-B14F-4D97-AF65-F5344CB8AC3E}">
        <p14:creationId xmlns:p14="http://schemas.microsoft.com/office/powerpoint/2010/main" val="347596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Testing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Assumption: painful but readily available</a:t>
            </a:r>
          </a:p>
          <a:p>
            <a:r>
              <a:rPr lang="en-US" dirty="0"/>
              <a:t>Research: lots of vaporware, </a:t>
            </a:r>
            <a:r>
              <a:rPr lang="en-US" dirty="0" err="1"/>
              <a:t>abandonware</a:t>
            </a:r>
            <a:endParaRPr lang="en-US" dirty="0"/>
          </a:p>
          <a:p>
            <a:pPr lvl="1"/>
            <a:r>
              <a:rPr lang="en-US" dirty="0"/>
              <a:t>Many solutions for web, but not a lot for Java</a:t>
            </a:r>
          </a:p>
          <a:p>
            <a:pPr lvl="1"/>
            <a:r>
              <a:rPr lang="en-US" dirty="0" err="1"/>
              <a:t>FrogLogic</a:t>
            </a:r>
            <a:r>
              <a:rPr lang="en-US" dirty="0"/>
              <a:t>, </a:t>
            </a:r>
            <a:r>
              <a:rPr lang="en-US" dirty="0" err="1"/>
              <a:t>RAutomation</a:t>
            </a:r>
            <a:r>
              <a:rPr lang="en-US" dirty="0"/>
              <a:t>, </a:t>
            </a:r>
            <a:r>
              <a:rPr lang="en-US" dirty="0" err="1"/>
              <a:t>MarathonTesting</a:t>
            </a:r>
            <a:r>
              <a:rPr lang="en-US" dirty="0"/>
              <a:t>, UISpec4J, </a:t>
            </a:r>
            <a:r>
              <a:rPr lang="en-US" dirty="0" err="1"/>
              <a:t>Mspec</a:t>
            </a:r>
            <a:r>
              <a:rPr lang="en-US" dirty="0"/>
              <a:t>, abbot</a:t>
            </a:r>
          </a:p>
          <a:p>
            <a:r>
              <a:rPr lang="en-US" dirty="0"/>
              <a:t>Method that works:</a:t>
            </a:r>
          </a:p>
          <a:p>
            <a:pPr lvl="1"/>
            <a:r>
              <a:rPr lang="en-US" dirty="0" err="1">
                <a:hlinkClick r:id="rId2"/>
              </a:rPr>
              <a:t>JavaWorld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TestUtils</a:t>
            </a:r>
            <a:r>
              <a:rPr lang="en-US" dirty="0"/>
              <a:t>; see also </a:t>
            </a:r>
            <a:r>
              <a:rPr lang="en-US" dirty="0">
                <a:hlinkClick r:id="rId3"/>
              </a:rPr>
              <a:t>counter.zip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Testing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component: call </a:t>
            </a:r>
            <a:r>
              <a:rPr lang="en-US" sz="2400" dirty="0">
                <a:latin typeface="+mj-lt"/>
              </a:rPr>
              <a:t>.</a:t>
            </a:r>
            <a:r>
              <a:rPr lang="en-US" sz="2400" dirty="0" err="1">
                <a:latin typeface="+mj-lt"/>
              </a:rPr>
              <a:t>setName</a:t>
            </a:r>
            <a:r>
              <a:rPr lang="en-US" sz="2400" dirty="0">
                <a:latin typeface="+mj-lt"/>
              </a:rPr>
              <a:t> </a:t>
            </a:r>
            <a:r>
              <a:rPr lang="en-US" dirty="0"/>
              <a:t>with unique string</a:t>
            </a:r>
          </a:p>
          <a:p>
            <a:r>
              <a:rPr lang="en-US" dirty="0"/>
              <a:t>Test code: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sz="2200" dirty="0" err="1">
                <a:latin typeface="+mj-lt"/>
              </a:rPr>
              <a:t>TestUtils.getChildNamed</a:t>
            </a:r>
            <a:r>
              <a:rPr lang="en-US" sz="2200" dirty="0">
                <a:latin typeface="+mj-lt"/>
              </a:rPr>
              <a:t>(frame, name-of-child)</a:t>
            </a:r>
            <a:endParaRPr lang="en-US" dirty="0">
              <a:latin typeface="+mj-lt"/>
            </a:endParaRPr>
          </a:p>
          <a:p>
            <a:r>
              <a:rPr lang="en-US" dirty="0"/>
              <a:t>Use </a:t>
            </a:r>
            <a:r>
              <a:rPr lang="en-US" sz="2200" dirty="0">
                <a:latin typeface="+mj-lt"/>
              </a:rPr>
              <a:t>.</a:t>
            </a:r>
            <a:r>
              <a:rPr lang="en-US" sz="2200" dirty="0" err="1">
                <a:latin typeface="+mj-lt"/>
              </a:rPr>
              <a:t>doClick</a:t>
            </a:r>
            <a:r>
              <a:rPr lang="en-US" dirty="0"/>
              <a:t>, </a:t>
            </a:r>
            <a:r>
              <a:rPr lang="en-US" sz="2200" dirty="0">
                <a:latin typeface="+mj-lt"/>
              </a:rPr>
              <a:t>.value()</a:t>
            </a:r>
            <a:r>
              <a:rPr lang="en-US" dirty="0"/>
              <a:t>, etc. to exercise code</a:t>
            </a:r>
          </a:p>
          <a:p>
            <a:r>
              <a:rPr lang="en-US" dirty="0"/>
              <a:t>Robust</a:t>
            </a:r>
          </a:p>
          <a:p>
            <a:pPr lvl="1"/>
            <a:r>
              <a:rPr lang="en-US" dirty="0"/>
              <a:t>Doesn’t depend on screen locations, specialized test frameworks</a:t>
            </a:r>
          </a:p>
          <a:p>
            <a:pPr lvl="1"/>
            <a:r>
              <a:rPr lang="en-US" dirty="0"/>
              <a:t>But no auto-capture/replay</a:t>
            </a:r>
          </a:p>
        </p:txBody>
      </p:sp>
    </p:spTree>
    <p:extLst>
      <p:ext uri="{BB962C8B-B14F-4D97-AF65-F5344CB8AC3E}">
        <p14:creationId xmlns:p14="http://schemas.microsoft.com/office/powerpoint/2010/main" val="123663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UI Testing in C++ w/ Cucumber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1295400"/>
            <a:ext cx="7543800" cy="536416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Feature: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Subtraction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In order to avoid silly mistakes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As a math-challenged person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I want to be told the difference of two numbers</a:t>
            </a:r>
          </a:p>
          <a:p>
            <a:pPr marL="36576" indent="0">
              <a:buNone/>
            </a:pPr>
            <a:endParaRPr lang="en-US" sz="1600" dirty="0">
              <a:solidFill>
                <a:srgbClr val="0070C0"/>
              </a:solidFill>
              <a:latin typeface="Lucida Console" panose="020B0609040504020204" pitchFamily="49" charset="0"/>
              <a:cs typeface="Miriam Fixed" panose="020B0509050101010101" pitchFamily="49" charset="-79"/>
            </a:endParaRP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Scenario Outline: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Subtract two numbers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Given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just turned on the calculator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When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&lt;button1&gt;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subtract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&lt;button2&gt;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calculate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Then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the display should show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&lt;result&gt;</a:t>
            </a:r>
          </a:p>
          <a:p>
            <a:pPr marL="36576" indent="0">
              <a:buNone/>
            </a:pPr>
            <a:endParaRPr lang="en-US" sz="1600" dirty="0">
              <a:solidFill>
                <a:srgbClr val="0070C0"/>
              </a:solidFill>
              <a:latin typeface="Lucida Console" panose="020B0609040504020204" pitchFamily="49" charset="0"/>
              <a:cs typeface="Miriam Fixed" panose="020B0509050101010101" pitchFamily="49" charset="-79"/>
            </a:endParaRP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Examples: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button1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button2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result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2 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3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-1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7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5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2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9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8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6510763"/>
            <a:ext cx="3531736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/>
              <a:t>From https://github.com/cucumber/cucumber-cpp</a:t>
            </a:r>
          </a:p>
        </p:txBody>
      </p:sp>
    </p:spTree>
    <p:extLst>
      <p:ext uri="{BB962C8B-B14F-4D97-AF65-F5344CB8AC3E}">
        <p14:creationId xmlns:p14="http://schemas.microsoft.com/office/powerpoint/2010/main" val="198945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UI Testing in C++ w/ Cucumber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1295400"/>
            <a:ext cx="7543800" cy="536416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Feature: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Subtraction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In order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to avoid silly mistakes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As a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math-challenged person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I want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to be told the difference of two numbers</a:t>
            </a:r>
          </a:p>
          <a:p>
            <a:pPr marL="36576" indent="0">
              <a:buNone/>
            </a:pPr>
            <a:endParaRPr lang="en-US" sz="1600" dirty="0">
              <a:solidFill>
                <a:srgbClr val="0070C0"/>
              </a:solidFill>
              <a:latin typeface="Lucida Console" panose="020B0609040504020204" pitchFamily="49" charset="0"/>
              <a:cs typeface="Miriam Fixed" panose="020B0509050101010101" pitchFamily="49" charset="-79"/>
            </a:endParaRP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Scenario Outline: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Subtract two numbers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Given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just turned on the calculator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When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&lt;button1&gt;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subtract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&lt;button2&gt;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And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I press calculate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Then </a:t>
            </a:r>
            <a:r>
              <a:rPr lang="en-US" sz="1600" dirty="0">
                <a:solidFill>
                  <a:schemeClr val="bg1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the display should show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&lt;result&gt;</a:t>
            </a:r>
          </a:p>
          <a:p>
            <a:pPr marL="36576" indent="0">
              <a:buNone/>
            </a:pPr>
            <a:endParaRPr lang="en-US" sz="1600" dirty="0">
              <a:solidFill>
                <a:srgbClr val="0070C0"/>
              </a:solidFill>
              <a:latin typeface="Lucida Console" panose="020B0609040504020204" pitchFamily="49" charset="0"/>
              <a:cs typeface="Miriam Fixed" panose="020B0509050101010101" pitchFamily="49" charset="-79"/>
            </a:endParaRP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Examples: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button1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button2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 </a:t>
            </a: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result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2 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3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-1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7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5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2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</a:t>
            </a:r>
          </a:p>
          <a:p>
            <a:pPr marL="36576" indent="0">
              <a:buNone/>
            </a:pP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9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1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 | </a:t>
            </a:r>
            <a:r>
              <a:rPr lang="en-US" sz="1600" dirty="0">
                <a:solidFill>
                  <a:srgbClr val="00B05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8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  <a:cs typeface="Miriam Fixed" panose="020B0509050101010101" pitchFamily="49" charset="-79"/>
              </a:rPr>
              <a:t>      |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3771948"/>
            <a:ext cx="6019800" cy="21236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GIVEN("^I just turned on the calculator$")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cucumber::</a:t>
            </a:r>
            <a:r>
              <a:rPr lang="en-US" sz="1600" dirty="0" err="1">
                <a:latin typeface="Lucida Console" panose="020B0609040504020204" pitchFamily="49" charset="0"/>
              </a:rPr>
              <a:t>ScenarioScope</a:t>
            </a:r>
            <a:r>
              <a:rPr lang="en-US" sz="1600" dirty="0">
                <a:latin typeface="Lucida Console" panose="020B0609040504020204" pitchFamily="49" charset="0"/>
              </a:rPr>
              <a:t>&lt;</a:t>
            </a:r>
            <a:r>
              <a:rPr lang="en-US" sz="1600" dirty="0" err="1">
                <a:latin typeface="Lucida Console" panose="020B0609040504020204" pitchFamily="49" charset="0"/>
              </a:rPr>
              <a:t>CalculatorWidget</a:t>
            </a:r>
            <a:r>
              <a:rPr lang="en-US" sz="1600" dirty="0">
                <a:latin typeface="Lucida Console" panose="020B0609040504020204" pitchFamily="49" charset="0"/>
              </a:rPr>
              <a:t>&gt; 	calculator;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calculator-&gt;move(0, 0);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calculator-&gt;show();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</a:rPr>
              <a:t>QTest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qWaitForWindowShown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calculator.get</a:t>
            </a:r>
            <a:r>
              <a:rPr lang="en-US" sz="1600" dirty="0">
                <a:latin typeface="Lucida Console" panose="020B0609040504020204" pitchFamily="49" charset="0"/>
              </a:rPr>
              <a:t>());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err="1">
                <a:latin typeface="Lucida Console" panose="020B0609040504020204" pitchFamily="49" charset="0"/>
              </a:rPr>
              <a:t>QTest</a:t>
            </a:r>
            <a:r>
              <a:rPr lang="en-US" sz="1600" dirty="0">
                <a:latin typeface="Lucida Console" panose="020B0609040504020204" pitchFamily="49" charset="0"/>
              </a:rPr>
              <a:t>::</a:t>
            </a:r>
            <a:r>
              <a:rPr lang="en-US" sz="1600" dirty="0" err="1">
                <a:latin typeface="Lucida Console" panose="020B0609040504020204" pitchFamily="49" charset="0"/>
              </a:rPr>
              <a:t>qWait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millisecondsToWait</a:t>
            </a:r>
            <a:r>
              <a:rPr lang="en-US" sz="1600" dirty="0">
                <a:latin typeface="Lucida Console" panose="020B0609040504020204" pitchFamily="49" charset="0"/>
              </a:rPr>
              <a:t>());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611260"/>
      </p:ext>
    </p:extLst>
  </p:cSld>
  <p:clrMapOvr>
    <a:masterClrMapping/>
  </p:clrMapOvr>
</p:sld>
</file>

<file path=ppt/theme/theme1.xml><?xml version="1.0" encoding="utf-8"?>
<a:theme xmlns:a="http://schemas.openxmlformats.org/drawingml/2006/main" name="se3800-them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3800-theme" id="{EFA1B7BF-FEE5-41E7-BCF2-4B63FCA484A3}" vid="{BC63DAD9-9E7B-495F-9F91-9C695A7551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se3800-theme</Template>
  <TotalTime>3281</TotalTime>
  <Words>1285</Words>
  <Application>Microsoft Office PowerPoint</Application>
  <PresentationFormat>On-screen Show (4:3)</PresentationFormat>
  <Paragraphs>187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Candara</vt:lpstr>
      <vt:lpstr>Comic Sans MS</vt:lpstr>
      <vt:lpstr>Franklin Gothic Book</vt:lpstr>
      <vt:lpstr>Lucida Console</vt:lpstr>
      <vt:lpstr>Wingdings 2</vt:lpstr>
      <vt:lpstr>se3800-theme</vt:lpstr>
      <vt:lpstr>PowerPoint Presentation</vt:lpstr>
      <vt:lpstr>More notes on Cucumber</vt:lpstr>
      <vt:lpstr>More notes on Cucumber</vt:lpstr>
      <vt:lpstr>More notes on Cucumber</vt:lpstr>
      <vt:lpstr>More notes on Cucumber</vt:lpstr>
      <vt:lpstr>UI Testing in Java</vt:lpstr>
      <vt:lpstr>UI Testing in Java</vt:lpstr>
      <vt:lpstr>UI Testing in C++ w/ Cucumber</vt:lpstr>
      <vt:lpstr>UI Testing in C++ w/ Cucumber</vt:lpstr>
      <vt:lpstr>UI Testing in C++ w/ Cucumber</vt:lpstr>
      <vt:lpstr>UI Testing in C++ w/ Cucumber</vt:lpstr>
      <vt:lpstr>Acceptance Tests &amp; APIs</vt:lpstr>
      <vt:lpstr>Review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5: Requirements and User Stories</dc:title>
  <dc:creator>Rob Hasker</dc:creator>
  <cp:lastModifiedBy>Hasker, Robert</cp:lastModifiedBy>
  <cp:revision>333</cp:revision>
  <dcterms:created xsi:type="dcterms:W3CDTF">2013-12-11T04:01:36Z</dcterms:created>
  <dcterms:modified xsi:type="dcterms:W3CDTF">2022-10-31T14:05:52Z</dcterms:modified>
</cp:coreProperties>
</file>