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7" r:id="rId3"/>
    <p:sldId id="262" r:id="rId4"/>
    <p:sldId id="264" r:id="rId5"/>
    <p:sldId id="263" r:id="rId6"/>
    <p:sldId id="265" r:id="rId7"/>
    <p:sldId id="259" r:id="rId8"/>
    <p:sldId id="288" r:id="rId9"/>
    <p:sldId id="289" r:id="rId10"/>
    <p:sldId id="270" r:id="rId11"/>
    <p:sldId id="290" r:id="rId12"/>
    <p:sldId id="291" r:id="rId13"/>
    <p:sldId id="266" r:id="rId14"/>
    <p:sldId id="275" r:id="rId15"/>
    <p:sldId id="276" r:id="rId16"/>
    <p:sldId id="277" r:id="rId17"/>
    <p:sldId id="278" r:id="rId18"/>
    <p:sldId id="268" r:id="rId19"/>
    <p:sldId id="269" r:id="rId20"/>
    <p:sldId id="271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/>
    <p:restoredTop sz="94646" autoAdjust="0"/>
  </p:normalViewPr>
  <p:slideViewPr>
    <p:cSldViewPr>
      <p:cViewPr varScale="1">
        <p:scale>
          <a:sx n="103" d="100"/>
          <a:sy n="103" d="100"/>
        </p:scale>
        <p:origin x="8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F5BFF-2008-FD42-9CE3-7A5079B5965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A9E91-0998-8E40-BE20-C0F7045359D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Requirements Analysis</a:t>
          </a:r>
        </a:p>
      </dgm:t>
    </dgm:pt>
    <dgm:pt modelId="{8E4EBA3D-A484-D345-A02C-5ACE736F19D8}" type="parTrans" cxnId="{604999D2-0709-8440-9B2C-7AC5EE4D491B}">
      <dgm:prSet/>
      <dgm:spPr/>
      <dgm:t>
        <a:bodyPr/>
        <a:lstStyle/>
        <a:p>
          <a:endParaRPr lang="en-US"/>
        </a:p>
      </dgm:t>
    </dgm:pt>
    <dgm:pt modelId="{C18B5BE3-0E75-DE41-91D4-D8A185805D4E}" type="sibTrans" cxnId="{604999D2-0709-8440-9B2C-7AC5EE4D491B}">
      <dgm:prSet/>
      <dgm:spPr/>
      <dgm:t>
        <a:bodyPr/>
        <a:lstStyle/>
        <a:p>
          <a:endParaRPr lang="en-US"/>
        </a:p>
      </dgm:t>
    </dgm:pt>
    <dgm:pt modelId="{2DA652F2-4682-3C48-B93F-2219B9B5BF42}">
      <dgm:prSet phldrT="[Text]"/>
      <dgm:spPr>
        <a:solidFill>
          <a:schemeClr val="accent5">
            <a:lumMod val="75000"/>
          </a:schemeClr>
        </a:solidFill>
      </dgm:spPr>
      <dgm:t>
        <a:bodyPr lIns="0"/>
        <a:lstStyle/>
        <a:p>
          <a:r>
            <a:rPr lang="en-US" dirty="0"/>
            <a:t>Design</a:t>
          </a:r>
        </a:p>
      </dgm:t>
    </dgm:pt>
    <dgm:pt modelId="{C9363664-A0D6-1C40-8B07-1457E54C542D}" type="parTrans" cxnId="{0505BB46-9542-7845-8B2B-2874B511565A}">
      <dgm:prSet/>
      <dgm:spPr/>
      <dgm:t>
        <a:bodyPr/>
        <a:lstStyle/>
        <a:p>
          <a:endParaRPr lang="en-US"/>
        </a:p>
      </dgm:t>
    </dgm:pt>
    <dgm:pt modelId="{2430B465-196A-1C4F-9CAE-A87D57EB17A5}" type="sibTrans" cxnId="{0505BB46-9542-7845-8B2B-2874B511565A}">
      <dgm:prSet/>
      <dgm:spPr/>
      <dgm:t>
        <a:bodyPr/>
        <a:lstStyle/>
        <a:p>
          <a:endParaRPr lang="en-US"/>
        </a:p>
      </dgm:t>
    </dgm:pt>
    <dgm:pt modelId="{2CE2D335-ACE6-934B-8646-4F3A171C2B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BC7EE8F3-584F-8541-8868-B62175FF174A}" type="parTrans" cxnId="{33FFAFD3-FCB6-EC45-8182-B73986F41049}">
      <dgm:prSet/>
      <dgm:spPr/>
      <dgm:t>
        <a:bodyPr/>
        <a:lstStyle/>
        <a:p>
          <a:endParaRPr lang="en-US"/>
        </a:p>
      </dgm:t>
    </dgm:pt>
    <dgm:pt modelId="{028B2ABC-54AE-424D-B936-FEABB7E35CB5}" type="sibTrans" cxnId="{33FFAFD3-FCB6-EC45-8182-B73986F41049}">
      <dgm:prSet/>
      <dgm:spPr/>
      <dgm:t>
        <a:bodyPr/>
        <a:lstStyle/>
        <a:p>
          <a:endParaRPr lang="en-US"/>
        </a:p>
      </dgm:t>
    </dgm:pt>
    <dgm:pt modelId="{0BE5B771-2C1B-734F-B631-19AD9E1C5FA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900" b="1" i="1" dirty="0">
              <a:solidFill>
                <a:schemeClr val="tx1"/>
              </a:solidFill>
            </a:rPr>
            <a:t>Verification</a:t>
          </a:r>
        </a:p>
      </dgm:t>
    </dgm:pt>
    <dgm:pt modelId="{B44FE4B7-0257-FD49-8029-86C90D6FE7BC}" type="parTrans" cxnId="{C938CFB9-F373-EE45-84CB-06186CBBA111}">
      <dgm:prSet/>
      <dgm:spPr/>
      <dgm:t>
        <a:bodyPr/>
        <a:lstStyle/>
        <a:p>
          <a:endParaRPr lang="en-US"/>
        </a:p>
      </dgm:t>
    </dgm:pt>
    <dgm:pt modelId="{9229223F-D590-8449-9A07-095A4A8BA1AA}" type="sibTrans" cxnId="{C938CFB9-F373-EE45-84CB-06186CBBA111}">
      <dgm:prSet/>
      <dgm:spPr/>
      <dgm:t>
        <a:bodyPr/>
        <a:lstStyle/>
        <a:p>
          <a:endParaRPr lang="en-US"/>
        </a:p>
      </dgm:t>
    </dgm:pt>
    <dgm:pt modelId="{DF2EEF45-EEA8-4A43-B6DA-B3E516867CA4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Deployment</a:t>
          </a:r>
        </a:p>
      </dgm:t>
    </dgm:pt>
    <dgm:pt modelId="{1D5DD29C-84EA-A243-BD25-3541596AADCD}" type="parTrans" cxnId="{F5B2A382-0C6C-9C43-8109-A90D929599F9}">
      <dgm:prSet/>
      <dgm:spPr/>
      <dgm:t>
        <a:bodyPr/>
        <a:lstStyle/>
        <a:p>
          <a:endParaRPr lang="en-US"/>
        </a:p>
      </dgm:t>
    </dgm:pt>
    <dgm:pt modelId="{C2E80F1C-F262-D34A-8497-90C060AC9031}" type="sibTrans" cxnId="{F5B2A382-0C6C-9C43-8109-A90D929599F9}">
      <dgm:prSet/>
      <dgm:spPr/>
      <dgm:t>
        <a:bodyPr/>
        <a:lstStyle/>
        <a:p>
          <a:endParaRPr lang="en-US"/>
        </a:p>
      </dgm:t>
    </dgm:pt>
    <dgm:pt modelId="{A664985E-400D-E641-A953-24C55DF5B884}" type="pres">
      <dgm:prSet presAssocID="{0C3F5BFF-2008-FD42-9CE3-7A5079B59651}" presName="rootnode" presStyleCnt="0">
        <dgm:presLayoutVars>
          <dgm:chMax/>
          <dgm:chPref/>
          <dgm:dir/>
          <dgm:animLvl val="lvl"/>
        </dgm:presLayoutVars>
      </dgm:prSet>
      <dgm:spPr/>
    </dgm:pt>
    <dgm:pt modelId="{211A3011-E0C8-A344-B4B6-C604533050B8}" type="pres">
      <dgm:prSet presAssocID="{E86A9E91-0998-8E40-BE20-C0F7045359DB}" presName="composite" presStyleCnt="0"/>
      <dgm:spPr/>
    </dgm:pt>
    <dgm:pt modelId="{06BC22A0-EE37-A046-BF24-CCAFBB409912}" type="pres">
      <dgm:prSet presAssocID="{E86A9E91-0998-8E40-BE20-C0F7045359DB}" presName="bentUpArrow1" presStyleLbl="alignImgPlace1" presStyleIdx="0" presStyleCnt="4" custAng="16200000" custFlipVert="1" custFlipHor="0" custScaleX="55540" custScaleY="70644" custLinFactX="6185" custLinFactNeighborX="100000" custLinFactNeighborY="-84691"/>
      <dgm:spPr>
        <a:solidFill>
          <a:srgbClr val="7390DB"/>
        </a:solidFill>
      </dgm:spPr>
    </dgm:pt>
    <dgm:pt modelId="{8DD9EA16-4F19-5E45-A9B3-8AC5F67E0370}" type="pres">
      <dgm:prSet presAssocID="{E86A9E91-0998-8E40-BE20-C0F7045359D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75AD0EF-FB87-564B-BFA8-B4AF71794CBC}" type="pres">
      <dgm:prSet presAssocID="{E86A9E91-0998-8E40-BE20-C0F704535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4DB370-E902-AC45-975B-7F49B85D6462}" type="pres">
      <dgm:prSet presAssocID="{C18B5BE3-0E75-DE41-91D4-D8A185805D4E}" presName="sibTrans" presStyleCnt="0"/>
      <dgm:spPr/>
    </dgm:pt>
    <dgm:pt modelId="{31CC6DEE-EF75-C44B-B786-4E3086E095CB}" type="pres">
      <dgm:prSet presAssocID="{2DA652F2-4682-3C48-B93F-2219B9B5BF42}" presName="composite" presStyleCnt="0"/>
      <dgm:spPr/>
    </dgm:pt>
    <dgm:pt modelId="{971EA87D-A0AB-8F40-9191-E50E3DEAD8E8}" type="pres">
      <dgm:prSet presAssocID="{2DA652F2-4682-3C48-B93F-2219B9B5BF42}" presName="bentUpArrow1" presStyleLbl="alignImgPlace1" presStyleIdx="1" presStyleCnt="4" custAng="5400000" custFlipHor="1" custScaleX="58317" custScaleY="72466" custLinFactX="6314" custLinFactNeighborX="100000" custLinFactNeighborY="-83862"/>
      <dgm:spPr>
        <a:solidFill>
          <a:srgbClr val="7390DB"/>
        </a:solidFill>
      </dgm:spPr>
    </dgm:pt>
    <dgm:pt modelId="{FBA87B7C-352D-AC44-959C-6B7DE32BEC49}" type="pres">
      <dgm:prSet presAssocID="{2DA652F2-4682-3C48-B93F-2219B9B5BF4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6BF048D-57A7-8D4B-BC41-46413628CA3F}" type="pres">
      <dgm:prSet presAssocID="{2DA652F2-4682-3C48-B93F-2219B9B5BF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7A944C-DF44-4842-808C-63200C36C828}" type="pres">
      <dgm:prSet presAssocID="{2430B465-196A-1C4F-9CAE-A87D57EB17A5}" presName="sibTrans" presStyleCnt="0"/>
      <dgm:spPr/>
    </dgm:pt>
    <dgm:pt modelId="{7F12BDAE-63FF-BD43-B51A-FEC3CEBD128C}" type="pres">
      <dgm:prSet presAssocID="{2CE2D335-ACE6-934B-8646-4F3A171C2B4B}" presName="composite" presStyleCnt="0"/>
      <dgm:spPr/>
    </dgm:pt>
    <dgm:pt modelId="{9CDBB7B3-1B36-5345-9415-479107606955}" type="pres">
      <dgm:prSet presAssocID="{2CE2D335-ACE6-934B-8646-4F3A171C2B4B}" presName="bentUpArrow1" presStyleLbl="alignImgPlace1" presStyleIdx="2" presStyleCnt="4" custAng="16200000" custFlipVert="1" custScaleX="49635" custScaleY="56598" custLinFactX="3042" custLinFactNeighborX="100000" custLinFactNeighborY="-88217"/>
      <dgm:spPr>
        <a:solidFill>
          <a:srgbClr val="7390DB"/>
        </a:solidFill>
      </dgm:spPr>
    </dgm:pt>
    <dgm:pt modelId="{A019CEF4-1192-CA4B-89DA-04D6462021ED}" type="pres">
      <dgm:prSet presAssocID="{2CE2D335-ACE6-934B-8646-4F3A171C2B4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617EDB8-00D3-D249-9840-1BAA86B301E5}" type="pres">
      <dgm:prSet presAssocID="{2CE2D335-ACE6-934B-8646-4F3A171C2B4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68CC0A-21F4-DE45-9CCB-85BE7CE2C2CC}" type="pres">
      <dgm:prSet presAssocID="{028B2ABC-54AE-424D-B936-FEABB7E35CB5}" presName="sibTrans" presStyleCnt="0"/>
      <dgm:spPr/>
    </dgm:pt>
    <dgm:pt modelId="{6FF41BA5-573B-564E-8391-49A27F6CE4EF}" type="pres">
      <dgm:prSet presAssocID="{0BE5B771-2C1B-734F-B631-19AD9E1C5FAA}" presName="composite" presStyleCnt="0"/>
      <dgm:spPr/>
    </dgm:pt>
    <dgm:pt modelId="{15F979FF-1986-BC4C-950D-DDA185CDC412}" type="pres">
      <dgm:prSet presAssocID="{0BE5B771-2C1B-734F-B631-19AD9E1C5FAA}" presName="bentUpArrow1" presStyleLbl="alignImgPlace1" presStyleIdx="3" presStyleCnt="4" custAng="16200000" custFlipVert="1" custScaleX="49812" custScaleY="64747" custLinFactX="10837" custLinFactNeighborX="100000" custLinFactNeighborY="-79577"/>
      <dgm:spPr>
        <a:solidFill>
          <a:srgbClr val="7390DB"/>
        </a:solidFill>
      </dgm:spPr>
    </dgm:pt>
    <dgm:pt modelId="{C8948DCD-3D88-1741-930A-9F0E161FCA07}" type="pres">
      <dgm:prSet presAssocID="{0BE5B771-2C1B-734F-B631-19AD9E1C5FA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B77A01D-D755-9D45-9A1D-8C175294D383}" type="pres">
      <dgm:prSet presAssocID="{0BE5B771-2C1B-734F-B631-19AD9E1C5F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327129-45EA-2245-B1C5-71E0DFD6BE60}" type="pres">
      <dgm:prSet presAssocID="{9229223F-D590-8449-9A07-095A4A8BA1AA}" presName="sibTrans" presStyleCnt="0"/>
      <dgm:spPr/>
    </dgm:pt>
    <dgm:pt modelId="{F1E6FEE2-E1D1-0E44-A40D-A209E327B19E}" type="pres">
      <dgm:prSet presAssocID="{DF2EEF45-EEA8-4A43-B6DA-B3E516867CA4}" presName="composite" presStyleCnt="0"/>
      <dgm:spPr/>
    </dgm:pt>
    <dgm:pt modelId="{B59B0812-E7FC-E945-BC5C-9DED8C003575}" type="pres">
      <dgm:prSet presAssocID="{DF2EEF45-EEA8-4A43-B6DA-B3E516867CA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B7AC030-19A1-E04C-AF23-EC46D43CFAB4}" type="presOf" srcId="{0C3F5BFF-2008-FD42-9CE3-7A5079B59651}" destId="{A664985E-400D-E641-A953-24C55DF5B884}" srcOrd="0" destOrd="0" presId="urn:microsoft.com/office/officeart/2005/8/layout/StepDownProcess"/>
    <dgm:cxn modelId="{0505BB46-9542-7845-8B2B-2874B511565A}" srcId="{0C3F5BFF-2008-FD42-9CE3-7A5079B59651}" destId="{2DA652F2-4682-3C48-B93F-2219B9B5BF42}" srcOrd="1" destOrd="0" parTransId="{C9363664-A0D6-1C40-8B07-1457E54C542D}" sibTransId="{2430B465-196A-1C4F-9CAE-A87D57EB17A5}"/>
    <dgm:cxn modelId="{86F4394D-6371-C14C-B6E5-D90A3F18B756}" type="presOf" srcId="{E86A9E91-0998-8E40-BE20-C0F7045359DB}" destId="{8DD9EA16-4F19-5E45-A9B3-8AC5F67E0370}" srcOrd="0" destOrd="0" presId="urn:microsoft.com/office/officeart/2005/8/layout/StepDownProcess"/>
    <dgm:cxn modelId="{912E945C-E030-8A4D-AB7B-0A65F023B6F6}" type="presOf" srcId="{DF2EEF45-EEA8-4A43-B6DA-B3E516867CA4}" destId="{B59B0812-E7FC-E945-BC5C-9DED8C003575}" srcOrd="0" destOrd="0" presId="urn:microsoft.com/office/officeart/2005/8/layout/StepDownProcess"/>
    <dgm:cxn modelId="{F5B2A382-0C6C-9C43-8109-A90D929599F9}" srcId="{0C3F5BFF-2008-FD42-9CE3-7A5079B59651}" destId="{DF2EEF45-EEA8-4A43-B6DA-B3E516867CA4}" srcOrd="4" destOrd="0" parTransId="{1D5DD29C-84EA-A243-BD25-3541596AADCD}" sibTransId="{C2E80F1C-F262-D34A-8497-90C060AC9031}"/>
    <dgm:cxn modelId="{C938CFB9-F373-EE45-84CB-06186CBBA111}" srcId="{0C3F5BFF-2008-FD42-9CE3-7A5079B59651}" destId="{0BE5B771-2C1B-734F-B631-19AD9E1C5FAA}" srcOrd="3" destOrd="0" parTransId="{B44FE4B7-0257-FD49-8029-86C90D6FE7BC}" sibTransId="{9229223F-D590-8449-9A07-095A4A8BA1AA}"/>
    <dgm:cxn modelId="{AFDB01BB-B1B3-194E-BE75-1C8C195D2370}" type="presOf" srcId="{2DA652F2-4682-3C48-B93F-2219B9B5BF42}" destId="{FBA87B7C-352D-AC44-959C-6B7DE32BEC49}" srcOrd="0" destOrd="0" presId="urn:microsoft.com/office/officeart/2005/8/layout/StepDownProcess"/>
    <dgm:cxn modelId="{604999D2-0709-8440-9B2C-7AC5EE4D491B}" srcId="{0C3F5BFF-2008-FD42-9CE3-7A5079B59651}" destId="{E86A9E91-0998-8E40-BE20-C0F7045359DB}" srcOrd="0" destOrd="0" parTransId="{8E4EBA3D-A484-D345-A02C-5ACE736F19D8}" sibTransId="{C18B5BE3-0E75-DE41-91D4-D8A185805D4E}"/>
    <dgm:cxn modelId="{33FFAFD3-FCB6-EC45-8182-B73986F41049}" srcId="{0C3F5BFF-2008-FD42-9CE3-7A5079B59651}" destId="{2CE2D335-ACE6-934B-8646-4F3A171C2B4B}" srcOrd="2" destOrd="0" parTransId="{BC7EE8F3-584F-8541-8868-B62175FF174A}" sibTransId="{028B2ABC-54AE-424D-B936-FEABB7E35CB5}"/>
    <dgm:cxn modelId="{577C25D6-FB46-3341-A135-B2380B2E8FC8}" type="presOf" srcId="{2CE2D335-ACE6-934B-8646-4F3A171C2B4B}" destId="{A019CEF4-1192-CA4B-89DA-04D6462021ED}" srcOrd="0" destOrd="0" presId="urn:microsoft.com/office/officeart/2005/8/layout/StepDownProcess"/>
    <dgm:cxn modelId="{F10798EB-83FA-1948-86CB-88A5B60D64DD}" type="presOf" srcId="{0BE5B771-2C1B-734F-B631-19AD9E1C5FAA}" destId="{C8948DCD-3D88-1741-930A-9F0E161FCA07}" srcOrd="0" destOrd="0" presId="urn:microsoft.com/office/officeart/2005/8/layout/StepDownProcess"/>
    <dgm:cxn modelId="{EBDC0F68-EEA3-4640-A586-7452142FB6A2}" type="presParOf" srcId="{A664985E-400D-E641-A953-24C55DF5B884}" destId="{211A3011-E0C8-A344-B4B6-C604533050B8}" srcOrd="0" destOrd="0" presId="urn:microsoft.com/office/officeart/2005/8/layout/StepDownProcess"/>
    <dgm:cxn modelId="{F8158FB7-0AFB-ED48-8965-C0CFB51894BB}" type="presParOf" srcId="{211A3011-E0C8-A344-B4B6-C604533050B8}" destId="{06BC22A0-EE37-A046-BF24-CCAFBB409912}" srcOrd="0" destOrd="0" presId="urn:microsoft.com/office/officeart/2005/8/layout/StepDownProcess"/>
    <dgm:cxn modelId="{A736441E-5057-BE4A-9876-D0790A0A79C8}" type="presParOf" srcId="{211A3011-E0C8-A344-B4B6-C604533050B8}" destId="{8DD9EA16-4F19-5E45-A9B3-8AC5F67E0370}" srcOrd="1" destOrd="0" presId="urn:microsoft.com/office/officeart/2005/8/layout/StepDownProcess"/>
    <dgm:cxn modelId="{02253567-0505-9E4A-B185-F37F34605AA7}" type="presParOf" srcId="{211A3011-E0C8-A344-B4B6-C604533050B8}" destId="{275AD0EF-FB87-564B-BFA8-B4AF71794CBC}" srcOrd="2" destOrd="0" presId="urn:microsoft.com/office/officeart/2005/8/layout/StepDownProcess"/>
    <dgm:cxn modelId="{5581329C-EFD8-734E-A3A4-37DB62BC7EED}" type="presParOf" srcId="{A664985E-400D-E641-A953-24C55DF5B884}" destId="{914DB370-E902-AC45-975B-7F49B85D6462}" srcOrd="1" destOrd="0" presId="urn:microsoft.com/office/officeart/2005/8/layout/StepDownProcess"/>
    <dgm:cxn modelId="{CC0B2D59-EF91-084D-89F1-A4322487ACD8}" type="presParOf" srcId="{A664985E-400D-E641-A953-24C55DF5B884}" destId="{31CC6DEE-EF75-C44B-B786-4E3086E095CB}" srcOrd="2" destOrd="0" presId="urn:microsoft.com/office/officeart/2005/8/layout/StepDownProcess"/>
    <dgm:cxn modelId="{AFB9FF75-B642-2043-9263-609F3E1BEDD4}" type="presParOf" srcId="{31CC6DEE-EF75-C44B-B786-4E3086E095CB}" destId="{971EA87D-A0AB-8F40-9191-E50E3DEAD8E8}" srcOrd="0" destOrd="0" presId="urn:microsoft.com/office/officeart/2005/8/layout/StepDownProcess"/>
    <dgm:cxn modelId="{E14A03C4-4A5C-DF4C-BB32-33E844517C80}" type="presParOf" srcId="{31CC6DEE-EF75-C44B-B786-4E3086E095CB}" destId="{FBA87B7C-352D-AC44-959C-6B7DE32BEC49}" srcOrd="1" destOrd="0" presId="urn:microsoft.com/office/officeart/2005/8/layout/StepDownProcess"/>
    <dgm:cxn modelId="{94CAE391-535C-D14F-994C-D992B2FAF697}" type="presParOf" srcId="{31CC6DEE-EF75-C44B-B786-4E3086E095CB}" destId="{06BF048D-57A7-8D4B-BC41-46413628CA3F}" srcOrd="2" destOrd="0" presId="urn:microsoft.com/office/officeart/2005/8/layout/StepDownProcess"/>
    <dgm:cxn modelId="{9AADD35A-1650-B44B-B4C1-70587CDBB9FB}" type="presParOf" srcId="{A664985E-400D-E641-A953-24C55DF5B884}" destId="{C27A944C-DF44-4842-808C-63200C36C828}" srcOrd="3" destOrd="0" presId="urn:microsoft.com/office/officeart/2005/8/layout/StepDownProcess"/>
    <dgm:cxn modelId="{407B39E8-0279-664C-B97C-A5C304675DA2}" type="presParOf" srcId="{A664985E-400D-E641-A953-24C55DF5B884}" destId="{7F12BDAE-63FF-BD43-B51A-FEC3CEBD128C}" srcOrd="4" destOrd="0" presId="urn:microsoft.com/office/officeart/2005/8/layout/StepDownProcess"/>
    <dgm:cxn modelId="{438D8C9C-64CB-2A42-905C-725B816F851F}" type="presParOf" srcId="{7F12BDAE-63FF-BD43-B51A-FEC3CEBD128C}" destId="{9CDBB7B3-1B36-5345-9415-479107606955}" srcOrd="0" destOrd="0" presId="urn:microsoft.com/office/officeart/2005/8/layout/StepDownProcess"/>
    <dgm:cxn modelId="{01E95222-DFD1-814D-B0C5-F09728A2744B}" type="presParOf" srcId="{7F12BDAE-63FF-BD43-B51A-FEC3CEBD128C}" destId="{A019CEF4-1192-CA4B-89DA-04D6462021ED}" srcOrd="1" destOrd="0" presId="urn:microsoft.com/office/officeart/2005/8/layout/StepDownProcess"/>
    <dgm:cxn modelId="{1436A334-E3A0-C04D-9333-4E9E60045E0B}" type="presParOf" srcId="{7F12BDAE-63FF-BD43-B51A-FEC3CEBD128C}" destId="{7617EDB8-00D3-D249-9840-1BAA86B301E5}" srcOrd="2" destOrd="0" presId="urn:microsoft.com/office/officeart/2005/8/layout/StepDownProcess"/>
    <dgm:cxn modelId="{3124189A-1C34-1349-A88F-438761914F1A}" type="presParOf" srcId="{A664985E-400D-E641-A953-24C55DF5B884}" destId="{4168CC0A-21F4-DE45-9CCB-85BE7CE2C2CC}" srcOrd="5" destOrd="0" presId="urn:microsoft.com/office/officeart/2005/8/layout/StepDownProcess"/>
    <dgm:cxn modelId="{E70BF88A-8B25-034D-BFB0-27AC47D2737D}" type="presParOf" srcId="{A664985E-400D-E641-A953-24C55DF5B884}" destId="{6FF41BA5-573B-564E-8391-49A27F6CE4EF}" srcOrd="6" destOrd="0" presId="urn:microsoft.com/office/officeart/2005/8/layout/StepDownProcess"/>
    <dgm:cxn modelId="{1EBCA20A-147A-DC49-9391-6354B908597A}" type="presParOf" srcId="{6FF41BA5-573B-564E-8391-49A27F6CE4EF}" destId="{15F979FF-1986-BC4C-950D-DDA185CDC412}" srcOrd="0" destOrd="0" presId="urn:microsoft.com/office/officeart/2005/8/layout/StepDownProcess"/>
    <dgm:cxn modelId="{5A5A590B-C85B-FA43-9FDD-5A13899F9234}" type="presParOf" srcId="{6FF41BA5-573B-564E-8391-49A27F6CE4EF}" destId="{C8948DCD-3D88-1741-930A-9F0E161FCA07}" srcOrd="1" destOrd="0" presId="urn:microsoft.com/office/officeart/2005/8/layout/StepDownProcess"/>
    <dgm:cxn modelId="{0D9A41C1-415F-DC4A-B6E5-57F5987596C4}" type="presParOf" srcId="{6FF41BA5-573B-564E-8391-49A27F6CE4EF}" destId="{FB77A01D-D755-9D45-9A1D-8C175294D383}" srcOrd="2" destOrd="0" presId="urn:microsoft.com/office/officeart/2005/8/layout/StepDownProcess"/>
    <dgm:cxn modelId="{ABFA2D27-40C1-CB49-9907-2190F0B3E3C5}" type="presParOf" srcId="{A664985E-400D-E641-A953-24C55DF5B884}" destId="{49327129-45EA-2245-B1C5-71E0DFD6BE60}" srcOrd="7" destOrd="0" presId="urn:microsoft.com/office/officeart/2005/8/layout/StepDownProcess"/>
    <dgm:cxn modelId="{F8999434-A3C1-E24E-8364-5E08270D8221}" type="presParOf" srcId="{A664985E-400D-E641-A953-24C55DF5B884}" destId="{F1E6FEE2-E1D1-0E44-A40D-A209E327B19E}" srcOrd="8" destOrd="0" presId="urn:microsoft.com/office/officeart/2005/8/layout/StepDownProcess"/>
    <dgm:cxn modelId="{3D475B61-5842-6E4F-878F-1149A7EB5F1C}" type="presParOf" srcId="{F1E6FEE2-E1D1-0E44-A40D-A209E327B19E}" destId="{B59B0812-E7FC-E945-BC5C-9DED8C003575}" srcOrd="0" destOrd="0" presId="urn:microsoft.com/office/officeart/2005/8/layout/StepDownProcess"/>
  </dgm:cxnLst>
  <dgm:bg>
    <a:solidFill>
      <a:schemeClr val="tx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2A0-EE37-A046-BF24-CCAFBB409912}">
      <dsp:nvSpPr>
        <dsp:cNvPr id="0" name=""/>
        <dsp:cNvSpPr/>
      </dsp:nvSpPr>
      <dsp:spPr>
        <a:xfrm flipV="1">
          <a:off x="792157" y="494875"/>
          <a:ext cx="344625" cy="3084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EA16-4F19-5E45-A9B3-8AC5F67E0370}">
      <dsp:nvSpPr>
        <dsp:cNvPr id="0" name=""/>
        <dsp:cNvSpPr/>
      </dsp:nvSpPr>
      <dsp:spPr>
        <a:xfrm>
          <a:off x="1574" y="243792"/>
          <a:ext cx="821225" cy="574831"/>
        </a:xfrm>
        <a:prstGeom prst="roundRect">
          <a:avLst>
            <a:gd name="adj" fmla="val 1667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Requirements Analysis</a:t>
          </a:r>
        </a:p>
      </dsp:txBody>
      <dsp:txXfrm>
        <a:off x="29640" y="271858"/>
        <a:ext cx="765093" cy="518699"/>
      </dsp:txXfrm>
    </dsp:sp>
    <dsp:sp modelId="{275AD0EF-FB87-564B-BFA8-B4AF71794CBC}">
      <dsp:nvSpPr>
        <dsp:cNvPr id="0" name=""/>
        <dsp:cNvSpPr/>
      </dsp:nvSpPr>
      <dsp:spPr>
        <a:xfrm>
          <a:off x="822800" y="298615"/>
          <a:ext cx="597281" cy="46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A87D-A0AB-8F40-9191-E50E3DEAD8E8}">
      <dsp:nvSpPr>
        <dsp:cNvPr id="0" name=""/>
        <dsp:cNvSpPr/>
      </dsp:nvSpPr>
      <dsp:spPr>
        <a:xfrm rot="10800000" flipH="1">
          <a:off x="1469313" y="1065329"/>
          <a:ext cx="353514" cy="323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7B7C-352D-AC44-959C-6B7DE32BEC49}">
      <dsp:nvSpPr>
        <dsp:cNvPr id="0" name=""/>
        <dsp:cNvSpPr/>
      </dsp:nvSpPr>
      <dsp:spPr>
        <a:xfrm>
          <a:off x="682458" y="817913"/>
          <a:ext cx="821225" cy="574831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</a:t>
          </a:r>
        </a:p>
      </dsp:txBody>
      <dsp:txXfrm>
        <a:off x="710524" y="845979"/>
        <a:ext cx="765093" cy="518699"/>
      </dsp:txXfrm>
    </dsp:sp>
    <dsp:sp modelId="{06BF048D-57A7-8D4B-BC41-46413628CA3F}">
      <dsp:nvSpPr>
        <dsp:cNvPr id="0" name=""/>
        <dsp:cNvSpPr/>
      </dsp:nvSpPr>
      <dsp:spPr>
        <a:xfrm>
          <a:off x="1503683" y="872736"/>
          <a:ext cx="597281" cy="46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B7B3-1B36-5345-9415-479107606955}">
      <dsp:nvSpPr>
        <dsp:cNvPr id="0" name=""/>
        <dsp:cNvSpPr/>
      </dsp:nvSpPr>
      <dsp:spPr>
        <a:xfrm flipV="1">
          <a:off x="2170729" y="1646758"/>
          <a:ext cx="276104" cy="2756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9CEF4-1192-CA4B-89DA-04D6462021ED}">
      <dsp:nvSpPr>
        <dsp:cNvPr id="0" name=""/>
        <dsp:cNvSpPr/>
      </dsp:nvSpPr>
      <dsp:spPr>
        <a:xfrm>
          <a:off x="1363341" y="1396478"/>
          <a:ext cx="821225" cy="574831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Implementation</a:t>
          </a:r>
        </a:p>
      </dsp:txBody>
      <dsp:txXfrm>
        <a:off x="1391407" y="1424544"/>
        <a:ext cx="765093" cy="518699"/>
      </dsp:txXfrm>
    </dsp:sp>
    <dsp:sp modelId="{7617EDB8-00D3-D249-9840-1BAA86B301E5}">
      <dsp:nvSpPr>
        <dsp:cNvPr id="0" name=""/>
        <dsp:cNvSpPr/>
      </dsp:nvSpPr>
      <dsp:spPr>
        <a:xfrm>
          <a:off x="2184567" y="1451301"/>
          <a:ext cx="597281" cy="46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79FF-1986-BC4C-950D-DDA185CDC412}">
      <dsp:nvSpPr>
        <dsp:cNvPr id="0" name=""/>
        <dsp:cNvSpPr/>
      </dsp:nvSpPr>
      <dsp:spPr>
        <a:xfrm flipV="1">
          <a:off x="2875028" y="2228276"/>
          <a:ext cx="315858" cy="2766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8DCD-3D88-1741-930A-9F0E161FCA07}">
      <dsp:nvSpPr>
        <dsp:cNvPr id="0" name=""/>
        <dsp:cNvSpPr/>
      </dsp:nvSpPr>
      <dsp:spPr>
        <a:xfrm>
          <a:off x="2044225" y="1936339"/>
          <a:ext cx="821225" cy="574831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1" kern="1200" dirty="0">
              <a:solidFill>
                <a:schemeClr val="tx1"/>
              </a:solidFill>
            </a:rPr>
            <a:t>Verification</a:t>
          </a:r>
        </a:p>
      </dsp:txBody>
      <dsp:txXfrm>
        <a:off x="2072291" y="1964405"/>
        <a:ext cx="765093" cy="518699"/>
      </dsp:txXfrm>
    </dsp:sp>
    <dsp:sp modelId="{FB77A01D-D755-9D45-9A1D-8C175294D383}">
      <dsp:nvSpPr>
        <dsp:cNvPr id="0" name=""/>
        <dsp:cNvSpPr/>
      </dsp:nvSpPr>
      <dsp:spPr>
        <a:xfrm>
          <a:off x="2865450" y="1991162"/>
          <a:ext cx="597281" cy="46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0812-E7FC-E945-BC5C-9DED8C003575}">
      <dsp:nvSpPr>
        <dsp:cNvPr id="0" name=""/>
        <dsp:cNvSpPr/>
      </dsp:nvSpPr>
      <dsp:spPr>
        <a:xfrm>
          <a:off x="2725108" y="2496076"/>
          <a:ext cx="821225" cy="574831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Deployment</a:t>
          </a:r>
        </a:p>
      </dsp:txBody>
      <dsp:txXfrm>
        <a:off x="2753174" y="2524142"/>
        <a:ext cx="765093" cy="51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B020F-473B-4518-971F-C706124B2355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2986-C1F2-4974-B00D-9AC3236D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notes started from my Fall 2004</a:t>
            </a:r>
            <a:r>
              <a:rPr lang="en-US" baseline="0" dirty="0"/>
              <a:t> SE 273 notes; see also http://sunnyday.mit.edu/papers/therac.pdf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what’s NOT in the code: “professional” – too vague</a:t>
            </a:r>
          </a:p>
          <a:p>
            <a:r>
              <a:rPr lang="en-US" dirty="0"/>
              <a:t>Likewise, no “use own judgment”!</a:t>
            </a:r>
          </a:p>
          <a:p>
            <a:r>
              <a:rPr lang="en-US" dirty="0"/>
              <a:t>Also: not obvious stuff like “don’t cheat”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SQA: see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Software_quality_assurance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ired.com/2015/07/hackers-remotely-kill-jeep-highwa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thics.acm.org/code-of-ethics/software-engineering-co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657536" cy="2910840"/>
          </a:xfrm>
        </p:spPr>
        <p:txBody>
          <a:bodyPr>
            <a:normAutofit/>
          </a:bodyPr>
          <a:lstStyle/>
          <a:p>
            <a:r>
              <a:rPr lang="en-US" dirty="0"/>
              <a:t>SE 3800</a:t>
            </a:r>
            <a:br>
              <a:rPr lang="en-US" dirty="0"/>
            </a:br>
            <a:r>
              <a:rPr lang="en-US"/>
              <a:t>Note 12</a:t>
            </a:r>
            <a:br>
              <a:rPr lang="en-US" dirty="0"/>
            </a:br>
            <a:r>
              <a:rPr lang="en-US" dirty="0"/>
              <a:t>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/>
              <a:t>Rob Hasker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Principle 5, </a:t>
            </a:r>
            <a:r>
              <a:rPr lang="en-US" dirty="0">
                <a:solidFill>
                  <a:srgbClr val="FFC000"/>
                </a:solidFill>
              </a:rPr>
              <a:t>MANAGEMENT</a:t>
            </a:r>
            <a:r>
              <a:rPr lang="en-US" dirty="0"/>
              <a:t>:</a:t>
            </a:r>
          </a:p>
          <a:p>
            <a:pPr marL="40005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engineering managers and leaders shall subscribe to and promote an ethical approach to the management of software development and maintenance</a:t>
            </a:r>
            <a:endParaRPr lang="en-US" dirty="0"/>
          </a:p>
          <a:p>
            <a:pPr lvl="1"/>
            <a:r>
              <a:rPr lang="en-US" dirty="0"/>
              <a:t>providing good management</a:t>
            </a:r>
          </a:p>
          <a:p>
            <a:pPr lvl="1"/>
            <a:r>
              <a:rPr lang="en-US" dirty="0"/>
              <a:t>consider skills when assigning work (but allow for growth!)</a:t>
            </a:r>
          </a:p>
          <a:p>
            <a:pPr lvl="1"/>
            <a:r>
              <a:rPr lang="en-US" dirty="0"/>
              <a:t>make realistic estimates</a:t>
            </a:r>
          </a:p>
          <a:p>
            <a:pPr lvl="1"/>
            <a:r>
              <a:rPr lang="en-US" dirty="0"/>
              <a:t>show respect for concerns about ethical issues for a project</a:t>
            </a:r>
          </a:p>
          <a:p>
            <a:r>
              <a:rPr lang="en-US" dirty="0"/>
              <a:t>Principle 6, </a:t>
            </a:r>
            <a:r>
              <a:rPr lang="en-US" dirty="0">
                <a:solidFill>
                  <a:srgbClr val="FFC000"/>
                </a:solidFill>
              </a:rPr>
              <a:t>PROFESSION</a:t>
            </a:r>
            <a:r>
              <a:rPr lang="en-US" dirty="0"/>
              <a:t>:</a:t>
            </a:r>
          </a:p>
          <a:p>
            <a:pPr marL="40005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advance the integrity and reputation of the profession consistent with the public interest</a:t>
            </a:r>
          </a:p>
          <a:p>
            <a:pPr lvl="1"/>
            <a:r>
              <a:rPr lang="en-US" dirty="0"/>
              <a:t>Promoting public knowledge of SE</a:t>
            </a:r>
          </a:p>
          <a:p>
            <a:pPr lvl="1"/>
            <a:r>
              <a:rPr lang="en-US" dirty="0"/>
              <a:t>Stay current in SE best practices</a:t>
            </a:r>
          </a:p>
          <a:p>
            <a:pPr lvl="1"/>
            <a:r>
              <a:rPr lang="en-US" dirty="0"/>
              <a:t>Report violations of the code</a:t>
            </a:r>
          </a:p>
        </p:txBody>
      </p:sp>
    </p:spTree>
    <p:extLst>
      <p:ext uri="{BB962C8B-B14F-4D97-AF65-F5344CB8AC3E}">
        <p14:creationId xmlns:p14="http://schemas.microsoft.com/office/powerpoint/2010/main" val="384791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/>
              <a:t>Principle 7, </a:t>
            </a:r>
            <a:r>
              <a:rPr lang="en-US" dirty="0">
                <a:solidFill>
                  <a:srgbClr val="FFC000"/>
                </a:solidFill>
              </a:rPr>
              <a:t>COLLEAGUES</a:t>
            </a:r>
            <a:r>
              <a:rPr lang="en-US" dirty="0"/>
              <a:t>:</a:t>
            </a:r>
          </a:p>
          <a:p>
            <a:pPr marL="40005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be fair to and supportive of their colleagues</a:t>
            </a:r>
            <a:endParaRPr lang="en-US" dirty="0"/>
          </a:p>
          <a:p>
            <a:pPr lvl="1"/>
            <a:r>
              <a:rPr lang="en-US" dirty="0"/>
              <a:t>Assist in professional development</a:t>
            </a:r>
          </a:p>
          <a:p>
            <a:pPr lvl="1"/>
            <a:r>
              <a:rPr lang="en-US" dirty="0"/>
              <a:t>Give credit where it's due</a:t>
            </a:r>
          </a:p>
          <a:p>
            <a:pPr lvl="1"/>
            <a:r>
              <a:rPr lang="en-US" dirty="0"/>
              <a:t>Review objectively</a:t>
            </a:r>
          </a:p>
          <a:p>
            <a:r>
              <a:rPr lang="en-US" dirty="0"/>
              <a:t>Principle 8, </a:t>
            </a:r>
            <a:r>
              <a:rPr lang="en-US" dirty="0">
                <a:solidFill>
                  <a:srgbClr val="FFC000"/>
                </a:solidFill>
              </a:rPr>
              <a:t>SELF</a:t>
            </a:r>
            <a:r>
              <a:rPr lang="en-US" dirty="0"/>
              <a:t>:</a:t>
            </a:r>
          </a:p>
          <a:p>
            <a:pPr marL="40005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participate in lifelong learning regarding the practice of their profession and shall promote an ethical approach to the practice of the profession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4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ACM/IEEE SE Code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by importance:</a:t>
            </a:r>
          </a:p>
          <a:p>
            <a:pPr lvl="1"/>
            <a:r>
              <a:rPr lang="en-US" dirty="0"/>
              <a:t>Public Interest</a:t>
            </a:r>
          </a:p>
          <a:p>
            <a:pPr lvl="1"/>
            <a:r>
              <a:rPr lang="en-US" dirty="0"/>
              <a:t>Client &amp; Employer</a:t>
            </a:r>
          </a:p>
          <a:p>
            <a:pPr lvl="1"/>
            <a:r>
              <a:rPr lang="en-US" dirty="0"/>
              <a:t>Product</a:t>
            </a:r>
          </a:p>
          <a:p>
            <a:pPr lvl="1"/>
            <a:r>
              <a:rPr lang="en-US" dirty="0"/>
              <a:t>Judgment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Profession</a:t>
            </a:r>
          </a:p>
          <a:p>
            <a:pPr lvl="1"/>
            <a:r>
              <a:rPr lang="en-US" dirty="0"/>
              <a:t>Colleagues</a:t>
            </a:r>
          </a:p>
          <a:p>
            <a:pPr lvl="1"/>
            <a:r>
              <a:rPr lang="en-US" dirty="0"/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97504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guarantee quality products?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324600" cy="4914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Software Quality Assurance</a:t>
            </a:r>
          </a:p>
          <a:p>
            <a:pPr lvl="1"/>
            <a:r>
              <a:rPr lang="en-US" dirty="0"/>
              <a:t>Monitoring the SE processes and methods used to ensure quality</a:t>
            </a:r>
          </a:p>
          <a:p>
            <a:pPr lvl="1"/>
            <a:r>
              <a:rPr lang="en-US" dirty="0"/>
              <a:t>Need a process to ensure SW well-designed, tested</a:t>
            </a:r>
          </a:p>
          <a:p>
            <a:r>
              <a:rPr lang="en-US" dirty="0"/>
              <a:t>Key element: metrics; for example:</a:t>
            </a:r>
          </a:p>
          <a:p>
            <a:pPr lvl="1"/>
            <a:r>
              <a:rPr lang="en-US" dirty="0"/>
              <a:t>Code coverage metrics (for tests)</a:t>
            </a:r>
          </a:p>
          <a:p>
            <a:pPr lvl="1"/>
            <a:r>
              <a:rPr lang="en-US" dirty="0"/>
              <a:t>Errors per line of code during development</a:t>
            </a:r>
          </a:p>
          <a:p>
            <a:pPr lvl="1"/>
            <a:r>
              <a:rPr lang="en-US" dirty="0"/>
              <a:t>Defects identified after deployment per feature</a:t>
            </a:r>
          </a:p>
          <a:p>
            <a:r>
              <a:rPr lang="en-US" dirty="0"/>
              <a:t>SQA &amp; Agile</a:t>
            </a:r>
          </a:p>
          <a:p>
            <a:pPr lvl="1"/>
            <a:r>
              <a:rPr lang="en-US" dirty="0"/>
              <a:t>Waterfall: verification step</a:t>
            </a:r>
          </a:p>
          <a:p>
            <a:pPr lvl="1"/>
            <a:r>
              <a:rPr lang="en-US" dirty="0"/>
              <a:t>Agile: focus on team testing their own code</a:t>
            </a:r>
          </a:p>
          <a:p>
            <a:pPr lvl="1"/>
            <a:r>
              <a:rPr lang="en-US" dirty="0"/>
              <a:t>Who signs off on SQA in an agile model?</a:t>
            </a:r>
          </a:p>
          <a:p>
            <a:pPr lvl="1"/>
            <a:r>
              <a:rPr lang="en-US" dirty="0"/>
              <a:t>What do they look for</a:t>
            </a:r>
          </a:p>
          <a:p>
            <a:pPr lvl="1"/>
            <a:r>
              <a:rPr lang="en-US" dirty="0"/>
              <a:t>Open questions!!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46BFB7-F0F7-014D-34A2-90CC75313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089362"/>
              </p:ext>
            </p:extLst>
          </p:nvPr>
        </p:nvGraphicFramePr>
        <p:xfrm>
          <a:off x="5367491" y="114300"/>
          <a:ext cx="3547909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9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DO-178C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i="1" dirty="0"/>
              <a:t>Software Considerations in </a:t>
            </a:r>
            <a:r>
              <a:rPr lang="en-US" i="1" dirty="0" err="1"/>
              <a:t>Airborn</a:t>
            </a:r>
            <a:r>
              <a:rPr lang="en-US" i="1" dirty="0"/>
              <a:t> Systems and Equipment Certification</a:t>
            </a:r>
          </a:p>
          <a:p>
            <a:r>
              <a:rPr lang="en-US" dirty="0"/>
              <a:t>Used by FAA, EASA (European), Transport Canada</a:t>
            </a:r>
          </a:p>
          <a:p>
            <a:r>
              <a:rPr lang="en-US" dirty="0"/>
              <a:t>Core: documentation standards</a:t>
            </a:r>
          </a:p>
          <a:p>
            <a:pPr lvl="1"/>
            <a:r>
              <a:rPr lang="en-US" dirty="0"/>
              <a:t>Plan for Software Aspects of Certification</a:t>
            </a:r>
          </a:p>
          <a:p>
            <a:pPr lvl="1"/>
            <a:r>
              <a:rPr lang="en-US" dirty="0"/>
              <a:t>Software Quality Assurance Plan</a:t>
            </a:r>
          </a:p>
          <a:p>
            <a:pPr lvl="1"/>
            <a:r>
              <a:rPr lang="en-US" dirty="0"/>
              <a:t>Software Development Plan</a:t>
            </a:r>
          </a:p>
          <a:p>
            <a:pPr lvl="1"/>
            <a:r>
              <a:rPr lang="en-US" dirty="0"/>
              <a:t>Software Verification Plan…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4638"/>
            <a:ext cx="2495550" cy="9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7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04800"/>
            <a:ext cx="8755380" cy="1143000"/>
          </a:xfrm>
        </p:spPr>
        <p:txBody>
          <a:bodyPr>
            <a:normAutofit/>
          </a:bodyPr>
          <a:lstStyle/>
          <a:p>
            <a:r>
              <a:rPr lang="en-US" dirty="0"/>
              <a:t>Software Levels: failure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Level A: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Catastrophic</a:t>
            </a:r>
          </a:p>
          <a:p>
            <a:pPr lvl="1"/>
            <a:r>
              <a:rPr lang="en-US" dirty="0"/>
              <a:t>Multiple fatalities, often loss of aircraft</a:t>
            </a:r>
          </a:p>
          <a:p>
            <a:r>
              <a:rPr lang="en-US" dirty="0"/>
              <a:t>Level B: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Hazardous</a:t>
            </a:r>
          </a:p>
          <a:p>
            <a:pPr lvl="1"/>
            <a:r>
              <a:rPr lang="en-US" dirty="0"/>
              <a:t>Crew under high stress, workload</a:t>
            </a:r>
          </a:p>
          <a:p>
            <a:pPr lvl="1"/>
            <a:r>
              <a:rPr lang="en-US" dirty="0"/>
              <a:t>Potential fatalities among passengers</a:t>
            </a:r>
          </a:p>
          <a:p>
            <a:r>
              <a:rPr lang="en-US" dirty="0"/>
              <a:t>Level C: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Major</a:t>
            </a:r>
          </a:p>
          <a:p>
            <a:pPr lvl="1"/>
            <a:r>
              <a:rPr lang="en-US" dirty="0"/>
              <a:t>Reduced safety margin, slight increase to crew workload</a:t>
            </a:r>
          </a:p>
          <a:p>
            <a:pPr lvl="1"/>
            <a:r>
              <a:rPr lang="en-US" dirty="0"/>
              <a:t>Possible passenger discomfort and even injuries</a:t>
            </a:r>
          </a:p>
          <a:p>
            <a:r>
              <a:rPr lang="en-US" dirty="0"/>
              <a:t>Level D: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Minor</a:t>
            </a:r>
          </a:p>
          <a:p>
            <a:pPr lvl="1"/>
            <a:r>
              <a:rPr lang="en-US" dirty="0"/>
              <a:t>Slight crew function impairment, routine change in flight plan</a:t>
            </a:r>
          </a:p>
          <a:p>
            <a:r>
              <a:rPr lang="en-US" dirty="0"/>
              <a:t>Level E: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safety effect</a:t>
            </a:r>
          </a:p>
        </p:txBody>
      </p:sp>
    </p:spTree>
    <p:extLst>
      <p:ext uri="{BB962C8B-B14F-4D97-AF65-F5344CB8AC3E}">
        <p14:creationId xmlns:p14="http://schemas.microsoft.com/office/powerpoint/2010/main" val="198245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Criteria 1: Development Tools</a:t>
            </a:r>
          </a:p>
          <a:p>
            <a:pPr lvl="1"/>
            <a:r>
              <a:rPr lang="en-US" dirty="0"/>
              <a:t>Output in </a:t>
            </a:r>
            <a:r>
              <a:rPr lang="en-US" dirty="0" err="1"/>
              <a:t>airborn</a:t>
            </a:r>
            <a:r>
              <a:rPr lang="en-US" dirty="0"/>
              <a:t> software</a:t>
            </a:r>
          </a:p>
          <a:p>
            <a:pPr lvl="1"/>
            <a:r>
              <a:rPr lang="en-US" dirty="0"/>
              <a:t>Could insert an error</a:t>
            </a:r>
          </a:p>
          <a:p>
            <a:r>
              <a:rPr lang="en-US" dirty="0"/>
              <a:t>Criteria 2: Verification Tools</a:t>
            </a:r>
          </a:p>
          <a:p>
            <a:pPr lvl="1"/>
            <a:r>
              <a:rPr lang="en-US" dirty="0"/>
              <a:t>Could fail to detect an error</a:t>
            </a:r>
          </a:p>
          <a:p>
            <a:pPr lvl="1"/>
            <a:r>
              <a:rPr lang="en-US" dirty="0"/>
              <a:t>Used to reduce work needed for development, verification</a:t>
            </a:r>
          </a:p>
          <a:p>
            <a:r>
              <a:rPr lang="en-US" dirty="0"/>
              <a:t>Criteria 3: Verification tools</a:t>
            </a:r>
          </a:p>
          <a:p>
            <a:pPr lvl="1"/>
            <a:r>
              <a:rPr lang="en-US" dirty="0"/>
              <a:t>Could fail to detect an error</a:t>
            </a:r>
          </a:p>
        </p:txBody>
      </p:sp>
    </p:spTree>
    <p:extLst>
      <p:ext uri="{BB962C8B-B14F-4D97-AF65-F5344CB8AC3E}">
        <p14:creationId xmlns:p14="http://schemas.microsoft.com/office/powerpoint/2010/main" val="196525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6" y="0"/>
            <a:ext cx="9144000" cy="716279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30" y="294017"/>
            <a:ext cx="2811780" cy="3733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DO 178C</a:t>
            </a:r>
          </a:p>
          <a:p>
            <a:pPr marL="36576" indent="0">
              <a:buNone/>
            </a:pPr>
            <a:r>
              <a:rPr lang="en-US" dirty="0"/>
              <a:t>Traceability</a:t>
            </a:r>
          </a:p>
          <a:p>
            <a:pPr marL="36576" indent="0">
              <a:buNone/>
            </a:pPr>
            <a:r>
              <a:rPr lang="en-US" dirty="0"/>
              <a:t>Requirements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sz="2400" dirty="0"/>
              <a:t>Starting point for quality assurance</a:t>
            </a:r>
          </a:p>
        </p:txBody>
      </p:sp>
      <p:pic>
        <p:nvPicPr>
          <p:cNvPr id="1026" name="Picture 2" descr="https://upload.wikimedia.org/wikipedia/commons/f/fe/DO-178C_Traceabi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>
            <a:off x="2438400" y="5029200"/>
            <a:ext cx="3810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299" y="52628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Trace required for this certification level</a:t>
            </a:r>
          </a:p>
        </p:txBody>
      </p:sp>
    </p:spTree>
    <p:extLst>
      <p:ext uri="{BB962C8B-B14F-4D97-AF65-F5344CB8AC3E}">
        <p14:creationId xmlns:p14="http://schemas.microsoft.com/office/powerpoint/2010/main" val="382124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67600" cy="4525963"/>
          </a:xfrm>
        </p:spPr>
        <p:txBody>
          <a:bodyPr/>
          <a:lstStyle/>
          <a:p>
            <a:r>
              <a:rPr lang="en-US" dirty="0"/>
              <a:t>How to show SQA works?</a:t>
            </a:r>
          </a:p>
          <a:p>
            <a:r>
              <a:rPr lang="en-US" dirty="0"/>
              <a:t>One solution: capability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368811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7315200" cy="6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7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follow process</a:t>
            </a:r>
          </a:p>
          <a:p>
            <a:pPr lvl="1"/>
            <a:r>
              <a:rPr lang="en-US" dirty="0"/>
              <a:t>Solid, reviewed requirements</a:t>
            </a:r>
          </a:p>
          <a:p>
            <a:pPr lvl="1"/>
            <a:r>
              <a:rPr lang="en-US" dirty="0"/>
              <a:t>Reviewed design</a:t>
            </a:r>
          </a:p>
          <a:p>
            <a:pPr lvl="1"/>
            <a:r>
              <a:rPr lang="en-US" dirty="0"/>
              <a:t>Reviewed, passing tests</a:t>
            </a:r>
          </a:p>
          <a:p>
            <a:r>
              <a:rPr lang="en-US" dirty="0"/>
              <a:t>Why doesn’t “we did a good job” work?</a:t>
            </a:r>
          </a:p>
          <a:p>
            <a:r>
              <a:rPr lang="en-US" dirty="0"/>
              <a:t>Why isn’t this model needed for Scrum?</a:t>
            </a:r>
          </a:p>
          <a:p>
            <a:r>
              <a:rPr lang="en-US" dirty="0"/>
              <a:t>Why do we need something?</a:t>
            </a:r>
          </a:p>
        </p:txBody>
      </p:sp>
    </p:spTree>
    <p:extLst>
      <p:ext uri="{BB962C8B-B14F-4D97-AF65-F5344CB8AC3E}">
        <p14:creationId xmlns:p14="http://schemas.microsoft.com/office/powerpoint/2010/main" val="141860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can you accomplish by testing?</a:t>
            </a:r>
          </a:p>
          <a:p>
            <a:pPr lvl="1"/>
            <a:r>
              <a:rPr lang="en-US" dirty="0"/>
              <a:t>Showing the existence of bugs</a:t>
            </a:r>
          </a:p>
          <a:p>
            <a:pPr lvl="1"/>
            <a:r>
              <a:rPr lang="en-US" dirty="0"/>
              <a:t>NOT: showing system has no bugs</a:t>
            </a:r>
          </a:p>
          <a:p>
            <a:r>
              <a:rPr lang="en-US" dirty="0"/>
              <a:t>Solution: prove system correct</a:t>
            </a:r>
          </a:p>
          <a:p>
            <a:pPr lvl="1"/>
            <a:r>
              <a:rPr lang="en-US" dirty="0"/>
              <a:t>Provide formal specification</a:t>
            </a:r>
          </a:p>
          <a:p>
            <a:pPr lvl="2"/>
            <a:r>
              <a:rPr lang="en-US" dirty="0"/>
              <a:t>Basic tool: mathematics – esp. set theory</a:t>
            </a:r>
          </a:p>
          <a:p>
            <a:pPr lvl="1"/>
            <a:r>
              <a:rPr lang="en-US" dirty="0"/>
              <a:t>Can then prove theorems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Writing specifications is difficult</a:t>
            </a:r>
          </a:p>
          <a:p>
            <a:pPr lvl="1"/>
            <a:r>
              <a:rPr lang="en-US" dirty="0"/>
              <a:t>Limited support for theorems</a:t>
            </a:r>
          </a:p>
          <a:p>
            <a:r>
              <a:rPr lang="en-US" dirty="0"/>
              <a:t>Has been done for compilers, safety critical systems</a:t>
            </a:r>
          </a:p>
          <a:p>
            <a:pPr lvl="1"/>
            <a:r>
              <a:rPr lang="en-US" dirty="0"/>
              <a:t>Easy to dismiss, but strong limits to testing</a:t>
            </a:r>
          </a:p>
        </p:txBody>
      </p:sp>
    </p:spTree>
    <p:extLst>
      <p:ext uri="{BB962C8B-B14F-4D97-AF65-F5344CB8AC3E}">
        <p14:creationId xmlns:p14="http://schemas.microsoft.com/office/powerpoint/2010/main" val="429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</a:t>
            </a:r>
            <a:r>
              <a:rPr lang="en-US" dirty="0"/>
              <a:t>past and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“Old school” software quality</a:t>
            </a:r>
          </a:p>
          <a:p>
            <a:pPr lvl="1"/>
            <a:r>
              <a:rPr lang="en-US" dirty="0"/>
              <a:t>Convincing “engineers” to follow process</a:t>
            </a:r>
          </a:p>
          <a:p>
            <a:pPr lvl="1"/>
            <a:r>
              <a:rPr lang="en-US" dirty="0"/>
              <a:t>Ensuring adequate testing</a:t>
            </a:r>
          </a:p>
          <a:p>
            <a:pPr lvl="1"/>
            <a:r>
              <a:rPr lang="en-US" dirty="0"/>
              <a:t>CMMI: ensuring quality standards in place, effective</a:t>
            </a:r>
          </a:p>
          <a:p>
            <a:r>
              <a:rPr lang="en-US" dirty="0"/>
              <a:t>Agile: software quality assurance is dead?</a:t>
            </a:r>
          </a:p>
          <a:p>
            <a:pPr lvl="1"/>
            <a:r>
              <a:rPr lang="en-US" dirty="0"/>
              <a:t>Problem: how to certify?</a:t>
            </a:r>
          </a:p>
          <a:p>
            <a:r>
              <a:rPr lang="en-US" dirty="0"/>
              <a:t>Future: proven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What’s the Hippocratic oath?</a:t>
            </a:r>
          </a:p>
          <a:p>
            <a:r>
              <a:rPr lang="en-US" dirty="0"/>
              <a:t>Therac-25: medical linear accelerator</a:t>
            </a:r>
          </a:p>
          <a:p>
            <a:pPr lvl="1"/>
            <a:r>
              <a:rPr lang="en-US" dirty="0"/>
              <a:t>Generates high-energy beams</a:t>
            </a:r>
          </a:p>
          <a:p>
            <a:pPr lvl="1"/>
            <a:r>
              <a:rPr lang="en-US" dirty="0"/>
              <a:t>Targets tumors from multiple angles</a:t>
            </a:r>
          </a:p>
          <a:p>
            <a:r>
              <a:rPr lang="en-US" dirty="0"/>
              <a:t>June, 1985</a:t>
            </a:r>
          </a:p>
          <a:p>
            <a:pPr lvl="1"/>
            <a:r>
              <a:rPr lang="en-US" dirty="0"/>
              <a:t>61-year old woman receives radiation therapy</a:t>
            </a:r>
          </a:p>
          <a:p>
            <a:pPr lvl="1"/>
            <a:r>
              <a:rPr lang="en-US" dirty="0"/>
              <a:t>She received 15,000 to 20,000 </a:t>
            </a:r>
            <a:r>
              <a:rPr lang="en-US" dirty="0" err="1"/>
              <a:t>rads</a:t>
            </a:r>
            <a:endParaRPr lang="en-US" dirty="0"/>
          </a:p>
          <a:p>
            <a:pPr lvl="2"/>
            <a:r>
              <a:rPr lang="en-US" dirty="0"/>
              <a:t>Typical therapeutic does: in range of 200 </a:t>
            </a:r>
            <a:r>
              <a:rPr lang="en-US" dirty="0" err="1"/>
              <a:t>rads</a:t>
            </a:r>
            <a:endParaRPr lang="en-US" dirty="0"/>
          </a:p>
          <a:p>
            <a:pPr lvl="2"/>
            <a:r>
              <a:rPr lang="en-US" dirty="0"/>
              <a:t>1000 </a:t>
            </a:r>
            <a:r>
              <a:rPr lang="en-US" dirty="0" err="1"/>
              <a:t>rads</a:t>
            </a:r>
            <a:r>
              <a:rPr lang="en-US" dirty="0"/>
              <a:t> can be fatal</a:t>
            </a:r>
          </a:p>
          <a:p>
            <a:pPr lvl="1"/>
            <a:r>
              <a:rPr lang="en-US" dirty="0"/>
              <a:t>Her breast had to be removed, constant pain in arms</a:t>
            </a:r>
          </a:p>
          <a:p>
            <a:r>
              <a:rPr lang="en-US" dirty="0"/>
              <a:t>Nov 3, 1985: patient dies after receiving 13,000 to 17,000 </a:t>
            </a:r>
            <a:r>
              <a:rPr lang="en-US" dirty="0" err="1"/>
              <a:t>rads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400"/>
            <a:ext cx="2667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7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March, April 1986</a:t>
            </a:r>
          </a:p>
          <a:p>
            <a:pPr lvl="1"/>
            <a:r>
              <a:rPr lang="en-US" dirty="0"/>
              <a:t>Patient receives 16,500 to 25,000 </a:t>
            </a:r>
            <a:r>
              <a:rPr lang="en-US" dirty="0" err="1"/>
              <a:t>rads</a:t>
            </a:r>
            <a:r>
              <a:rPr lang="en-US" dirty="0"/>
              <a:t> in &lt; 1 sec</a:t>
            </a:r>
          </a:p>
          <a:p>
            <a:pPr lvl="1"/>
            <a:r>
              <a:rPr lang="en-US" dirty="0"/>
              <a:t>Within weeks: paralysis in an arm, legs, vocal cords</a:t>
            </a:r>
          </a:p>
          <a:p>
            <a:pPr lvl="1"/>
            <a:r>
              <a:rPr lang="en-US" dirty="0"/>
              <a:t>Died 5 months later</a:t>
            </a:r>
          </a:p>
          <a:p>
            <a:r>
              <a:rPr lang="en-US" dirty="0"/>
              <a:t>At least 3 other documented deaths</a:t>
            </a:r>
          </a:p>
          <a:p>
            <a:r>
              <a:rPr lang="en-US" dirty="0"/>
              <a:t>Cause: poor software design</a:t>
            </a:r>
          </a:p>
          <a:p>
            <a:pPr lvl="1"/>
            <a:r>
              <a:rPr lang="en-US" dirty="0"/>
              <a:t>Interface assumed operators would type slowly</a:t>
            </a:r>
          </a:p>
          <a:p>
            <a:pPr lvl="1"/>
            <a:r>
              <a:rPr lang="en-US" dirty="0"/>
              <a:t>Experienced operators could type faster than SW allowed, so data entry was setting a different field than shown on screen</a:t>
            </a:r>
          </a:p>
          <a:p>
            <a:pPr lvl="1"/>
            <a:r>
              <a:rPr lang="en-US" dirty="0"/>
              <a:t>Classic race condition: timing assumptions gone wrong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152400"/>
            <a:ext cx="2057400" cy="1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root cause?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root cause analysis: </a:t>
            </a:r>
          </a:p>
          <a:p>
            <a:pPr lvl="1"/>
            <a:r>
              <a:rPr lang="en-US" dirty="0"/>
              <a:t>ask why 6 times</a:t>
            </a:r>
          </a:p>
          <a:p>
            <a:r>
              <a:rPr lang="en-US" dirty="0"/>
              <a:t>Multiple failures beyond design</a:t>
            </a:r>
          </a:p>
          <a:p>
            <a:pPr lvl="1"/>
            <a:r>
              <a:rPr lang="en-US" dirty="0"/>
              <a:t>Manufacturer: poor safety model</a:t>
            </a:r>
          </a:p>
          <a:p>
            <a:pPr lvl="2"/>
            <a:r>
              <a:rPr lang="en-US" dirty="0"/>
              <a:t>Relied on hardware reliability</a:t>
            </a:r>
          </a:p>
          <a:p>
            <a:pPr lvl="2"/>
            <a:r>
              <a:rPr lang="en-US" dirty="0"/>
              <a:t>Reliability: likely to work </a:t>
            </a:r>
            <a:r>
              <a:rPr lang="en-US" dirty="0">
                <a:latin typeface="+mj-lt"/>
              </a:rPr>
              <a:t>≠</a:t>
            </a:r>
            <a:r>
              <a:rPr lang="en-US" dirty="0"/>
              <a:t> safety: no harm</a:t>
            </a:r>
          </a:p>
          <a:p>
            <a:pPr lvl="1"/>
            <a:r>
              <a:rPr lang="en-US" dirty="0"/>
              <a:t>Hardware engineers: assumed SW worked</a:t>
            </a:r>
          </a:p>
          <a:p>
            <a:pPr lvl="2"/>
            <a:r>
              <a:rPr lang="en-US" dirty="0"/>
              <a:t>Inadequate logs</a:t>
            </a:r>
          </a:p>
          <a:p>
            <a:pPr lvl="1"/>
            <a:r>
              <a:rPr lang="en-US" dirty="0"/>
              <a:t>SW Developers: poor specs, no process</a:t>
            </a:r>
          </a:p>
          <a:p>
            <a:pPr lvl="1"/>
            <a:r>
              <a:rPr lang="en-US" dirty="0"/>
              <a:t>Medical authorities: slow to respond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that can’t happen today,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July, 2015: </a:t>
            </a:r>
            <a:r>
              <a:rPr lang="en-US" dirty="0">
                <a:hlinkClick r:id="rId2"/>
              </a:rPr>
              <a:t>Wired reports </a:t>
            </a:r>
            <a:r>
              <a:rPr lang="en-US" dirty="0"/>
              <a:t>ability to remotely control Jeeps</a:t>
            </a:r>
          </a:p>
          <a:p>
            <a:pPr lvl="1"/>
            <a:r>
              <a:rPr lang="en-US" dirty="0"/>
              <a:t>Set radio blaring</a:t>
            </a:r>
          </a:p>
          <a:p>
            <a:pPr lvl="1"/>
            <a:r>
              <a:rPr lang="en-US" dirty="0"/>
              <a:t>Engaged windshield </a:t>
            </a:r>
          </a:p>
          <a:p>
            <a:pPr marL="448056" lvl="1" indent="0">
              <a:buNone/>
            </a:pPr>
            <a:r>
              <a:rPr lang="en-US" dirty="0"/>
              <a:t>   wipers</a:t>
            </a:r>
          </a:p>
          <a:p>
            <a:pPr lvl="1"/>
            <a:r>
              <a:rPr lang="en-US" dirty="0"/>
              <a:t>Disabled accelerator</a:t>
            </a:r>
          </a:p>
          <a:p>
            <a:pPr lvl="1"/>
            <a:r>
              <a:rPr lang="en-US" dirty="0"/>
              <a:t>Disabled brakes</a:t>
            </a:r>
          </a:p>
          <a:p>
            <a:r>
              <a:rPr lang="en-US" dirty="0"/>
              <a:t>Method:</a:t>
            </a:r>
          </a:p>
          <a:p>
            <a:pPr lvl="1"/>
            <a:r>
              <a:rPr lang="en-US" dirty="0"/>
              <a:t>Connect via cellular</a:t>
            </a:r>
          </a:p>
          <a:p>
            <a:pPr lvl="1"/>
            <a:r>
              <a:rPr lang="en-US" dirty="0"/>
              <a:t>Rewrite entertainment firmware</a:t>
            </a:r>
          </a:p>
          <a:p>
            <a:pPr lvl="1"/>
            <a:r>
              <a:rPr lang="en-US" dirty="0"/>
              <a:t>Connect to CAN bus</a:t>
            </a:r>
          </a:p>
          <a:p>
            <a:pPr lvl="1"/>
            <a:r>
              <a:rPr lang="en-US" dirty="0"/>
              <a:t>Send signals to engine, brakes, etc.</a:t>
            </a:r>
          </a:p>
          <a:p>
            <a:pPr lvl="1"/>
            <a:r>
              <a:rPr lang="en-US" dirty="0"/>
              <a:t>Can only control steering when in reverse gear…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915" t="11528" r="280" b="19294"/>
          <a:stretch/>
        </p:blipFill>
        <p:spPr>
          <a:xfrm>
            <a:off x="4834467" y="2190750"/>
            <a:ext cx="3852333" cy="247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B8B42-99E0-9293-4521-0F65ECE25DA6}"/>
              </a:ext>
            </a:extLst>
          </p:cNvPr>
          <p:cNvSpPr txBox="1"/>
          <p:nvPr/>
        </p:nvSpPr>
        <p:spPr>
          <a:xfrm rot="20932752">
            <a:off x="6224645" y="4188092"/>
            <a:ext cx="257494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Did Chrysler do anything wrong?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are the standards?</a:t>
            </a:r>
          </a:p>
        </p:txBody>
      </p:sp>
    </p:spTree>
    <p:extLst>
      <p:ext uri="{BB962C8B-B14F-4D97-AF65-F5344CB8AC3E}">
        <p14:creationId xmlns:p14="http://schemas.microsoft.com/office/powerpoint/2010/main" val="18891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 Code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28796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ACM &amp; IEEE</a:t>
            </a:r>
            <a:r>
              <a:rPr lang="en-US" dirty="0"/>
              <a:t>, 1997</a:t>
            </a:r>
          </a:p>
          <a:p>
            <a:r>
              <a:rPr lang="en-US" dirty="0"/>
              <a:t>Principle 1, </a:t>
            </a:r>
            <a:r>
              <a:rPr lang="en-US" dirty="0">
                <a:solidFill>
                  <a:srgbClr val="FFC000"/>
                </a:solidFill>
              </a:rPr>
              <a:t>Public Interest</a:t>
            </a:r>
            <a:endParaRPr lang="en-US" dirty="0"/>
          </a:p>
          <a:p>
            <a:pPr marL="40005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act consistently with the public interest</a:t>
            </a:r>
            <a:endParaRPr lang="en-US" dirty="0"/>
          </a:p>
          <a:p>
            <a:pPr lvl="1"/>
            <a:r>
              <a:rPr lang="en-US" dirty="0"/>
              <a:t>Accept full responsibility for work</a:t>
            </a:r>
          </a:p>
          <a:p>
            <a:pPr lvl="1"/>
            <a:r>
              <a:rPr lang="en-US" dirty="0"/>
              <a:t>Moderate interests of employer against public</a:t>
            </a:r>
          </a:p>
          <a:p>
            <a:pPr lvl="1"/>
            <a:r>
              <a:rPr lang="en-US" dirty="0"/>
              <a:t>Approve software only if it's safe and has been tested</a:t>
            </a:r>
          </a:p>
          <a:p>
            <a:pPr lvl="1"/>
            <a:r>
              <a:rPr lang="en-US" dirty="0"/>
              <a:t>Disclose potential harms to the public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2403" y="60602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/>
              <a:t>Commun</a:t>
            </a:r>
            <a:r>
              <a:rPr lang="nb-NO" i="1" dirty="0"/>
              <a:t>. ACM</a:t>
            </a:r>
            <a:r>
              <a:rPr lang="nb-NO" dirty="0"/>
              <a:t> 40, 11 (November 1997), 110-118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9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/>
              <a:t>Principle 2, </a:t>
            </a:r>
            <a:r>
              <a:rPr lang="en-US" dirty="0">
                <a:solidFill>
                  <a:srgbClr val="FFC000"/>
                </a:solidFill>
              </a:rPr>
              <a:t>Client and Employer</a:t>
            </a:r>
            <a:endParaRPr lang="en-US" dirty="0"/>
          </a:p>
          <a:p>
            <a:pPr marL="40005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act in a manner that is in the best interests of their client and employer, consistent with the public interest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Provide service in areas of competence</a:t>
            </a:r>
          </a:p>
          <a:p>
            <a:pPr lvl="1"/>
            <a:r>
              <a:rPr lang="en-US" dirty="0"/>
              <a:t>Don't use software obtained illegally or unethically</a:t>
            </a:r>
          </a:p>
          <a:p>
            <a:pPr lvl="1"/>
            <a:r>
              <a:rPr lang="en-US" dirty="0"/>
              <a:t>Keep confidential information private</a:t>
            </a:r>
          </a:p>
          <a:p>
            <a:pPr lvl="2"/>
            <a:r>
              <a:rPr lang="en-US" dirty="0"/>
              <a:t>Unless, of course, to support principle 1!</a:t>
            </a:r>
          </a:p>
          <a:p>
            <a:pPr lvl="2"/>
            <a:r>
              <a:rPr lang="en-US" dirty="0"/>
              <a:t>Don't collect company-wide email without authorization!</a:t>
            </a:r>
          </a:p>
          <a:p>
            <a:pPr lvl="1"/>
            <a:r>
              <a:rPr lang="en-US" dirty="0"/>
              <a:t>Report time honestly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Principle 3</a:t>
            </a:r>
            <a:r>
              <a:rPr lang="en-US"/>
              <a:t>, </a:t>
            </a:r>
            <a:r>
              <a:rPr lang="en-US">
                <a:solidFill>
                  <a:srgbClr val="FFC000"/>
                </a:solidFill>
              </a:rPr>
              <a:t>PRODUCT</a:t>
            </a:r>
            <a:endParaRPr lang="en-US" dirty="0"/>
          </a:p>
          <a:p>
            <a:pPr marL="40005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ensure that their products and related modifications meet the highest professional standards possible</a:t>
            </a:r>
            <a:endParaRPr lang="en-US" dirty="0"/>
          </a:p>
          <a:p>
            <a:pPr lvl="1"/>
            <a:r>
              <a:rPr lang="en-US" dirty="0"/>
              <a:t>ensuring appropriate goals, methods, standards, costs, schedule</a:t>
            </a:r>
          </a:p>
          <a:p>
            <a:pPr lvl="1"/>
            <a:r>
              <a:rPr lang="en-US" dirty="0"/>
              <a:t>ensuring qualified to work on project</a:t>
            </a:r>
          </a:p>
          <a:p>
            <a:r>
              <a:rPr lang="en-US" dirty="0"/>
              <a:t>Principle 4, </a:t>
            </a:r>
            <a:r>
              <a:rPr lang="en-US" dirty="0">
                <a:solidFill>
                  <a:srgbClr val="FFC000"/>
                </a:solidFill>
              </a:rPr>
              <a:t>JUDGMENT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 shall maintain integrity and independence in their professional judgment</a:t>
            </a:r>
            <a:endParaRPr lang="en-US" dirty="0"/>
          </a:p>
          <a:p>
            <a:pPr lvl="1"/>
            <a:r>
              <a:rPr lang="en-US" dirty="0"/>
              <a:t>Endorse documents you believe in</a:t>
            </a:r>
          </a:p>
          <a:p>
            <a:pPr lvl="1"/>
            <a:r>
              <a:rPr lang="en-US" dirty="0"/>
              <a:t>Don't engage in deceptive financial practices</a:t>
            </a:r>
          </a:p>
          <a:p>
            <a:pPr lvl="1"/>
            <a:r>
              <a:rPr lang="en-US" dirty="0"/>
              <a:t>Disclose conflicts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4549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4369</TotalTime>
  <Words>1176</Words>
  <Application>Microsoft Macintosh PowerPoint</Application>
  <PresentationFormat>On-screen Show (4:3)</PresentationFormat>
  <Paragraphs>198</Paragraphs>
  <Slides>21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Wingdings</vt:lpstr>
      <vt:lpstr>Wingdings 2</vt:lpstr>
      <vt:lpstr>Technic</vt:lpstr>
      <vt:lpstr>SE 3800 Note 12 Quality</vt:lpstr>
      <vt:lpstr>Classic Quality Assurance</vt:lpstr>
      <vt:lpstr>A little history</vt:lpstr>
      <vt:lpstr>A little history</vt:lpstr>
      <vt:lpstr>What is the root cause?</vt:lpstr>
      <vt:lpstr>But that can’t happen today, right?</vt:lpstr>
      <vt:lpstr>The SE Code of Ethics</vt:lpstr>
      <vt:lpstr>PowerPoint Presentation</vt:lpstr>
      <vt:lpstr>PowerPoint Presentation</vt:lpstr>
      <vt:lpstr>PowerPoint Presentation</vt:lpstr>
      <vt:lpstr>PowerPoint Presentation</vt:lpstr>
      <vt:lpstr>ACM/IEEE SE Code of Ethics</vt:lpstr>
      <vt:lpstr>How to guarantee quality products? </vt:lpstr>
      <vt:lpstr>DO-178C</vt:lpstr>
      <vt:lpstr>Software Levels: failure conditions</vt:lpstr>
      <vt:lpstr>Tool Qualification</vt:lpstr>
      <vt:lpstr>PowerPoint Presentation</vt:lpstr>
      <vt:lpstr>CMMI</vt:lpstr>
      <vt:lpstr>PowerPoint Presentation</vt:lpstr>
      <vt:lpstr>Another approach</vt:lpstr>
      <vt:lpstr>Quality past and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3800 Software Engineering Process II</dc:title>
  <dc:creator>Rob Hasker</dc:creator>
  <cp:lastModifiedBy>Hasker, Dr. Robert</cp:lastModifiedBy>
  <cp:revision>237</cp:revision>
  <dcterms:created xsi:type="dcterms:W3CDTF">2006-08-16T00:00:00Z</dcterms:created>
  <dcterms:modified xsi:type="dcterms:W3CDTF">2022-11-11T14:28:30Z</dcterms:modified>
</cp:coreProperties>
</file>