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3"/>
  </p:notesMasterIdLst>
  <p:sldIdLst>
    <p:sldId id="256" r:id="rId2"/>
    <p:sldId id="303" r:id="rId3"/>
    <p:sldId id="298" r:id="rId4"/>
    <p:sldId id="299" r:id="rId5"/>
    <p:sldId id="300" r:id="rId6"/>
    <p:sldId id="288" r:id="rId7"/>
    <p:sldId id="289" r:id="rId8"/>
    <p:sldId id="290" r:id="rId9"/>
    <p:sldId id="301" r:id="rId10"/>
    <p:sldId id="282" r:id="rId11"/>
    <p:sldId id="291" r:id="rId12"/>
    <p:sldId id="305" r:id="rId13"/>
    <p:sldId id="292" r:id="rId14"/>
    <p:sldId id="302" r:id="rId15"/>
    <p:sldId id="293" r:id="rId16"/>
    <p:sldId id="294" r:id="rId17"/>
    <p:sldId id="297" r:id="rId18"/>
    <p:sldId id="295" r:id="rId19"/>
    <p:sldId id="296" r:id="rId20"/>
    <p:sldId id="306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87415" autoAdjust="0"/>
  </p:normalViewPr>
  <p:slideViewPr>
    <p:cSldViewPr snapToGrid="0">
      <p:cViewPr varScale="1">
        <p:scale>
          <a:sx n="57" d="100"/>
          <a:sy n="57" d="100"/>
        </p:scale>
        <p:origin x="6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747E308-EECF-424A-A854-E10DAE08912C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1C80B62-BD92-469F-926D-64291AC8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Anurag-Yadav/14588366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4445/22312803%2Fijctt-v23p125" TargetMode="External"/><Relationship Id="rId5" Type="http://schemas.openxmlformats.org/officeDocument/2006/relationships/hyperlink" Target="https://www.semanticscholar.org/author/M.-Scholar/2062841191" TargetMode="External"/><Relationship Id="rId4" Type="http://schemas.openxmlformats.org/officeDocument/2006/relationships/hyperlink" Target="https://www.semanticscholar.org/author/R.-Mehra/80749600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to decimal: one’s place, two’s place, four’s place, eight’s place, etc.</a:t>
            </a:r>
          </a:p>
          <a:p>
            <a:r>
              <a:rPr lang="en-US" dirty="0"/>
              <a:t>Decimal to binary: divide by 2, read bits backwards</a:t>
            </a:r>
          </a:p>
          <a:p>
            <a:r>
              <a:rPr lang="en-US" dirty="0"/>
              <a:t>Big vs little endian: important terms for computer engineers, but not so useful for more abstract computing!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http://www.mathmaniacs.org/lessons/01-binary/Magic_Trick/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adder: handles carry bits; don’t memorize the diagram (this is just one example), but observe how it does not take a lot of components (typically, transistors, resistors, &amp; diodes) to construct such a circuit.</a:t>
            </a:r>
          </a:p>
          <a:p>
            <a:endParaRPr lang="en-US" dirty="0"/>
          </a:p>
          <a:p>
            <a:r>
              <a:rPr lang="en-US" dirty="0"/>
              <a:t>From https://www.semanticscholar.org/paper/Efficient-Layout-Design-of-4-Bit-Full-Adder-using-Yadav-Mehra/c0772414c13a27b564b6074cb1a9100df5a214bb/figure/3</a:t>
            </a:r>
          </a:p>
          <a:p>
            <a:r>
              <a:rPr lang="en-US" b="1" dirty="0"/>
              <a:t>Efficient Layout Design of 4-Bit Full Adder using Transmission Gate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Anurag Yadav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R. Mehra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M. Scholar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Published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DOI:</a:t>
            </a:r>
            <a:r>
              <a:rPr lang="en-US" dirty="0">
                <a:hlinkClick r:id="rId6"/>
              </a:rPr>
              <a:t>10.14445/22312803/ijctt-v23p125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it’s the 1</a:t>
            </a:r>
            <a:r>
              <a:rPr lang="en-US" baseline="30000" dirty="0"/>
              <a:t>st</a:t>
            </a:r>
            <a:r>
              <a:rPr lang="en-US" dirty="0"/>
              <a:t> year this course was offered: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9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captured from https://</a:t>
            </a:r>
            <a:r>
              <a:rPr lang="en-US" dirty="0" err="1"/>
              <a:t>www.lifewire.com</a:t>
            </a:r>
            <a:r>
              <a:rPr lang="en-US" dirty="0"/>
              <a:t>/tour-inside-a-desktop-pc-2624588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page: photo by Asim </a:t>
            </a:r>
            <a:r>
              <a:rPr lang="en-US" dirty="0" err="1"/>
              <a:t>Bijarani</a:t>
            </a:r>
            <a:r>
              <a:rPr lang="en-US" dirty="0"/>
              <a:t> / Flickr / CC-BY-2.0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from Amazon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1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https://</a:t>
            </a:r>
            <a:r>
              <a:rPr lang="en-US" dirty="0" err="1"/>
              <a:t>notabs.org</a:t>
            </a:r>
            <a:r>
              <a:rPr lang="en-US" dirty="0"/>
              <a:t>/pictures/intel-pentium-p5/  </a:t>
            </a:r>
          </a:p>
          <a:p>
            <a:r>
              <a:rPr lang="en-US" dirty="0"/>
              <a:t>For more images, see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Central_processing_unit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0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https://en.wikipedia.org/wiki/Von_Neumann_architecture; see https://en.wikipedia.org/wiki/First_Draft_of_a_Report_on_the_EDVAC for link to where von Neumann architecture described (though note other people also contributed to this!!)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0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https://en.wikipedia.org/wiki/System_bus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Hopper explains a nanosecond: https://kottke.org/19/05/grace-hopper-explains-a-nanosecond</a:t>
            </a:r>
          </a:p>
          <a:p>
            <a:r>
              <a:rPr lang="en-US" dirty="0"/>
              <a:t>Yes, it’s 299792458m/s in vacuum, but engineers often use 3e8 for computations</a:t>
            </a:r>
          </a:p>
          <a:p>
            <a:r>
              <a:rPr lang="en-US" dirty="0"/>
              <a:t>Image of Moore’s law from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Moore's_law</a:t>
            </a:r>
            <a:r>
              <a:rPr lang="en-US" dirty="0"/>
              <a:t> – </a:t>
            </a:r>
            <a:r>
              <a:rPr lang="en-US" dirty="0" err="1"/>
              <a:t>ackmowledge</a:t>
            </a:r>
            <a:r>
              <a:rPr lang="en-US" dirty="0"/>
              <a:t> that this is slowing quickly 2 decades later</a:t>
            </a:r>
          </a:p>
          <a:p>
            <a:r>
              <a:rPr lang="en-US" dirty="0"/>
              <a:t>uploaded from Max </a:t>
            </a:r>
            <a:r>
              <a:rPr lang="en-US" dirty="0" err="1"/>
              <a:t>Roser</a:t>
            </a:r>
            <a:r>
              <a:rPr lang="en-US" dirty="0"/>
              <a:t>, Hannah Ritchie from https://</a:t>
            </a:r>
            <a:r>
              <a:rPr lang="en-US" dirty="0" err="1"/>
              <a:t>ourworldindata.org</a:t>
            </a:r>
            <a:r>
              <a:rPr lang="en-US" dirty="0"/>
              <a:t>/uploads/2020/11/Transistor-Count-over-</a:t>
            </a:r>
            <a:r>
              <a:rPr lang="en-US" dirty="0" err="1"/>
              <a:t>time.png</a:t>
            </a:r>
            <a:r>
              <a:rPr lang="en-US" dirty="0"/>
              <a:t> with </a:t>
            </a:r>
            <a:r>
              <a:rPr lang="en-US" dirty="0" err="1"/>
              <a:t>UploadWizard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Hopper explains a nanosecond: https://kottke.org/19/05/grace-hopper-explains-a-nanosecond</a:t>
            </a:r>
          </a:p>
          <a:p>
            <a:r>
              <a:rPr lang="en-US" dirty="0"/>
              <a:t>Yes, it’s 299792458m/s in vacuum, but engineers often use 3e8 for computations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 1 (on this topic)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1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 Light" panose="020F0302020204030204" pitchFamily="34" charset="0"/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mc.edu/~bennet/cs110/tc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s64.com/ascii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3</a:t>
            </a:r>
            <a:br>
              <a:rPr lang="en-US" sz="7200" dirty="0"/>
            </a:br>
            <a:r>
              <a:rPr lang="en-US" sz="7200" dirty="0"/>
              <a:t>Computers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and Object-Oriented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46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Copyright © 2023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on-CPU (“on-chip”)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  <a:p>
            <a:pPr lvl="1"/>
            <a:r>
              <a:rPr lang="en-US" dirty="0"/>
              <a:t>Very high speed – feeds directly to arithmetic logic</a:t>
            </a:r>
          </a:p>
          <a:p>
            <a:pPr lvl="1"/>
            <a:r>
              <a:rPr lang="en-US" dirty="0"/>
              <a:t>Typically: all computations involve registers, though sometimes hidden</a:t>
            </a:r>
          </a:p>
          <a:p>
            <a:pPr lvl="1"/>
            <a:r>
              <a:rPr lang="en-US" dirty="0"/>
              <a:t>Limited number: 8, 12, 16, 32, 64, etc.</a:t>
            </a:r>
          </a:p>
          <a:p>
            <a:r>
              <a:rPr lang="en-US" dirty="0"/>
              <a:t>On-CPU Cache: copies of recent values in memory</a:t>
            </a:r>
          </a:p>
          <a:p>
            <a:pPr lvl="1"/>
            <a:r>
              <a:rPr lang="en-US" dirty="0"/>
              <a:t>Managed by CPU, avoids unnecessary reads/writes on bus</a:t>
            </a:r>
          </a:p>
          <a:p>
            <a:r>
              <a:rPr lang="en-US" dirty="0"/>
              <a:t>Our focus: registers</a:t>
            </a:r>
          </a:p>
          <a:p>
            <a:pPr lvl="1"/>
            <a:r>
              <a:rPr lang="en-US" dirty="0"/>
              <a:t>Cache is important to optimization, but not programmers</a:t>
            </a:r>
          </a:p>
          <a:p>
            <a:pPr lvl="1"/>
            <a:r>
              <a:rPr lang="en-US" dirty="0"/>
              <a:t>Basic way code is executed: load values into registers, compute result, store register to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0AB7-0D7B-7252-00BB-0B5D4A1F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B391-9826-4E4D-9ECB-B87EB569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9057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Typically: register size is the machine’s word size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32-bit, 16-bit, 64-bit, but there are 8-bit, 24-bit processors</a:t>
            </a:r>
          </a:p>
          <a:p>
            <a:pPr lvl="1"/>
            <a:r>
              <a:rPr lang="en-US" dirty="0"/>
              <a:t>Can have register = half-word – early 32-bit processors did this, but not common</a:t>
            </a:r>
          </a:p>
          <a:p>
            <a:r>
              <a:rPr lang="en-US" dirty="0"/>
              <a:t>A bit: 0 or 1</a:t>
            </a:r>
          </a:p>
          <a:p>
            <a:pPr lvl="1"/>
            <a:r>
              <a:rPr lang="en-US" dirty="0"/>
              <a:t>Represented by high/low voltages in a circuit</a:t>
            </a:r>
          </a:p>
          <a:p>
            <a:pPr lvl="1"/>
            <a:r>
              <a:rPr lang="en-US" dirty="0"/>
              <a:t>For example, </a:t>
            </a:r>
          </a:p>
          <a:p>
            <a:pPr lvl="2"/>
            <a:r>
              <a:rPr lang="en-US" dirty="0"/>
              <a:t>logical </a:t>
            </a:r>
            <a:r>
              <a:rPr lang="en-US" b="1" dirty="0"/>
              <a:t>zero</a:t>
            </a:r>
            <a:r>
              <a:rPr lang="en-US" dirty="0"/>
              <a:t>: up to 0.8 volts</a:t>
            </a:r>
          </a:p>
          <a:p>
            <a:pPr lvl="2"/>
            <a:r>
              <a:rPr lang="en-US" dirty="0"/>
              <a:t>logical </a:t>
            </a:r>
            <a:r>
              <a:rPr lang="en-US" b="1" dirty="0"/>
              <a:t>one</a:t>
            </a:r>
            <a:r>
              <a:rPr lang="en-US" dirty="0"/>
              <a:t>: might be 2 volts or more</a:t>
            </a:r>
          </a:p>
          <a:p>
            <a:pPr lvl="1"/>
            <a:r>
              <a:rPr lang="en-US" dirty="0"/>
              <a:t>Circuit design: ensuring correct logical values – programmer can ignore these</a:t>
            </a:r>
          </a:p>
          <a:p>
            <a:r>
              <a:rPr lang="en-US" dirty="0"/>
              <a:t>What is a byte, nibble?</a:t>
            </a:r>
          </a:p>
          <a:p>
            <a:r>
              <a:rPr lang="en-US" dirty="0"/>
              <a:t>How to represent an integer as a sequence of bits?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250F-2164-0048-F712-0A7F4E1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C7B1-BB80-376C-9803-33D17F43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4 classes of memory on personal computers and compare the performance of each</a:t>
            </a:r>
          </a:p>
          <a:p>
            <a:r>
              <a:rPr lang="en-US" dirty="0"/>
              <a:t>What controls the word size on a machine?</a:t>
            </a:r>
          </a:p>
          <a:p>
            <a:r>
              <a:rPr lang="en-US" dirty="0"/>
              <a:t>What is a bit?</a:t>
            </a:r>
          </a:p>
          <a:p>
            <a:r>
              <a:rPr lang="en-US" dirty="0"/>
              <a:t>Why is computer logic hardware bit-centric?</a:t>
            </a:r>
          </a:p>
          <a:p>
            <a:r>
              <a:rPr lang="en-US" dirty="0"/>
              <a:t>Today: how to represent numbers as “bit strings” (that is, sequences of bits)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we count in binary?</a:t>
            </a:r>
          </a:p>
          <a:p>
            <a:pPr lvl="1"/>
            <a:r>
              <a:rPr lang="en-US" dirty="0"/>
              <a:t>How does this relate to decimal?</a:t>
            </a:r>
          </a:p>
          <a:p>
            <a:r>
              <a:rPr lang="en-US" dirty="0"/>
              <a:t>What is the decimal value of 1011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r>
              <a:rPr lang="en-US" dirty="0"/>
              <a:t>How to convert from binary to decimal?</a:t>
            </a:r>
          </a:p>
          <a:p>
            <a:r>
              <a:rPr lang="en-US" dirty="0"/>
              <a:t>How to convert from decimal to binary?</a:t>
            </a:r>
          </a:p>
          <a:p>
            <a:pPr lvl="1"/>
            <a:r>
              <a:rPr lang="en-US" dirty="0"/>
              <a:t>Assume need “most significant” bit first – bit for highest power</a:t>
            </a:r>
          </a:p>
          <a:p>
            <a:r>
              <a:rPr lang="en-US" dirty="0"/>
              <a:t>Big-endian vs. little-endian</a:t>
            </a:r>
          </a:p>
          <a:p>
            <a:pPr lvl="1"/>
            <a:r>
              <a:rPr lang="en-US" dirty="0"/>
              <a:t>Reference to Gulliver’s Travels, whether people break an egg shell starting at large end or small end (big-end vs. little-end)</a:t>
            </a:r>
          </a:p>
          <a:p>
            <a:pPr lvl="1"/>
            <a:r>
              <a:rPr lang="en-US" dirty="0"/>
              <a:t>Big-endian: </a:t>
            </a:r>
            <a:r>
              <a:rPr lang="en-US" b="1" dirty="0"/>
              <a:t>left-to-right order of bits </a:t>
            </a:r>
            <a:r>
              <a:rPr lang="en-US" dirty="0"/>
              <a:t>(and why I prefer this terminology!)</a:t>
            </a:r>
          </a:p>
          <a:p>
            <a:pPr lvl="1"/>
            <a:r>
              <a:rPr lang="en-US" dirty="0"/>
              <a:t>A similar issue is relevant for the order of bytes within a word</a:t>
            </a:r>
          </a:p>
        </p:txBody>
      </p:sp>
    </p:spTree>
    <p:extLst>
      <p:ext uri="{BB962C8B-B14F-4D97-AF65-F5344CB8AC3E}">
        <p14:creationId xmlns:p14="http://schemas.microsoft.com/office/powerpoint/2010/main" val="331679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2DAF-7250-24AD-84E5-495DD6C4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BC54-EDDD-707F-95A1-61C1E965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of 1178 (compute by long hand, dividing by 2’s)</a:t>
            </a:r>
          </a:p>
          <a:p>
            <a:r>
              <a:rPr lang="en-US" dirty="0"/>
              <a:t>Compute binary of 42, 35</a:t>
            </a:r>
          </a:p>
          <a:p>
            <a:r>
              <a:rPr lang="en-US" dirty="0"/>
              <a:t>Add them</a:t>
            </a:r>
          </a:p>
          <a:p>
            <a:r>
              <a:rPr lang="en-US" dirty="0"/>
              <a:t>How many bits in the result?</a:t>
            </a:r>
          </a:p>
          <a:p>
            <a:r>
              <a:rPr lang="en-US" dirty="0"/>
              <a:t>What if the word size is just large enough for 42, 35?</a:t>
            </a:r>
          </a:p>
          <a:p>
            <a:r>
              <a:rPr lang="en-US" dirty="0"/>
              <a:t>What do we get if we multiply the values?</a:t>
            </a:r>
          </a:p>
          <a:p>
            <a:r>
              <a:rPr lang="en-US" dirty="0"/>
              <a:t>Processors: carry bit, overflow bit (flags)</a:t>
            </a:r>
          </a:p>
        </p:txBody>
      </p:sp>
    </p:spTree>
    <p:extLst>
      <p:ext uri="{BB962C8B-B14F-4D97-AF65-F5344CB8AC3E}">
        <p14:creationId xmlns:p14="http://schemas.microsoft.com/office/powerpoint/2010/main" val="21522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98E3-2D2B-A148-3F5F-657B42A4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Question, how to represent negatives?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FFD9-D1CD-1C23-AEDF-3069A0BB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752"/>
          </a:xfrm>
        </p:spPr>
        <p:txBody>
          <a:bodyPr>
            <a:normAutofit/>
          </a:bodyPr>
          <a:lstStyle/>
          <a:p>
            <a:r>
              <a:rPr lang="en-US" dirty="0"/>
              <a:t>Simple model: sign bit followed by number</a:t>
            </a:r>
          </a:p>
          <a:p>
            <a:pPr lvl="1"/>
            <a:r>
              <a:rPr lang="en-US" dirty="0"/>
              <a:t>Problems: two representations for zero, lots of cases for addition/multiplication</a:t>
            </a:r>
          </a:p>
          <a:p>
            <a:r>
              <a:rPr lang="en-US" dirty="0"/>
              <a:t>1’s Complement: negatives = the complement of positive values</a:t>
            </a:r>
          </a:p>
          <a:p>
            <a:pPr lvl="1"/>
            <a:r>
              <a:rPr lang="en-US" dirty="0"/>
              <a:t>“Complement”: flip all bits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1’s complement of 01101</a:t>
            </a:r>
            <a:r>
              <a:rPr lang="en-US" baseline="-25000" dirty="0"/>
              <a:t>2</a:t>
            </a:r>
            <a:r>
              <a:rPr lang="en-US" dirty="0"/>
              <a:t> (13) is 10010, so this represents -13</a:t>
            </a:r>
          </a:p>
          <a:p>
            <a:pPr lvl="1"/>
            <a:r>
              <a:rPr lang="en-US" dirty="0"/>
              <a:t>Challenge: still have multiple cases for addition</a:t>
            </a:r>
          </a:p>
          <a:p>
            <a:r>
              <a:rPr lang="en-US" dirty="0"/>
              <a:t>2’s Complement: complement and add one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-01101</a:t>
            </a:r>
            <a:r>
              <a:rPr lang="en-US" baseline="-25000" dirty="0"/>
              <a:t>2</a:t>
            </a:r>
            <a:r>
              <a:rPr lang="en-US" dirty="0"/>
              <a:t> (for -13) would give 10010 + 1 = 10011</a:t>
            </a:r>
          </a:p>
          <a:p>
            <a:pPr lvl="1"/>
            <a:r>
              <a:rPr lang="en-US" dirty="0"/>
              <a:t>MSB = 0: positive; 1: negative</a:t>
            </a:r>
          </a:p>
          <a:p>
            <a:r>
              <a:rPr lang="en-US" b="1" i="1" dirty="0"/>
              <a:t>Write table for -8 to 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706-CB0C-E60B-3483-D881E950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5AD7-D656-D057-BB7A-30903DB3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+ -12:</a:t>
            </a:r>
          </a:p>
          <a:p>
            <a:pPr lvl="1"/>
            <a:r>
              <a:rPr lang="en-US" dirty="0"/>
              <a:t>-12: inv(1100</a:t>
            </a:r>
            <a:r>
              <a:rPr lang="en-US" baseline="-25000" dirty="0"/>
              <a:t>2</a:t>
            </a:r>
            <a:r>
              <a:rPr lang="en-US" dirty="0"/>
              <a:t>) + 1 = 0011 + 1 </a:t>
            </a:r>
            <a:r>
              <a:rPr lang="en-US"/>
              <a:t>= 0100</a:t>
            </a:r>
            <a:endParaRPr lang="en-US" dirty="0"/>
          </a:p>
          <a:p>
            <a:pPr lvl="1"/>
            <a:r>
              <a:rPr lang="en-US" dirty="0"/>
              <a:t>13: 1101</a:t>
            </a:r>
          </a:p>
          <a:p>
            <a:pPr lvl="1"/>
            <a:r>
              <a:rPr lang="en-US" dirty="0"/>
              <a:t>Add: 0001 (with 1 carry) – positive result = 1</a:t>
            </a:r>
          </a:p>
          <a:p>
            <a:r>
              <a:rPr lang="en-US" dirty="0"/>
              <a:t>12 + -13:</a:t>
            </a:r>
          </a:p>
          <a:p>
            <a:pPr lvl="1"/>
            <a:r>
              <a:rPr lang="en-US" dirty="0"/>
              <a:t>12: 1100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13: inv(1101) + 1 = 0010 + 1 = 0011</a:t>
            </a:r>
          </a:p>
          <a:p>
            <a:pPr lvl="1"/>
            <a:r>
              <a:rPr lang="en-US" dirty="0"/>
              <a:t>Add: 1111 = -1</a:t>
            </a:r>
          </a:p>
          <a:p>
            <a:r>
              <a:rPr lang="en-US" dirty="0"/>
              <a:t>Negating 0: inv(0000) + 1 = 0000</a:t>
            </a:r>
          </a:p>
          <a:p>
            <a:pPr lvl="1"/>
            <a:r>
              <a:rPr lang="en-US" dirty="0"/>
              <a:t>Advantage: 0 and -0 have same representation</a:t>
            </a:r>
          </a:p>
        </p:txBody>
      </p:sp>
      <p:pic>
        <p:nvPicPr>
          <p:cNvPr id="5" name="Picture 4" descr="A table of numbers with numbers on it&#10;&#10;Description automatically generated">
            <a:extLst>
              <a:ext uri="{FF2B5EF4-FFF2-40B4-BE49-F238E27FC236}">
                <a16:creationId xmlns:a16="http://schemas.microsoft.com/office/drawing/2014/main" id="{78C048B8-D5E6-D253-5DAF-1A71E209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35" y="489023"/>
            <a:ext cx="2787073" cy="54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46BD-0402-7744-4AD6-BD054106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CF97-6FF3-C16B-439B-24CAED73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https://sandbox.mc.edu/~bennet/cs110/tc/index.html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58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7A0-8C9E-583C-A488-34080631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0D5C-7C92-C66A-4FC4-38DC15EA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range of 4-bit values: -8 to 7</a:t>
            </a:r>
          </a:p>
          <a:p>
            <a:pPr lvl="1"/>
            <a:r>
              <a:rPr lang="en-US" dirty="0"/>
              <a:t>Largest positive 4-bit value: 0111 = 7</a:t>
            </a:r>
          </a:p>
          <a:p>
            <a:pPr lvl="1"/>
            <a:r>
              <a:rPr lang="en-US" dirty="0"/>
              <a:t>Largest negative 4-bit value: 1000 = -8</a:t>
            </a:r>
          </a:p>
          <a:p>
            <a:r>
              <a:rPr lang="en-US" dirty="0"/>
              <a:t>The range of 16-bit values: -32768 to 32767</a:t>
            </a:r>
          </a:p>
          <a:p>
            <a:pPr lvl="1"/>
            <a:r>
              <a:rPr lang="en-US" dirty="0"/>
              <a:t>Why? (review the bit patterns)</a:t>
            </a:r>
          </a:p>
          <a:p>
            <a:r>
              <a:rPr lang="en-US" dirty="0"/>
              <a:t>General formulas: 2</a:t>
            </a:r>
            <a:r>
              <a:rPr lang="en-US" baseline="30000" dirty="0"/>
              <a:t>n-1</a:t>
            </a:r>
            <a:r>
              <a:rPr lang="en-US" dirty="0"/>
              <a:t> – 1 down to -2</a:t>
            </a:r>
            <a:r>
              <a:rPr lang="en-US" baseline="30000" dirty="0"/>
              <a:t>n-1</a:t>
            </a:r>
            <a:endParaRPr lang="en-US" dirty="0"/>
          </a:p>
          <a:p>
            <a:pPr lvl="1"/>
            <a:r>
              <a:rPr lang="en-US" dirty="0"/>
              <a:t>Always one more value in negative space vs. positive space</a:t>
            </a:r>
          </a:p>
          <a:p>
            <a:pPr lvl="1"/>
            <a:r>
              <a:rPr lang="en-US" dirty="0"/>
              <a:t>Oddity of 2’s complement: unequal ranges</a:t>
            </a:r>
          </a:p>
          <a:p>
            <a:pPr lvl="1"/>
            <a:r>
              <a:rPr lang="en-US" dirty="0"/>
              <a:t>What is the range for 32-bit registers?</a:t>
            </a:r>
          </a:p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Computer (logical) circuits: low/high voltage for zero, one</a:t>
            </a:r>
          </a:p>
          <a:p>
            <a:pPr lvl="1"/>
            <a:r>
              <a:rPr lang="en-US" dirty="0"/>
              <a:t>Represent numbers in binary</a:t>
            </a:r>
          </a:p>
          <a:p>
            <a:pPr lvl="1"/>
            <a:r>
              <a:rPr lang="en-US" dirty="0"/>
              <a:t>Most common binary representation: 2’s complement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7466-7C52-C1E4-869D-50328072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21"/>
            <a:ext cx="8262257" cy="924745"/>
          </a:xfrm>
        </p:spPr>
        <p:txBody>
          <a:bodyPr/>
          <a:lstStyle/>
          <a:p>
            <a:r>
              <a:rPr lang="en-US" dirty="0"/>
              <a:t>(A) circuit for 4-bit full 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7D69-56F2-FECD-BA36-E44A6D69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6E645-5148-A0D3-C2D4-037C0393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64" y="1027963"/>
            <a:ext cx="11117671" cy="5207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B197BC-4093-137B-EC18-197848B47842}"/>
              </a:ext>
            </a:extLst>
          </p:cNvPr>
          <p:cNvSpPr txBox="1"/>
          <p:nvPr/>
        </p:nvSpPr>
        <p:spPr>
          <a:xfrm>
            <a:off x="7500257" y="6444447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discuss solution based on logic gates later.</a:t>
            </a:r>
          </a:p>
        </p:txBody>
      </p:sp>
    </p:spTree>
    <p:extLst>
      <p:ext uri="{BB962C8B-B14F-4D97-AF65-F5344CB8AC3E}">
        <p14:creationId xmlns:p14="http://schemas.microsoft.com/office/powerpoint/2010/main" val="33549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B4D6-CD17-B91D-82B5-75792F12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1739-32E5-A4EF-85AC-198C1AE3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information stored on a computer?</a:t>
            </a:r>
          </a:p>
          <a:p>
            <a:r>
              <a:rPr lang="en-US" dirty="0"/>
              <a:t>What are the major components of a computer?</a:t>
            </a:r>
          </a:p>
          <a:p>
            <a:r>
              <a:rPr lang="en-US" dirty="0"/>
              <a:t>What are the primary types of storage on a computer?</a:t>
            </a:r>
          </a:p>
          <a:p>
            <a:r>
              <a:rPr lang="en-US" dirty="0"/>
              <a:t>How are programs stored?</a:t>
            </a:r>
          </a:p>
          <a:p>
            <a:r>
              <a:rPr lang="en-US" dirty="0"/>
              <a:t>How is a program executed?</a:t>
            </a:r>
          </a:p>
          <a:p>
            <a:r>
              <a:rPr lang="en-US" dirty="0"/>
              <a:t>Give examples of individual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0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8F03-59D3-1DA0-BE12-C2FDA3BD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Hexing 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814C-192C-95AD-9C47-1578223A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821629" cy="47820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to represent binary values in code?</a:t>
            </a:r>
          </a:p>
          <a:p>
            <a:r>
              <a:rPr lang="en-US" dirty="0"/>
              <a:t>In C, C++ (and many others): put </a:t>
            </a:r>
            <a:r>
              <a:rPr lang="en-US" dirty="0">
                <a:latin typeface="Consolas" panose="020B0609020204030204" pitchFamily="49" charset="0"/>
              </a:rPr>
              <a:t>0b</a:t>
            </a:r>
            <a:r>
              <a:rPr lang="en-US" dirty="0"/>
              <a:t> at the front: </a:t>
            </a:r>
            <a:r>
              <a:rPr lang="en-US" b="1" dirty="0">
                <a:latin typeface="Consolas" panose="020B0609020204030204" pitchFamily="49" charset="0"/>
              </a:rPr>
              <a:t>0b</a:t>
            </a:r>
            <a:r>
              <a:rPr lang="en-US" b="0" i="0" dirty="0">
                <a:solidFill>
                  <a:srgbClr val="BDC1C6"/>
                </a:solidFill>
                <a:effectLst/>
                <a:latin typeface="Consolas" panose="020B0609020204030204" pitchFamily="49" charset="0"/>
              </a:rPr>
              <a:t>11111100111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But what is this number?</a:t>
            </a:r>
          </a:p>
          <a:p>
            <a:pPr lvl="1"/>
            <a:r>
              <a:rPr lang="en-US" dirty="0"/>
              <a:t>Compute!</a:t>
            </a:r>
          </a:p>
          <a:p>
            <a:pPr lvl="1"/>
            <a:r>
              <a:rPr lang="en-US" dirty="0"/>
              <a:t>But often we don’t need the decimal value!</a:t>
            </a:r>
          </a:p>
          <a:p>
            <a:pPr lvl="1"/>
            <a:r>
              <a:rPr lang="en-US" dirty="0"/>
              <a:t>Example: bits 0, 3, 5 control whether three LEDs are lit</a:t>
            </a:r>
          </a:p>
          <a:p>
            <a:r>
              <a:rPr lang="en-US" dirty="0"/>
              <a:t>Solution: Hexadecimal – base 16</a:t>
            </a:r>
          </a:p>
          <a:p>
            <a:pPr lvl="1"/>
            <a:r>
              <a:rPr lang="en-US" dirty="0"/>
              <a:t>Give table of (unsigned) values 0-16, write hex digits</a:t>
            </a:r>
          </a:p>
          <a:p>
            <a:pPr lvl="2"/>
            <a:r>
              <a:rPr lang="en-US" dirty="0"/>
              <a:t>Note why we use 16 bits for hex values!</a:t>
            </a:r>
          </a:p>
          <a:p>
            <a:pPr lvl="1"/>
            <a:r>
              <a:rPr lang="en-US" dirty="0"/>
              <a:t>This number in hex (as written in C, C++): </a:t>
            </a:r>
            <a:r>
              <a:rPr lang="en-US" b="1" dirty="0">
                <a:latin typeface="Consolas" panose="020B0609020204030204" pitchFamily="49" charset="0"/>
              </a:rPr>
              <a:t>0x</a:t>
            </a:r>
            <a:r>
              <a:rPr lang="en-US" dirty="0">
                <a:latin typeface="Consolas" panose="020B0609020204030204" pitchFamily="49" charset="0"/>
              </a:rPr>
              <a:t>7E7</a:t>
            </a:r>
          </a:p>
          <a:p>
            <a:r>
              <a:rPr lang="en-US" dirty="0"/>
              <a:t>You will sometimes see octal values (written with leading 0): </a:t>
            </a:r>
            <a:r>
              <a:rPr lang="en-US" dirty="0">
                <a:latin typeface="Consolas" panose="020B0609020204030204" pitchFamily="49" charset="0"/>
              </a:rPr>
              <a:t>03747</a:t>
            </a:r>
          </a:p>
          <a:p>
            <a:pPr lvl="1"/>
            <a:r>
              <a:rPr lang="en-US" dirty="0"/>
              <a:t>Can also use \ in characters: ‘</a:t>
            </a:r>
            <a:r>
              <a:rPr lang="en-US" dirty="0">
                <a:latin typeface="Consolas" panose="020B0609020204030204" pitchFamily="49" charset="0"/>
              </a:rPr>
              <a:t>\007’</a:t>
            </a:r>
            <a:r>
              <a:rPr lang="en-US" dirty="0"/>
              <a:t> (BEL), ‘</a:t>
            </a:r>
            <a:r>
              <a:rPr lang="en-US" dirty="0">
                <a:latin typeface="Consolas" panose="020B0609020204030204" pitchFamily="49" charset="0"/>
              </a:rPr>
              <a:t>\177</a:t>
            </a:r>
            <a:r>
              <a:rPr lang="en-US" dirty="0"/>
              <a:t>’ for DEL</a:t>
            </a:r>
          </a:p>
          <a:p>
            <a:r>
              <a:rPr lang="en-US" dirty="0"/>
              <a:t>ASCII charts: typically decimal, hexadecimal: see </a:t>
            </a:r>
            <a:r>
              <a:rPr lang="en-US" dirty="0">
                <a:hlinkClick r:id="rId3"/>
              </a:rPr>
              <a:t>https://ss64.com/ascii.html</a:t>
            </a:r>
            <a:endParaRPr lang="en-US" dirty="0"/>
          </a:p>
          <a:p>
            <a:pPr lvl="1"/>
            <a:r>
              <a:rPr lang="en-US" dirty="0"/>
              <a:t>Note the patterns between within the table: ^A to A is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+0x40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A to a is </a:t>
            </a:r>
            <a:r>
              <a:rPr lang="en-US" dirty="0">
                <a:latin typeface="Consolas" panose="020B0609020204030204" pitchFamily="49" charset="0"/>
              </a:rPr>
              <a:t>+0x20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^[ to [,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69C74-74DD-E8E3-F5FB-DFEE9193C30A}"/>
              </a:ext>
            </a:extLst>
          </p:cNvPr>
          <p:cNvSpPr txBox="1"/>
          <p:nvPr/>
        </p:nvSpPr>
        <p:spPr>
          <a:xfrm>
            <a:off x="8826288" y="3429000"/>
            <a:ext cx="2943954" cy="9233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Note: we often show data in hex, but the computer does </a:t>
            </a:r>
            <a:r>
              <a:rPr lang="en-US" b="1" i="1" dirty="0">
                <a:solidFill>
                  <a:schemeClr val="bg1"/>
                </a:solidFill>
              </a:rPr>
              <a:t>all</a:t>
            </a:r>
            <a:r>
              <a:rPr lang="en-US" i="1" dirty="0">
                <a:solidFill>
                  <a:schemeClr val="bg1"/>
                </a:solidFill>
              </a:rPr>
              <a:t> computations in binary!</a:t>
            </a:r>
          </a:p>
        </p:txBody>
      </p:sp>
    </p:spTree>
    <p:extLst>
      <p:ext uri="{BB962C8B-B14F-4D97-AF65-F5344CB8AC3E}">
        <p14:creationId xmlns:p14="http://schemas.microsoft.com/office/powerpoint/2010/main" val="1387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6E65-5990-04B6-1746-D5ED319F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DA8A-645E-4DF8-E8AF-ACAEF838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515600" cy="4351338"/>
          </a:xfrm>
        </p:spPr>
        <p:txBody>
          <a:bodyPr/>
          <a:lstStyle/>
          <a:p>
            <a:r>
              <a:rPr lang="en-US" dirty="0"/>
              <a:t>Examine internals of computer, particularly basic system structure</a:t>
            </a:r>
          </a:p>
          <a:p>
            <a:r>
              <a:rPr lang="en-US" dirty="0"/>
              <a:t>Bit: smallest unit of value in logical circuits: either on or off</a:t>
            </a:r>
          </a:p>
          <a:p>
            <a:r>
              <a:rPr lang="en-US" dirty="0"/>
              <a:t>Byte, word: collections of bits</a:t>
            </a:r>
          </a:p>
          <a:p>
            <a:pPr lvl="1"/>
            <a:r>
              <a:rPr lang="en-US" dirty="0"/>
              <a:t>Word: typically size of bus, registers in computer, size of address</a:t>
            </a:r>
          </a:p>
          <a:p>
            <a:r>
              <a:rPr lang="en-US" dirty="0"/>
              <a:t>Binary to decimal, decimal to binary</a:t>
            </a:r>
          </a:p>
          <a:p>
            <a:r>
              <a:rPr lang="en-US" dirty="0"/>
              <a:t>1’s complement: multiple values for zero, many cases to add/subtract</a:t>
            </a:r>
          </a:p>
          <a:p>
            <a:r>
              <a:rPr lang="en-US" dirty="0"/>
              <a:t>2’s complement: efficient to implement, single zero, no cases</a:t>
            </a:r>
          </a:p>
          <a:p>
            <a:r>
              <a:rPr lang="en-US" dirty="0"/>
              <a:t>Different ways to represent binary data in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of a computer's storage devices and cables">
            <a:extLst>
              <a:ext uri="{FF2B5EF4-FFF2-40B4-BE49-F238E27FC236}">
                <a16:creationId xmlns:a16="http://schemas.microsoft.com/office/drawing/2014/main" id="{B36156C9-D4E2-55A2-9D31-AF2600005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100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3E774-441F-3965-938F-E93BDCB046FF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126214"/>
            <a:ext cx="6042338" cy="432907"/>
          </a:xfrm>
          <a:prstGeom prst="straightConnector1">
            <a:avLst/>
          </a:prstGeom>
          <a:ln w="1143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4DCF1B-10E5-F890-074C-379B5FA88630}"/>
              </a:ext>
            </a:extLst>
          </p:cNvPr>
          <p:cNvSpPr txBox="1"/>
          <p:nvPr/>
        </p:nvSpPr>
        <p:spPr>
          <a:xfrm>
            <a:off x="8937938" y="4235955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Motherboard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1C85F-931A-588E-2F0D-BB8C2DF9419C}"/>
              </a:ext>
            </a:extLst>
          </p:cNvPr>
          <p:cNvSpPr txBox="1"/>
          <p:nvPr/>
        </p:nvSpPr>
        <p:spPr>
          <a:xfrm>
            <a:off x="8989454" y="1898983"/>
            <a:ext cx="272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Power supply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2BCA93-FF41-A1D3-A6AA-CBA6C9442B2E}"/>
              </a:ext>
            </a:extLst>
          </p:cNvPr>
          <p:cNvCxnSpPr>
            <a:cxnSpLocks/>
          </p:cNvCxnSpPr>
          <p:nvPr/>
        </p:nvCxnSpPr>
        <p:spPr>
          <a:xfrm flipH="1" flipV="1">
            <a:off x="2575260" y="1121414"/>
            <a:ext cx="6362678" cy="1100734"/>
          </a:xfrm>
          <a:prstGeom prst="straightConnector1">
            <a:avLst/>
          </a:prstGeom>
          <a:ln w="1143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9133E0-8F2A-9FAE-2DB2-73848BB59AF3}"/>
              </a:ext>
            </a:extLst>
          </p:cNvPr>
          <p:cNvSpPr txBox="1"/>
          <p:nvPr/>
        </p:nvSpPr>
        <p:spPr>
          <a:xfrm>
            <a:off x="10753860" y="2222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8323A-749F-6FB0-1FD5-5884C2C4CB4A}"/>
              </a:ext>
            </a:extLst>
          </p:cNvPr>
          <p:cNvSpPr txBox="1"/>
          <p:nvPr/>
        </p:nvSpPr>
        <p:spPr>
          <a:xfrm>
            <a:off x="1522929" y="1742965"/>
            <a:ext cx="9300692" cy="31393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Textbook: great overview of how computers work,</a:t>
            </a:r>
          </a:p>
          <a:p>
            <a:r>
              <a:rPr lang="en-US" sz="6600" dirty="0"/>
              <a:t>but what’s inside the box?</a:t>
            </a:r>
          </a:p>
        </p:txBody>
      </p:sp>
    </p:spTree>
    <p:extLst>
      <p:ext uri="{BB962C8B-B14F-4D97-AF65-F5344CB8AC3E}">
        <p14:creationId xmlns:p14="http://schemas.microsoft.com/office/powerpoint/2010/main" val="18473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SUS 970 Pro Gaming/Aura ATX DDR3 AM3 Motherboard">
            <a:extLst>
              <a:ext uri="{FF2B5EF4-FFF2-40B4-BE49-F238E27FC236}">
                <a16:creationId xmlns:a16="http://schemas.microsoft.com/office/drawing/2014/main" id="{AC72A482-65CA-CA09-5869-F687C081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30C20-3DF4-961A-74AD-4F1CA55526E6}"/>
              </a:ext>
            </a:extLst>
          </p:cNvPr>
          <p:cNvSpPr txBox="1"/>
          <p:nvPr/>
        </p:nvSpPr>
        <p:spPr>
          <a:xfrm>
            <a:off x="7134897" y="90152"/>
            <a:ext cx="332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(Central Processing Unit)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C7D2-2AF5-4F76-F696-F01E5572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– package, internals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6D2263E-9DEC-C0D1-385E-B641ABEE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57" y="1945212"/>
            <a:ext cx="4624857" cy="46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EB585D5-BDC7-6EEC-63CA-BDACBBCD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2" y="2279561"/>
            <a:ext cx="2098183" cy="20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5D08B45-BB1D-F83D-6F64-B80A3E5E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53" y="3102735"/>
            <a:ext cx="2547656" cy="2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9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28A4E-81FF-36D8-6BC4-A802DF5C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70" y="280129"/>
            <a:ext cx="3833364" cy="1325563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Schematic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3B42-3FA9-9864-06C1-06CE2ABF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652203"/>
            <a:ext cx="4088603" cy="5138064"/>
          </a:xfrm>
        </p:spPr>
        <p:txBody>
          <a:bodyPr>
            <a:normAutofit/>
          </a:bodyPr>
          <a:lstStyle/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Memory: data store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Input: long term storage (</a:t>
            </a:r>
            <a:r>
              <a:rPr lang="en-US" sz="20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eg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, SSDs), network ports, mouse, keyboard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Output: long term storage, display, various lights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Control: what happens when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ALU: basic math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This is known as the </a:t>
            </a:r>
            <a:r>
              <a:rPr lang="en-US" sz="2000" i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Von Neumann architecture – </a:t>
            </a: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first described by him (w/ help!) in 1945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Dominates computing even today</a:t>
            </a:r>
          </a:p>
        </p:txBody>
      </p:sp>
      <p:pic>
        <p:nvPicPr>
          <p:cNvPr id="9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9DDDE245-5151-7AF1-60AD-01C3C42F5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9" y="1605692"/>
            <a:ext cx="6314487" cy="36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23C22-0701-18CB-6C09-C0CA546B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365125"/>
            <a:ext cx="4063619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Basic mechanism for transferring data</a:t>
            </a:r>
            <a:endParaRPr lang="en-US" sz="4000" b="1" i="1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84526D-3356-E5AA-6C38-D0A0E733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8" y="1825625"/>
            <a:ext cx="4063620" cy="4667250"/>
          </a:xfrm>
        </p:spPr>
        <p:txBody>
          <a:bodyPr>
            <a:normAutofit/>
          </a:bodyPr>
          <a:lstStyle/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More precisely, the system bus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General model: to transfer data from (say) CPU to RAM:</a:t>
            </a:r>
          </a:p>
          <a:p>
            <a:pPr lvl="1"/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put the address on the address bus, </a:t>
            </a:r>
          </a:p>
          <a:p>
            <a:pPr lvl="1"/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value on the data bus, </a:t>
            </a:r>
          </a:p>
          <a:p>
            <a:pPr lvl="1"/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set control line to indicate </a:t>
            </a:r>
            <a:r>
              <a:rPr lang="en-US" sz="1600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cpu</a:t>
            </a: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-&gt;memory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Bus width: generally, one bit (0 or 1) per line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Each line costs, but more information at a time gives faster performance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Word size: typically matches the size of address and data bus</a:t>
            </a:r>
          </a:p>
        </p:txBody>
      </p:sp>
      <p:pic>
        <p:nvPicPr>
          <p:cNvPr id="5" name="Content Placeholder 4" descr="A computer program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4DE5DE4A-4806-0910-4AFE-156FAC0C8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07" y="1867513"/>
            <a:ext cx="6314487" cy="4625362"/>
          </a:xfrm>
          <a:prstGeom prst="rect">
            <a:avLst/>
          </a:prstGeom>
        </p:spPr>
      </p:pic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27F6D0FC-666B-F7A5-6E4E-0DADA4888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2" y="193739"/>
            <a:ext cx="2592121" cy="14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2A7-FB0D-31E5-5B60-444E9FF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CB81-4A52-3FBA-6984-C085120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91346" cy="4806995"/>
          </a:xfrm>
        </p:spPr>
        <p:txBody>
          <a:bodyPr>
            <a:normAutofit/>
          </a:bodyPr>
          <a:lstStyle/>
          <a:p>
            <a:r>
              <a:rPr lang="en-US" dirty="0"/>
              <a:t>About 3e8 meters per second in vacuum</a:t>
            </a:r>
          </a:p>
          <a:p>
            <a:pPr lvl="1"/>
            <a:r>
              <a:rPr lang="en-US" dirty="0"/>
              <a:t>97% fewer meters pre second in copper</a:t>
            </a:r>
          </a:p>
          <a:p>
            <a:r>
              <a:rPr lang="en-US" dirty="0"/>
              <a:t>In a billionth of a second (a nanosecond), light travels 11.8 inches</a:t>
            </a:r>
          </a:p>
          <a:p>
            <a:pPr lvl="1"/>
            <a:r>
              <a:rPr lang="en-US" dirty="0"/>
              <a:t>Fast, but not instantaneous!</a:t>
            </a:r>
          </a:p>
          <a:p>
            <a:r>
              <a:rPr lang="en-US" dirty="0"/>
              <a:t>Question: how much work can we get done in (say) 11.5 inches?</a:t>
            </a:r>
          </a:p>
          <a:p>
            <a:pPr lvl="1"/>
            <a:r>
              <a:rPr lang="en-US" dirty="0"/>
              <a:t>Compare to a processor that might be ¼ inch on a side…</a:t>
            </a:r>
          </a:p>
          <a:p>
            <a:pPr lvl="1"/>
            <a:r>
              <a:rPr lang="en-US" dirty="0"/>
              <a:t>More detail: work done by series of gates built from transistors,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100" name="Picture 4" descr="refer to caption">
            <a:extLst>
              <a:ext uri="{FF2B5EF4-FFF2-40B4-BE49-F238E27FC236}">
                <a16:creationId xmlns:a16="http://schemas.microsoft.com/office/drawing/2014/main" id="{81990B42-2349-0453-EB9A-3A3C4C2F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44" y="1445280"/>
            <a:ext cx="6947651" cy="51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2A7-FB0D-31E5-5B60-444E9FF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CB81-4A52-3FBA-6984-C085120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91346" cy="4806995"/>
          </a:xfrm>
        </p:spPr>
        <p:txBody>
          <a:bodyPr>
            <a:normAutofit/>
          </a:bodyPr>
          <a:lstStyle/>
          <a:p>
            <a:r>
              <a:rPr lang="en-US" dirty="0"/>
              <a:t>About 3e8 meters per second in vacuum</a:t>
            </a:r>
          </a:p>
          <a:p>
            <a:pPr lvl="1"/>
            <a:r>
              <a:rPr lang="en-US" dirty="0"/>
              <a:t>97% fewer meters pre second in copper</a:t>
            </a:r>
          </a:p>
          <a:p>
            <a:r>
              <a:rPr lang="en-US" dirty="0"/>
              <a:t>In a billionth of a second (a nanosecond), light travels 11.8 inches</a:t>
            </a:r>
          </a:p>
          <a:p>
            <a:pPr lvl="1"/>
            <a:r>
              <a:rPr lang="en-US" dirty="0"/>
              <a:t>Fast, but not instantaneous!</a:t>
            </a:r>
          </a:p>
          <a:p>
            <a:r>
              <a:rPr lang="en-US" dirty="0"/>
              <a:t>Question: how much work can we get done in (say) 11.5 inches?</a:t>
            </a:r>
          </a:p>
          <a:p>
            <a:pPr lvl="1"/>
            <a:r>
              <a:rPr lang="en-US" dirty="0"/>
              <a:t>Compare to a processor that might be ¼ inch on a side…</a:t>
            </a:r>
          </a:p>
          <a:p>
            <a:pPr lvl="1"/>
            <a:r>
              <a:rPr lang="en-US" dirty="0"/>
              <a:t>More detail: work done by series of gates built from transistors,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Impact: transferring data from/to processors is relatively slow</a:t>
            </a:r>
          </a:p>
          <a:p>
            <a:r>
              <a:rPr lang="en-US" dirty="0"/>
              <a:t>Key point: </a:t>
            </a:r>
            <a:r>
              <a:rPr lang="en-US" i="1" dirty="0"/>
              <a:t>where</a:t>
            </a:r>
            <a:r>
              <a:rPr lang="en-US" dirty="0"/>
              <a:t> data is stored is critical to computations!</a:t>
            </a:r>
          </a:p>
          <a:p>
            <a:pPr lvl="1"/>
            <a:r>
              <a:rPr lang="en-US" dirty="0"/>
              <a:t>Minimize transfer from/to RAM</a:t>
            </a:r>
          </a:p>
        </p:txBody>
      </p:sp>
    </p:spTree>
    <p:extLst>
      <p:ext uri="{BB962C8B-B14F-4D97-AF65-F5344CB8AC3E}">
        <p14:creationId xmlns:p14="http://schemas.microsoft.com/office/powerpoint/2010/main" val="27716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10547</TotalTime>
  <Words>1935</Words>
  <Application>Microsoft Office PowerPoint</Application>
  <PresentationFormat>Widescreen</PresentationFormat>
  <Paragraphs>205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Consolas</vt:lpstr>
      <vt:lpstr>Corbel</vt:lpstr>
      <vt:lpstr>Depth</vt:lpstr>
      <vt:lpstr>Note 3 Computers 101</vt:lpstr>
      <vt:lpstr>What do you know?</vt:lpstr>
      <vt:lpstr>PowerPoint Presentation</vt:lpstr>
      <vt:lpstr>PowerPoint Presentation</vt:lpstr>
      <vt:lpstr>CPU – package, internals</vt:lpstr>
      <vt:lpstr>Schematic view</vt:lpstr>
      <vt:lpstr>Basic mechanism for transferring data</vt:lpstr>
      <vt:lpstr>Issue: Speed of light</vt:lpstr>
      <vt:lpstr>Issue: Speed of light</vt:lpstr>
      <vt:lpstr>Solution: on-CPU (“on-chip”) memory</vt:lpstr>
      <vt:lpstr>Register sizes</vt:lpstr>
      <vt:lpstr>Review</vt:lpstr>
      <vt:lpstr>Binary to Decimal</vt:lpstr>
      <vt:lpstr>Examples</vt:lpstr>
      <vt:lpstr>Question, how to represent negatives?</vt:lpstr>
      <vt:lpstr>2’s complement math</vt:lpstr>
      <vt:lpstr>More examples</vt:lpstr>
      <vt:lpstr>Range of values</vt:lpstr>
      <vt:lpstr>(A) circuit for 4-bit full adder</vt:lpstr>
      <vt:lpstr>Hexing our data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Rob Hasker</cp:lastModifiedBy>
  <cp:revision>344</cp:revision>
  <dcterms:created xsi:type="dcterms:W3CDTF">2014-08-01T20:24:53Z</dcterms:created>
  <dcterms:modified xsi:type="dcterms:W3CDTF">2023-09-14T18:19:54Z</dcterms:modified>
</cp:coreProperties>
</file>