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notesMasterIdLst>
    <p:notesMasterId r:id="rId26"/>
  </p:notesMasterIdLst>
  <p:sldIdLst>
    <p:sldId id="444" r:id="rId2"/>
    <p:sldId id="257" r:id="rId3"/>
    <p:sldId id="269" r:id="rId4"/>
    <p:sldId id="270" r:id="rId5"/>
    <p:sldId id="258" r:id="rId6"/>
    <p:sldId id="259" r:id="rId7"/>
    <p:sldId id="260" r:id="rId8"/>
    <p:sldId id="272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439" r:id="rId19"/>
    <p:sldId id="435" r:id="rId20"/>
    <p:sldId id="443" r:id="rId21"/>
    <p:sldId id="445" r:id="rId22"/>
    <p:sldId id="447" r:id="rId23"/>
    <p:sldId id="273" r:id="rId24"/>
    <p:sldId id="446" r:id="rId25"/>
  </p:sldIdLst>
  <p:sldSz cx="4610100" cy="3460750"/>
  <p:notesSz cx="4610100" cy="346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77" autoAdjust="0"/>
  </p:normalViewPr>
  <p:slideViewPr>
    <p:cSldViewPr>
      <p:cViewPr varScale="1">
        <p:scale>
          <a:sx n="123" d="100"/>
          <a:sy n="123" d="100"/>
        </p:scale>
        <p:origin x="3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1C5B-CB95-4CB3-813F-7AAF30D64F19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BBFC-569C-4E85-8C7C-EEC760578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Goals: precise, compact, and fast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01111010 10011001100110011001101 is 0.05:</a:t>
            </a:r>
          </a:p>
          <a:p>
            <a:r>
              <a:rPr lang="en-US" dirty="0"/>
              <a:t>10+16+32+64 – 127 = -5</a:t>
            </a:r>
          </a:p>
          <a:p>
            <a:r>
              <a:rPr lang="en-US" dirty="0"/>
              <a:t>1 + ½ + 1/16 + 1/32 + 1/256 + 1/512 + 1/4048 + 1/8096 = 1.599980 (about)</a:t>
            </a:r>
          </a:p>
          <a:p>
            <a:r>
              <a:rPr lang="en-US" dirty="0"/>
              <a:t>2**-5 * 1.599980 = 0.049999375 or, rounding to 6 digits, 0.05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DCF8F5-6D17-4BFE-B254-7665503730BB}" type="datetime3">
              <a:rPr lang="en-AU"/>
              <a:pPr/>
              <a:t>30 November, 2023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4841F-F3B5-43D3-ADFC-04CB88A879D5}" type="slidenum">
              <a:rPr lang="en-AU"/>
              <a:pPr/>
              <a:t>19</a:t>
            </a:fld>
            <a:endParaRPr lang="en-AU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8087 math coprocessor</a:t>
            </a:r>
          </a:p>
          <a:p>
            <a:r>
              <a:rPr lang="en-US" dirty="0"/>
              <a:t>What if have no coprocessor – then floating point arithmetic done by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for single: faster computation, half the storage requirements (significant when storing billions of values!)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581" y="2252681"/>
            <a:ext cx="3457575" cy="602856"/>
          </a:xfrm>
        </p:spPr>
        <p:txBody>
          <a:bodyPr wrap="none" anchor="t">
            <a:normAutofit/>
          </a:bodyPr>
          <a:lstStyle>
            <a:lvl1pPr algn="r">
              <a:defRPr sz="3630" b="0" spc="-11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580" y="1932670"/>
            <a:ext cx="3457575" cy="312125"/>
          </a:xfrm>
        </p:spPr>
        <p:txBody>
          <a:bodyPr anchor="b">
            <a:normAutofit/>
          </a:bodyPr>
          <a:lstStyle>
            <a:lvl1pPr marL="0" indent="0" algn="r">
              <a:buNone/>
              <a:defRPr sz="121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72890" indent="0" algn="ctr">
              <a:buNone/>
              <a:defRPr sz="756"/>
            </a:lvl2pPr>
            <a:lvl3pPr marL="345780" indent="0" algn="ctr">
              <a:buNone/>
              <a:defRPr sz="681"/>
            </a:lvl3pPr>
            <a:lvl4pPr marL="518671" indent="0" algn="ctr">
              <a:buNone/>
              <a:defRPr sz="605"/>
            </a:lvl4pPr>
            <a:lvl5pPr marL="691561" indent="0" algn="ctr">
              <a:buNone/>
              <a:defRPr sz="605"/>
            </a:lvl5pPr>
            <a:lvl6pPr marL="864451" indent="0" algn="ctr">
              <a:buNone/>
              <a:defRPr sz="605"/>
            </a:lvl6pPr>
            <a:lvl7pPr marL="1037341" indent="0" algn="ctr">
              <a:buNone/>
              <a:defRPr sz="605"/>
            </a:lvl7pPr>
            <a:lvl8pPr marL="1210231" indent="0" algn="ctr">
              <a:buNone/>
              <a:defRPr sz="605"/>
            </a:lvl8pPr>
            <a:lvl9pPr marL="1383121" indent="0" algn="ctr">
              <a:buNone/>
              <a:defRPr sz="6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91296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203799"/>
            <a:ext cx="3976211" cy="413471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7545" y="498285"/>
            <a:ext cx="3976211" cy="1705514"/>
          </a:xfrm>
        </p:spPr>
        <p:txBody>
          <a:bodyPr anchor="t"/>
          <a:lstStyle>
            <a:lvl1pPr marL="0" indent="0">
              <a:buNone/>
              <a:defRPr sz="1210"/>
            </a:lvl1pPr>
            <a:lvl2pPr marL="172890" indent="0">
              <a:buNone/>
              <a:defRPr sz="1059"/>
            </a:lvl2pPr>
            <a:lvl3pPr marL="345780" indent="0">
              <a:buNone/>
              <a:defRPr sz="908"/>
            </a:lvl3pPr>
            <a:lvl4pPr marL="518671" indent="0">
              <a:buNone/>
              <a:defRPr sz="756"/>
            </a:lvl4pPr>
            <a:lvl5pPr marL="691561" indent="0">
              <a:buNone/>
              <a:defRPr sz="756"/>
            </a:lvl5pPr>
            <a:lvl6pPr marL="864451" indent="0">
              <a:buNone/>
              <a:defRPr sz="756"/>
            </a:lvl6pPr>
            <a:lvl7pPr marL="1037341" indent="0">
              <a:buNone/>
              <a:defRPr sz="756"/>
            </a:lvl7pPr>
            <a:lvl8pPr marL="1210231" indent="0">
              <a:buNone/>
              <a:defRPr sz="756"/>
            </a:lvl8pPr>
            <a:lvl9pPr marL="1383121" indent="0">
              <a:buNone/>
              <a:defRPr sz="7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2617269"/>
            <a:ext cx="3975611" cy="344396"/>
          </a:xfrm>
        </p:spPr>
        <p:txBody>
          <a:bodyPr/>
          <a:lstStyle>
            <a:lvl1pPr marL="0" indent="0">
              <a:buNone/>
              <a:defRPr sz="605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84253"/>
            <a:ext cx="3976211" cy="1783535"/>
          </a:xfrm>
        </p:spPr>
        <p:txBody>
          <a:bodyPr anchor="ctr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2265484"/>
            <a:ext cx="3975611" cy="757866"/>
          </a:xfrm>
        </p:spPr>
        <p:txBody>
          <a:bodyPr anchor="ctr"/>
          <a:lstStyle>
            <a:lvl1pPr marL="0" indent="0">
              <a:buNone/>
              <a:defRPr sz="605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65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49" y="184253"/>
            <a:ext cx="3517603" cy="1510308"/>
          </a:xfrm>
        </p:spPr>
        <p:txBody>
          <a:bodyPr anchor="ctr"/>
          <a:lstStyle>
            <a:lvl1pPr>
              <a:defRPr sz="16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0619" y="1698360"/>
            <a:ext cx="3309463" cy="27702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945" y="2271706"/>
            <a:ext cx="3975010" cy="751644"/>
          </a:xfrm>
        </p:spPr>
        <p:txBody>
          <a:bodyPr anchor="ctr">
            <a:normAutofit/>
          </a:bodyPr>
          <a:lstStyle>
            <a:lvl1pPr marL="0" indent="0">
              <a:buNone/>
              <a:defRPr sz="605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114" y="397055"/>
            <a:ext cx="230505" cy="295095"/>
          </a:xfrm>
          <a:prstGeom prst="rect">
            <a:avLst/>
          </a:prstGeom>
        </p:spPr>
        <p:txBody>
          <a:bodyPr vert="horz" lIns="34576" tIns="17288" rIns="34576" bIns="1728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02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6798" y="1384300"/>
            <a:ext cx="230505" cy="295095"/>
          </a:xfrm>
          <a:prstGeom prst="rect">
            <a:avLst/>
          </a:prstGeom>
        </p:spPr>
        <p:txBody>
          <a:bodyPr vert="horz" lIns="34576" tIns="17288" rIns="34576" bIns="1728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02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00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174257"/>
            <a:ext cx="3976211" cy="1267546"/>
          </a:xfrm>
        </p:spPr>
        <p:txBody>
          <a:bodyPr anchor="b">
            <a:normAutofit/>
          </a:bodyPr>
          <a:lstStyle>
            <a:lvl1pPr>
              <a:defRPr sz="20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2447747"/>
            <a:ext cx="3975611" cy="575603"/>
          </a:xfrm>
        </p:spPr>
        <p:txBody>
          <a:bodyPr anchor="t"/>
          <a:lstStyle>
            <a:lvl1pPr marL="0" indent="0">
              <a:buNone/>
              <a:defRPr sz="605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2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05659" y="951706"/>
            <a:ext cx="1114284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039" y="1297781"/>
            <a:ext cx="1106904" cy="181128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4836" y="951706"/>
            <a:ext cx="1110266" cy="290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9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30845" y="1297781"/>
            <a:ext cx="1114257" cy="181128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60355" y="951706"/>
            <a:ext cx="1108705" cy="290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908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60355" y="1297781"/>
            <a:ext cx="1108705" cy="181128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71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03695" y="2168647"/>
            <a:ext cx="1111707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03695" y="1138623"/>
            <a:ext cx="1111707" cy="7690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05"/>
            </a:lvl1pPr>
            <a:lvl2pPr marL="172890" indent="0">
              <a:buNone/>
              <a:defRPr sz="605"/>
            </a:lvl2pPr>
            <a:lvl3pPr marL="345780" indent="0">
              <a:buNone/>
              <a:defRPr sz="605"/>
            </a:lvl3pPr>
            <a:lvl4pPr marL="518671" indent="0">
              <a:buNone/>
              <a:defRPr sz="605"/>
            </a:lvl4pPr>
            <a:lvl5pPr marL="691561" indent="0">
              <a:buNone/>
              <a:defRPr sz="605"/>
            </a:lvl5pPr>
            <a:lvl6pPr marL="864451" indent="0">
              <a:buNone/>
              <a:defRPr sz="605"/>
            </a:lvl6pPr>
            <a:lvl7pPr marL="1037341" indent="0">
              <a:buNone/>
              <a:defRPr sz="605"/>
            </a:lvl7pPr>
            <a:lvl8pPr marL="1210231" indent="0">
              <a:buNone/>
              <a:defRPr sz="605"/>
            </a:lvl8pPr>
            <a:lvl9pPr marL="1383121" indent="0">
              <a:buNone/>
              <a:defRPr sz="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03695" y="2459447"/>
            <a:ext cx="1111707" cy="33264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7652" y="2168647"/>
            <a:ext cx="1108105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727652" y="1138623"/>
            <a:ext cx="1108105" cy="7690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05"/>
            </a:lvl1pPr>
            <a:lvl2pPr marL="172890" indent="0">
              <a:buNone/>
              <a:defRPr sz="605"/>
            </a:lvl2pPr>
            <a:lvl3pPr marL="345780" indent="0">
              <a:buNone/>
              <a:defRPr sz="605"/>
            </a:lvl3pPr>
            <a:lvl4pPr marL="518671" indent="0">
              <a:buNone/>
              <a:defRPr sz="605"/>
            </a:lvl4pPr>
            <a:lvl5pPr marL="691561" indent="0">
              <a:buNone/>
              <a:defRPr sz="605"/>
            </a:lvl5pPr>
            <a:lvl6pPr marL="864451" indent="0">
              <a:buNone/>
              <a:defRPr sz="605"/>
            </a:lvl6pPr>
            <a:lvl7pPr marL="1037341" indent="0">
              <a:buNone/>
              <a:defRPr sz="605"/>
            </a:lvl7pPr>
            <a:lvl8pPr marL="1210231" indent="0">
              <a:buNone/>
              <a:defRPr sz="605"/>
            </a:lvl8pPr>
            <a:lvl9pPr marL="1383121" indent="0">
              <a:buNone/>
              <a:defRPr sz="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727140" y="2459447"/>
            <a:ext cx="1109573" cy="33264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1010" y="2168647"/>
            <a:ext cx="1108705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51009" y="1138623"/>
            <a:ext cx="1108705" cy="7690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05"/>
            </a:lvl1pPr>
            <a:lvl2pPr marL="172890" indent="0">
              <a:buNone/>
              <a:defRPr sz="605"/>
            </a:lvl2pPr>
            <a:lvl3pPr marL="345780" indent="0">
              <a:buNone/>
              <a:defRPr sz="605"/>
            </a:lvl3pPr>
            <a:lvl4pPr marL="518671" indent="0">
              <a:buNone/>
              <a:defRPr sz="605"/>
            </a:lvl4pPr>
            <a:lvl5pPr marL="691561" indent="0">
              <a:buNone/>
              <a:defRPr sz="605"/>
            </a:lvl5pPr>
            <a:lvl6pPr marL="864451" indent="0">
              <a:buNone/>
              <a:defRPr sz="605"/>
            </a:lvl6pPr>
            <a:lvl7pPr marL="1037341" indent="0">
              <a:buNone/>
              <a:defRPr sz="605"/>
            </a:lvl7pPr>
            <a:lvl8pPr marL="1210231" indent="0">
              <a:buNone/>
              <a:defRPr sz="605"/>
            </a:lvl8pPr>
            <a:lvl9pPr marL="1383121" indent="0">
              <a:buNone/>
              <a:defRPr sz="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50962" y="2459446"/>
            <a:ext cx="1110174" cy="33264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7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99103" y="184253"/>
            <a:ext cx="994053" cy="2932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945" y="184253"/>
            <a:ext cx="2924532" cy="2932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3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4965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3120" y="2252681"/>
            <a:ext cx="3457575" cy="602856"/>
          </a:xfrm>
        </p:spPr>
        <p:txBody>
          <a:bodyPr wrap="none" anchor="t">
            <a:normAutofit/>
          </a:bodyPr>
          <a:lstStyle>
            <a:lvl1pPr algn="l">
              <a:defRPr sz="3630" b="0" spc="-11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3120" y="1932670"/>
            <a:ext cx="3457575" cy="311771"/>
          </a:xfrm>
        </p:spPr>
        <p:txBody>
          <a:bodyPr anchor="b">
            <a:normAutofit/>
          </a:bodyPr>
          <a:lstStyle>
            <a:lvl1pPr marL="0" indent="0" algn="l">
              <a:buNone/>
              <a:defRPr sz="121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72890" indent="0" algn="ctr">
              <a:buNone/>
              <a:defRPr sz="756"/>
            </a:lvl2pPr>
            <a:lvl3pPr marL="345780" indent="0" algn="ctr">
              <a:buNone/>
              <a:defRPr sz="681"/>
            </a:lvl3pPr>
            <a:lvl4pPr marL="518671" indent="0" algn="ctr">
              <a:buNone/>
              <a:defRPr sz="605"/>
            </a:lvl4pPr>
            <a:lvl5pPr marL="691561" indent="0" algn="ctr">
              <a:buNone/>
              <a:defRPr sz="605"/>
            </a:lvl5pPr>
            <a:lvl6pPr marL="864451" indent="0" algn="ctr">
              <a:buNone/>
              <a:defRPr sz="605"/>
            </a:lvl6pPr>
            <a:lvl7pPr marL="1037341" indent="0" algn="ctr">
              <a:buNone/>
              <a:defRPr sz="605"/>
            </a:lvl7pPr>
            <a:lvl8pPr marL="1210231" indent="0" algn="ctr">
              <a:buNone/>
              <a:defRPr sz="605"/>
            </a:lvl8pPr>
            <a:lvl9pPr marL="1383121" indent="0" algn="ctr">
              <a:buNone/>
              <a:defRPr sz="6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244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500" y="921265"/>
            <a:ext cx="1900160" cy="2195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9690" y="921265"/>
            <a:ext cx="1903466" cy="2195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88849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84254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00" y="848365"/>
            <a:ext cx="1900160" cy="415770"/>
          </a:xfrm>
        </p:spPr>
        <p:txBody>
          <a:bodyPr anchor="b">
            <a:normAutofit/>
          </a:bodyPr>
          <a:lstStyle>
            <a:lvl1pPr marL="0" indent="0">
              <a:buNone/>
              <a:defRPr sz="10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00" y="1264135"/>
            <a:ext cx="1900160" cy="18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9690" y="848365"/>
            <a:ext cx="1904067" cy="41577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89690" y="1264135"/>
            <a:ext cx="1904067" cy="18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5190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13934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893" y="498284"/>
            <a:ext cx="2333863" cy="2459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500" y="1038225"/>
            <a:ext cx="1380922" cy="1923440"/>
          </a:xfrm>
        </p:spPr>
        <p:txBody>
          <a:bodyPr>
            <a:normAutofit/>
          </a:bodyPr>
          <a:lstStyle>
            <a:lvl1pPr marL="0" indent="0">
              <a:buNone/>
              <a:defRPr sz="70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0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9893" y="498284"/>
            <a:ext cx="2333863" cy="2459376"/>
          </a:xfrm>
        </p:spPr>
        <p:txBody>
          <a:bodyPr anchor="t"/>
          <a:lstStyle>
            <a:lvl1pPr marL="0" indent="0">
              <a:buNone/>
              <a:defRPr sz="1210"/>
            </a:lvl1pPr>
            <a:lvl2pPr marL="172890" indent="0">
              <a:buNone/>
              <a:defRPr sz="1059"/>
            </a:lvl2pPr>
            <a:lvl3pPr marL="345780" indent="0">
              <a:buNone/>
              <a:defRPr sz="908"/>
            </a:lvl3pPr>
            <a:lvl4pPr marL="518671" indent="0">
              <a:buNone/>
              <a:defRPr sz="756"/>
            </a:lvl4pPr>
            <a:lvl5pPr marL="691561" indent="0">
              <a:buNone/>
              <a:defRPr sz="756"/>
            </a:lvl5pPr>
            <a:lvl6pPr marL="864451" indent="0">
              <a:buNone/>
              <a:defRPr sz="756"/>
            </a:lvl6pPr>
            <a:lvl7pPr marL="1037341" indent="0">
              <a:buNone/>
              <a:defRPr sz="756"/>
            </a:lvl7pPr>
            <a:lvl8pPr marL="1210231" indent="0">
              <a:buNone/>
              <a:defRPr sz="756"/>
            </a:lvl8pPr>
            <a:lvl9pPr marL="1383121" indent="0">
              <a:buNone/>
              <a:defRPr sz="7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500" y="1038225"/>
            <a:ext cx="1380922" cy="1923440"/>
          </a:xfrm>
        </p:spPr>
        <p:txBody>
          <a:bodyPr>
            <a:normAutofit/>
          </a:bodyPr>
          <a:lstStyle>
            <a:lvl1pPr marL="0" indent="0">
              <a:buNone/>
              <a:defRPr sz="70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35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00" y="921265"/>
            <a:ext cx="3869656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944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4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7096" y="3207603"/>
            <a:ext cx="1555909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4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5883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4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387066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345780" rtl="0" eaLnBrk="1" latinLnBrk="0" hangingPunct="1">
        <a:lnSpc>
          <a:spcPct val="90000"/>
        </a:lnSpc>
        <a:spcBef>
          <a:spcPct val="0"/>
        </a:spcBef>
        <a:buNone/>
        <a:defRPr sz="221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86445" indent="-86445" algn="l" defTabSz="345780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21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259335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100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432225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80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60511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70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77800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70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95089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6pPr>
      <a:lvl7pPr marL="112378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7pPr>
      <a:lvl8pPr marL="129667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8pPr>
      <a:lvl9pPr marL="1469567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1pPr>
      <a:lvl2pPr marL="172890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2pPr>
      <a:lvl3pPr marL="345780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3pPr>
      <a:lvl4pPr marL="51867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4pPr>
      <a:lvl5pPr marL="69156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5pPr>
      <a:lvl6pPr marL="86445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6pPr>
      <a:lvl7pPr marL="103734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7pPr>
      <a:lvl8pPr marL="121023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8pPr>
      <a:lvl9pPr marL="138312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43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al_numb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20.xml"/><Relationship Id="rId7" Type="http://schemas.openxmlformats.org/officeDocument/2006/relationships/image" Target="../media/image4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convert.com/ieee-754-floating-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document/4610935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BC0C-043D-BBB5-FE48-39A5242B8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1" y="1593186"/>
            <a:ext cx="3457575" cy="107789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Floating-point</a:t>
            </a:r>
            <a:b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Numbers</a:t>
            </a:r>
            <a:br>
              <a:rPr lang="en-US" sz="4000" dirty="0"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F873D-5052-3998-DD9D-ECE64653A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1273175"/>
            <a:ext cx="3457575" cy="312125"/>
          </a:xfrm>
        </p:spPr>
        <p:txBody>
          <a:bodyPr/>
          <a:lstStyle/>
          <a:p>
            <a:r>
              <a:rPr lang="en-US" dirty="0"/>
              <a:t>CSC 2210 Procedural and Object-Oriented C++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2C4E3-519D-DCA1-C630-DF61ECBBCE75}"/>
              </a:ext>
            </a:extLst>
          </p:cNvPr>
          <p:cNvSpPr txBox="1"/>
          <p:nvPr/>
        </p:nvSpPr>
        <p:spPr>
          <a:xfrm>
            <a:off x="0" y="3214529"/>
            <a:ext cx="23779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Calibri"/>
                <a:cs typeface="Calibri"/>
              </a:rPr>
              <a:t>Drs. </a:t>
            </a:r>
            <a:r>
              <a:rPr lang="en-US" sz="1000" dirty="0" err="1">
                <a:latin typeface="Calibri"/>
                <a:cs typeface="Calibri"/>
              </a:rPr>
              <a:t>Saikath</a:t>
            </a:r>
            <a:r>
              <a:rPr lang="en-US" sz="1000" dirty="0">
                <a:latin typeface="Calibri"/>
                <a:cs typeface="Calibri"/>
              </a:rPr>
              <a:t> Bhattacharya, Robert Hasker</a:t>
            </a:r>
          </a:p>
        </p:txBody>
      </p:sp>
    </p:spTree>
    <p:extLst>
      <p:ext uri="{BB962C8B-B14F-4D97-AF65-F5344CB8AC3E}">
        <p14:creationId xmlns:p14="http://schemas.microsoft.com/office/powerpoint/2010/main" val="31629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88" y="172496"/>
            <a:ext cx="4145471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800" dirty="0"/>
              <a:t>Decimal to Binary </a:t>
            </a:r>
            <a:r>
              <a:rPr sz="1800" dirty="0"/>
              <a:t>Floating</a:t>
            </a:r>
            <a:r>
              <a:rPr lang="en-US" sz="1800" spc="175" dirty="0"/>
              <a:t>-</a:t>
            </a:r>
            <a:r>
              <a:rPr sz="1800" dirty="0"/>
              <a:t>Point</a:t>
            </a:r>
            <a:r>
              <a:rPr lang="en-US" sz="1800" spc="175" dirty="0"/>
              <a:t> </a:t>
            </a:r>
            <a:r>
              <a:rPr sz="1800" spc="-10" dirty="0"/>
              <a:t>Conversion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49" y="638644"/>
            <a:ext cx="104279" cy="104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139" y="628163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877" y="562781"/>
            <a:ext cx="2047875" cy="3797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latin typeface="Calibri"/>
                <a:cs typeface="Calibri"/>
              </a:rPr>
              <a:t>Determine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bit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dirty="0">
                <a:latin typeface="Calibri"/>
                <a:cs typeface="Calibri"/>
              </a:rPr>
              <a:t>Convert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magnitude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unsigned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binary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949" y="815784"/>
            <a:ext cx="104279" cy="1042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139" y="805303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050" y="980429"/>
            <a:ext cx="83423" cy="8342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5813" y="965844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723" y="1129019"/>
            <a:ext cx="83423" cy="8342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35723" y="1369418"/>
            <a:ext cx="83820" cy="323850"/>
            <a:chOff x="735723" y="1369418"/>
            <a:chExt cx="83820" cy="3238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723" y="1369418"/>
              <a:ext cx="83423" cy="83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723" y="1489623"/>
              <a:ext cx="83423" cy="834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723" y="1609816"/>
              <a:ext cx="83423" cy="8342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050" y="1771208"/>
            <a:ext cx="83423" cy="8342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35723" y="1919810"/>
            <a:ext cx="83820" cy="444500"/>
            <a:chOff x="735723" y="1919810"/>
            <a:chExt cx="83820" cy="44450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723" y="1919810"/>
              <a:ext cx="83423" cy="834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723" y="2040003"/>
              <a:ext cx="83423" cy="834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5723" y="2160209"/>
              <a:ext cx="83423" cy="834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723" y="2280402"/>
              <a:ext cx="83423" cy="8342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60413" y="899188"/>
            <a:ext cx="3745229" cy="16166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latin typeface="Calibri"/>
                <a:cs typeface="Calibri"/>
              </a:rPr>
              <a:t>Convert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whole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number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value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using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division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algorithm</a:t>
            </a:r>
            <a:endParaRPr sz="900" dirty="0">
              <a:latin typeface="Calibri"/>
              <a:cs typeface="Calibri"/>
            </a:endParaRPr>
          </a:p>
          <a:p>
            <a:pPr marL="424815" marR="30480" indent="-128905">
              <a:lnSpc>
                <a:spcPts val="950"/>
              </a:lnSpc>
              <a:spcBef>
                <a:spcPts val="204"/>
              </a:spcBef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Just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number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portion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(separate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number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from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fraction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value)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05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spc="322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Divide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44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Place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remainder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MSB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Repeat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until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quotient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zero</a:t>
            </a:r>
            <a:endParaRPr sz="8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spc="337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900" dirty="0">
                <a:latin typeface="Calibri"/>
                <a:cs typeface="Calibri"/>
              </a:rPr>
              <a:t>Convert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fractional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value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using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multiplication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algorithm</a:t>
            </a:r>
            <a:endParaRPr sz="90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  <a:spcBef>
                <a:spcPts val="165"/>
              </a:spcBef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only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fractional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value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44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spc="322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Multiply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44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750" spc="307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Store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number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lang="en-US" sz="800" dirty="0">
                <a:latin typeface="Calibri"/>
                <a:cs typeface="Calibri"/>
              </a:rPr>
              <a:t>part of the result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product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LSB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750" spc="345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Repeat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until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fractional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value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product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lang="en-US" sz="800" spc="-5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</a:pPr>
            <a:endParaRPr lang="en-US" sz="800" spc="-50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F9E39-5A7A-FE10-9E16-2AED1594EC86}"/>
              </a:ext>
            </a:extLst>
          </p:cNvPr>
          <p:cNvSpPr txBox="1"/>
          <p:nvPr/>
        </p:nvSpPr>
        <p:spPr>
          <a:xfrm>
            <a:off x="207949" y="2515849"/>
            <a:ext cx="308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Now have sign, exponent, fractional portions… 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27967" y="793259"/>
            <a:ext cx="3931285" cy="19972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95"/>
              </a:spcBef>
            </a:pPr>
            <a:r>
              <a:rPr lang="en-US" sz="1050" dirty="0">
                <a:latin typeface="Calibri"/>
                <a:cs typeface="Calibri"/>
              </a:rPr>
              <a:t>The following assumes 32 bits; 64 bits are similar:</a:t>
            </a:r>
          </a:p>
          <a:p>
            <a:pPr marL="184785">
              <a:lnSpc>
                <a:spcPct val="100000"/>
              </a:lnSpc>
              <a:spcBef>
                <a:spcPts val="95"/>
              </a:spcBef>
            </a:pPr>
            <a:endParaRPr lang="en-US" sz="1050" dirty="0">
              <a:latin typeface="Calibri"/>
              <a:cs typeface="Calibri"/>
            </a:endParaRPr>
          </a:p>
          <a:p>
            <a:pPr marL="413385" indent="-2286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lang="en-US" sz="1050" dirty="0">
                <a:latin typeface="Calibri"/>
                <a:cs typeface="Calibri"/>
              </a:rPr>
              <a:t>Compute the sign, exponent, and mantissa as described above</a:t>
            </a:r>
          </a:p>
          <a:p>
            <a:pPr marL="413385" indent="-2286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lang="en-US" sz="1050" dirty="0">
                <a:latin typeface="Calibri"/>
                <a:cs typeface="Calibri"/>
              </a:rPr>
              <a:t>Add the bias to the exponent (for single precision, 127)</a:t>
            </a:r>
          </a:p>
          <a:p>
            <a:pPr marL="413385" marR="43180" indent="-228600">
              <a:lnSpc>
                <a:spcPct val="101499"/>
              </a:lnSpc>
              <a:buFont typeface="+mj-lt"/>
              <a:buAutoNum type="arabicPeriod"/>
            </a:pPr>
            <a:r>
              <a:rPr lang="en-US" sz="1050" i="1" dirty="0">
                <a:latin typeface="Calibri"/>
                <a:cs typeface="Calibri"/>
              </a:rPr>
              <a:t>Normalize</a:t>
            </a:r>
            <a:r>
              <a:rPr lang="en-US" sz="1050" dirty="0">
                <a:latin typeface="Calibri"/>
                <a:cs typeface="Calibri"/>
              </a:rPr>
              <a:t> the mantissa by shifting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lang="en-US" sz="1050" dirty="0">
                <a:latin typeface="Calibri"/>
                <a:cs typeface="Calibri"/>
              </a:rPr>
              <a:t>it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until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there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single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bit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left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lang="en-US" sz="1050" spc="-20" dirty="0">
                <a:latin typeface="Calibri"/>
                <a:cs typeface="Calibri"/>
              </a:rPr>
              <a:t>decimal point</a:t>
            </a:r>
          </a:p>
          <a:p>
            <a:pPr marL="870585" marR="43180" lvl="1" indent="-228600">
              <a:lnSpc>
                <a:spcPct val="101499"/>
              </a:lnSpc>
              <a:buFont typeface="Arial" panose="020B0604020202020204" pitchFamily="34" charset="0"/>
              <a:buChar char="•"/>
            </a:pPr>
            <a:r>
              <a:rPr lang="en-US" sz="1050" spc="-20" dirty="0">
                <a:latin typeface="Calibri"/>
                <a:cs typeface="Calibri"/>
              </a:rPr>
              <a:t>On each left shift, decrement the biased exponent</a:t>
            </a:r>
          </a:p>
          <a:p>
            <a:pPr marL="870585" marR="43180" lvl="1" indent="-228600">
              <a:lnSpc>
                <a:spcPct val="101499"/>
              </a:lnSpc>
              <a:buFont typeface="Arial" panose="020B0604020202020204" pitchFamily="34" charset="0"/>
              <a:buChar char="•"/>
            </a:pPr>
            <a:r>
              <a:rPr lang="en-US" sz="1050" spc="-20" dirty="0">
                <a:latin typeface="Calibri"/>
                <a:cs typeface="Calibri"/>
              </a:rPr>
              <a:t>On each right shift, increment the biased exponent</a:t>
            </a:r>
          </a:p>
          <a:p>
            <a:pPr marL="413385" marR="43180" indent="-228600">
              <a:lnSpc>
                <a:spcPct val="101499"/>
              </a:lnSpc>
              <a:buFont typeface="+mj-lt"/>
              <a:buAutoNum type="arabicPeriod"/>
            </a:pPr>
            <a:r>
              <a:rPr lang="en-US" sz="1050" spc="-20" dirty="0">
                <a:latin typeface="Calibri"/>
                <a:cs typeface="Calibri"/>
              </a:rPr>
              <a:t>If exponent overflows, underflows: replace all bits by appropriate pattern</a:t>
            </a:r>
          </a:p>
          <a:p>
            <a:pPr marL="413385" marR="43180" indent="-228600">
              <a:lnSpc>
                <a:spcPct val="101499"/>
              </a:lnSpc>
              <a:buFont typeface="+mj-lt"/>
              <a:buAutoNum type="arabicPeriod"/>
            </a:pPr>
            <a:r>
              <a:rPr lang="en-US" sz="1050" spc="-20" dirty="0">
                <a:latin typeface="Calibri"/>
                <a:cs typeface="Calibri"/>
              </a:rPr>
              <a:t>Concatenate the result into the sequence of bits:</a:t>
            </a:r>
          </a:p>
          <a:p>
            <a:pPr marL="641985" marR="43180" lvl="1">
              <a:lnSpc>
                <a:spcPct val="101499"/>
              </a:lnSpc>
            </a:pPr>
            <a:r>
              <a:rPr lang="en-US" sz="1050" spc="-20" dirty="0">
                <a:latin typeface="Calibri"/>
                <a:cs typeface="Calibri"/>
              </a:rPr>
              <a:t>Sign bit + Exponent (8 bits) + Mantissa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CCB8E67-F0E7-FF65-D77D-FB4A8A971DA2}"/>
              </a:ext>
            </a:extLst>
          </p:cNvPr>
          <p:cNvSpPr txBox="1">
            <a:spLocks/>
          </p:cNvSpPr>
          <p:nvPr/>
        </p:nvSpPr>
        <p:spPr>
          <a:xfrm>
            <a:off x="260088" y="172496"/>
            <a:ext cx="4145471" cy="294311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l" defTabSz="3457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18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800" dirty="0"/>
              <a:t>Decimal to Binary Floating</a:t>
            </a:r>
            <a:r>
              <a:rPr lang="en-US" sz="1800" spc="175" dirty="0"/>
              <a:t>-</a:t>
            </a:r>
            <a:r>
              <a:rPr lang="en-US" sz="1800" dirty="0"/>
              <a:t>Point</a:t>
            </a:r>
            <a:r>
              <a:rPr lang="en-US" sz="1800" spc="175" dirty="0"/>
              <a:t> </a:t>
            </a:r>
            <a:r>
              <a:rPr lang="en-US" sz="1800" spc="-10" dirty="0"/>
              <a:t>Conversion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</a:t>
            </a:r>
            <a:r>
              <a:rPr spc="90" dirty="0"/>
              <a:t> </a:t>
            </a:r>
            <a:r>
              <a:rPr spc="-5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662263"/>
            <a:ext cx="257746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Convert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9.125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into</a:t>
            </a:r>
            <a:r>
              <a:rPr sz="10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single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precision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point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813511"/>
            <a:ext cx="4457065" cy="1155520"/>
            <a:chOff x="75729" y="813511"/>
            <a:chExt cx="4457065" cy="11555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813511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857781"/>
              <a:ext cx="4457065" cy="1111250"/>
            </a:xfrm>
            <a:custGeom>
              <a:avLst/>
              <a:gdLst/>
              <a:ahLst/>
              <a:cxnLst/>
              <a:rect l="l" t="t" r="r" b="b"/>
              <a:pathLst>
                <a:path w="4457065" h="1111250">
                  <a:moveTo>
                    <a:pt x="4456606" y="0"/>
                  </a:moveTo>
                  <a:lnTo>
                    <a:pt x="0" y="0"/>
                  </a:lnTo>
                  <a:lnTo>
                    <a:pt x="0" y="1059969"/>
                  </a:lnTo>
                  <a:lnTo>
                    <a:pt x="4008" y="1079693"/>
                  </a:lnTo>
                  <a:lnTo>
                    <a:pt x="14922" y="1095846"/>
                  </a:lnTo>
                  <a:lnTo>
                    <a:pt x="31075" y="1106760"/>
                  </a:lnTo>
                  <a:lnTo>
                    <a:pt x="50800" y="1110769"/>
                  </a:lnTo>
                  <a:lnTo>
                    <a:pt x="4405806" y="1110769"/>
                  </a:lnTo>
                  <a:lnTo>
                    <a:pt x="4425531" y="1106760"/>
                  </a:lnTo>
                  <a:lnTo>
                    <a:pt x="4441684" y="1095846"/>
                  </a:lnTo>
                  <a:lnTo>
                    <a:pt x="4452598" y="1079693"/>
                  </a:lnTo>
                  <a:lnTo>
                    <a:pt x="4456606" y="1059969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17" y="902512"/>
              <a:ext cx="59588" cy="59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17" y="1092301"/>
              <a:ext cx="59588" cy="59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17" y="1282090"/>
              <a:ext cx="59588" cy="59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17" y="1471879"/>
              <a:ext cx="59588" cy="59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717" y="1661668"/>
              <a:ext cx="59588" cy="59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717" y="1851456"/>
              <a:ext cx="59588" cy="59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1130" y="787457"/>
            <a:ext cx="4507865" cy="11645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1001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125</a:t>
            </a:r>
            <a:r>
              <a:rPr sz="10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spc="-2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r>
              <a:rPr sz="10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spc="-25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0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125</a:t>
            </a:r>
            <a:r>
              <a:rPr sz="10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1001</a:t>
            </a:r>
            <a:r>
              <a:rPr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001</a:t>
            </a:r>
            <a:r>
              <a:rPr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spc="-37" baseline="27777" dirty="0">
                <a:solidFill>
                  <a:schemeClr val="bg1"/>
                </a:solidFill>
                <a:latin typeface="Georgia"/>
                <a:cs typeface="Georgia"/>
              </a:rPr>
              <a:t>0</a:t>
            </a:r>
            <a:endParaRPr sz="1050" baseline="27777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Normalize</a:t>
            </a:r>
            <a:r>
              <a:rPr sz="1000" spc="4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001001</a:t>
            </a:r>
            <a:r>
              <a:rPr sz="10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spc="-37" baseline="27777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endParaRPr sz="1050" baseline="27777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729" y="2164888"/>
            <a:ext cx="4507865" cy="1085215"/>
            <a:chOff x="75729" y="2164888"/>
            <a:chExt cx="4507865" cy="1085215"/>
          </a:xfrm>
        </p:grpSpPr>
        <p:sp>
          <p:nvSpPr>
            <p:cNvPr id="17" name="object 17"/>
            <p:cNvSpPr/>
            <p:nvPr/>
          </p:nvSpPr>
          <p:spPr>
            <a:xfrm>
              <a:off x="126530" y="2183724"/>
              <a:ext cx="4457065" cy="1066165"/>
            </a:xfrm>
            <a:custGeom>
              <a:avLst/>
              <a:gdLst/>
              <a:ahLst/>
              <a:cxnLst/>
              <a:rect l="l" t="t" r="r" b="b"/>
              <a:pathLst>
                <a:path w="4457065" h="1066164">
                  <a:moveTo>
                    <a:pt x="4456607" y="0"/>
                  </a:moveTo>
                  <a:lnTo>
                    <a:pt x="0" y="0"/>
                  </a:lnTo>
                  <a:lnTo>
                    <a:pt x="0" y="1066091"/>
                  </a:lnTo>
                  <a:lnTo>
                    <a:pt x="4456607" y="1066091"/>
                  </a:lnTo>
                  <a:lnTo>
                    <a:pt x="44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729" y="2164888"/>
              <a:ext cx="4457065" cy="1034415"/>
            </a:xfrm>
            <a:custGeom>
              <a:avLst/>
              <a:gdLst/>
              <a:ahLst/>
              <a:cxnLst/>
              <a:rect l="l" t="t" r="r" b="b"/>
              <a:pathLst>
                <a:path w="4457065" h="1034414">
                  <a:moveTo>
                    <a:pt x="4456606" y="0"/>
                  </a:moveTo>
                  <a:lnTo>
                    <a:pt x="0" y="0"/>
                  </a:lnTo>
                  <a:lnTo>
                    <a:pt x="0" y="983327"/>
                  </a:lnTo>
                  <a:lnTo>
                    <a:pt x="4008" y="1003052"/>
                  </a:lnTo>
                  <a:lnTo>
                    <a:pt x="14922" y="1019205"/>
                  </a:lnTo>
                  <a:lnTo>
                    <a:pt x="31075" y="1030119"/>
                  </a:lnTo>
                  <a:lnTo>
                    <a:pt x="50800" y="1034127"/>
                  </a:lnTo>
                  <a:lnTo>
                    <a:pt x="4405806" y="1034127"/>
                  </a:lnTo>
                  <a:lnTo>
                    <a:pt x="4425531" y="1030119"/>
                  </a:lnTo>
                  <a:lnTo>
                    <a:pt x="4441684" y="1019205"/>
                  </a:lnTo>
                  <a:lnTo>
                    <a:pt x="4452598" y="1003052"/>
                  </a:lnTo>
                  <a:lnTo>
                    <a:pt x="4456606" y="983327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717" y="2219439"/>
              <a:ext cx="59588" cy="59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717" y="2409228"/>
              <a:ext cx="59588" cy="59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717" y="2902686"/>
              <a:ext cx="59588" cy="59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17" y="3092462"/>
              <a:ext cx="59588" cy="5958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6530" y="2183725"/>
            <a:ext cx="4457065" cy="106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729">
              <a:lnSpc>
                <a:spcPts val="969"/>
              </a:lnSpc>
            </a:pP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signed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bit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FF0000"/>
                </a:solidFill>
                <a:latin typeface="Calibri"/>
                <a:cs typeface="Calibri"/>
              </a:rPr>
              <a:t>s=0</a:t>
            </a:r>
            <a:endParaRPr sz="1000">
              <a:latin typeface="Calibri"/>
              <a:cs typeface="Calibri"/>
            </a:endParaRPr>
          </a:p>
          <a:p>
            <a:pPr marL="252729">
              <a:lnSpc>
                <a:spcPts val="1200"/>
              </a:lnSpc>
              <a:spcBef>
                <a:spcPts val="295"/>
              </a:spcBef>
            </a:pPr>
            <a:r>
              <a:rPr sz="1000" dirty="0">
                <a:solidFill>
                  <a:srgbClr val="00FF00"/>
                </a:solidFill>
                <a:latin typeface="Calibri"/>
                <a:cs typeface="Calibri"/>
              </a:rPr>
              <a:t>Bias</a:t>
            </a:r>
            <a:r>
              <a:rPr sz="1000" spc="2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00FF00"/>
                </a:solidFill>
                <a:latin typeface="Calibri"/>
                <a:cs typeface="Calibri"/>
              </a:rPr>
              <a:t>=3</a:t>
            </a:r>
            <a:endParaRPr sz="1000">
              <a:latin typeface="Calibri"/>
              <a:cs typeface="Calibri"/>
            </a:endParaRPr>
          </a:p>
          <a:p>
            <a:pPr marL="252729">
              <a:lnSpc>
                <a:spcPts val="1195"/>
              </a:lnSpc>
            </a:pPr>
            <a:r>
              <a:rPr sz="1000" dirty="0">
                <a:solidFill>
                  <a:srgbClr val="00FF00"/>
                </a:solidFill>
                <a:latin typeface="Calibri"/>
                <a:cs typeface="Calibri"/>
              </a:rPr>
              <a:t>Exponent</a:t>
            </a:r>
            <a:r>
              <a:rPr sz="1000" spc="15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rgbClr val="00FF00"/>
                </a:solidFill>
                <a:latin typeface="Calibri"/>
                <a:cs typeface="Calibri"/>
              </a:rPr>
              <a:t>=</a:t>
            </a:r>
            <a:r>
              <a:rPr sz="1000" spc="16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FF00"/>
                </a:solidFill>
                <a:latin typeface="Calibri"/>
                <a:cs typeface="Calibri"/>
              </a:rPr>
              <a:t>127+3</a:t>
            </a:r>
            <a:r>
              <a:rPr sz="1000" spc="16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rgbClr val="00FF00"/>
                </a:solidFill>
                <a:latin typeface="Calibri"/>
                <a:cs typeface="Calibri"/>
              </a:rPr>
              <a:t>=</a:t>
            </a:r>
            <a:r>
              <a:rPr sz="1000" spc="16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FF00"/>
                </a:solidFill>
                <a:latin typeface="Calibri"/>
                <a:cs typeface="Calibri"/>
              </a:rPr>
              <a:t>130</a:t>
            </a:r>
            <a:endParaRPr sz="1000">
              <a:latin typeface="Calibri"/>
              <a:cs typeface="Calibri"/>
            </a:endParaRPr>
          </a:p>
          <a:p>
            <a:pPr marL="252729">
              <a:lnSpc>
                <a:spcPts val="1200"/>
              </a:lnSpc>
            </a:pPr>
            <a:r>
              <a:rPr sz="1000" dirty="0">
                <a:solidFill>
                  <a:srgbClr val="00FF00"/>
                </a:solidFill>
                <a:latin typeface="Calibri"/>
                <a:cs typeface="Calibri"/>
              </a:rPr>
              <a:t>8-bit</a:t>
            </a:r>
            <a:r>
              <a:rPr sz="1000" spc="10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FF00"/>
                </a:solidFill>
                <a:latin typeface="Calibri"/>
                <a:cs typeface="Calibri"/>
              </a:rPr>
              <a:t>binary</a:t>
            </a:r>
            <a:r>
              <a:rPr sz="1000" spc="10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FF00"/>
                </a:solidFill>
                <a:latin typeface="Calibri"/>
                <a:cs typeface="Calibri"/>
              </a:rPr>
              <a:t>=10000010</a:t>
            </a:r>
            <a:endParaRPr sz="1000">
              <a:latin typeface="Calibri"/>
              <a:cs typeface="Calibri"/>
            </a:endParaRPr>
          </a:p>
          <a:p>
            <a:pPr marL="252729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Significand</a:t>
            </a:r>
            <a:r>
              <a:rPr sz="10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1000" spc="1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001001</a:t>
            </a:r>
            <a:r>
              <a:rPr sz="10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00000000000000000</a:t>
            </a:r>
            <a:endParaRPr sz="1000">
              <a:latin typeface="Calibri"/>
              <a:cs typeface="Calibri"/>
            </a:endParaRPr>
          </a:p>
          <a:p>
            <a:pPr marL="252729">
              <a:lnSpc>
                <a:spcPct val="100000"/>
              </a:lnSpc>
              <a:spcBef>
                <a:spcPts val="295"/>
              </a:spcBef>
            </a:pP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0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000" b="1" dirty="0">
                <a:solidFill>
                  <a:srgbClr val="00FF00"/>
                </a:solidFill>
                <a:latin typeface="Times New Roman"/>
                <a:cs typeface="Times New Roman"/>
              </a:rPr>
              <a:t>10000010</a:t>
            </a:r>
            <a:r>
              <a:rPr sz="1000" b="1" spc="270" dirty="0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sz="1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00100100000000000000000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-53604"/>
            <a:ext cx="3976211" cy="6689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</a:t>
            </a:r>
            <a:r>
              <a:rPr spc="90" dirty="0"/>
              <a:t> </a:t>
            </a:r>
            <a:r>
              <a:rPr spc="-50" dirty="0"/>
              <a:t>2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Saikath</a:t>
            </a:r>
            <a:r>
              <a:rPr spc="70" dirty="0"/>
              <a:t> </a:t>
            </a:r>
            <a:r>
              <a:rPr dirty="0"/>
              <a:t>Bhattacharya,</a:t>
            </a:r>
            <a:r>
              <a:rPr spc="70" dirty="0"/>
              <a:t> </a:t>
            </a:r>
            <a:r>
              <a:rPr spc="65" dirty="0"/>
              <a:t>PhD</a:t>
            </a:r>
            <a:r>
              <a:rPr spc="320" dirty="0"/>
              <a:t> </a:t>
            </a:r>
            <a:r>
              <a:rPr spc="50" dirty="0"/>
              <a:t>(MSOE)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CS-2711,</a:t>
            </a:r>
            <a:r>
              <a:rPr spc="140" dirty="0"/>
              <a:t> </a:t>
            </a:r>
            <a:r>
              <a:rPr dirty="0"/>
              <a:t>2022-</a:t>
            </a:r>
            <a:r>
              <a:rPr spc="-25" dirty="0"/>
              <a:t>Q2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/>
              <a:t>13</a:t>
            </a:fld>
            <a:r>
              <a:rPr spc="-65" dirty="0"/>
              <a:t> </a:t>
            </a:r>
            <a:r>
              <a:rPr spc="90" dirty="0"/>
              <a:t>/</a:t>
            </a:r>
            <a:r>
              <a:rPr spc="-65" dirty="0"/>
              <a:t> </a:t>
            </a:r>
            <a:r>
              <a:rPr spc="-25" dirty="0"/>
              <a:t>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594267"/>
            <a:ext cx="37160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Convert</a:t>
            </a:r>
            <a:r>
              <a:rPr sz="10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35.75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to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IEEE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point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format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and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Hexadecimal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format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745515"/>
            <a:ext cx="4457065" cy="2558850"/>
            <a:chOff x="75729" y="745515"/>
            <a:chExt cx="4457065" cy="25588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745515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789765"/>
              <a:ext cx="4457065" cy="2514600"/>
            </a:xfrm>
            <a:custGeom>
              <a:avLst/>
              <a:gdLst/>
              <a:ahLst/>
              <a:cxnLst/>
              <a:rect l="l" t="t" r="r" b="b"/>
              <a:pathLst>
                <a:path w="4457065" h="2514600">
                  <a:moveTo>
                    <a:pt x="4456606" y="0"/>
                  </a:moveTo>
                  <a:lnTo>
                    <a:pt x="0" y="0"/>
                  </a:lnTo>
                  <a:lnTo>
                    <a:pt x="0" y="2463695"/>
                  </a:lnTo>
                  <a:lnTo>
                    <a:pt x="4008" y="2483420"/>
                  </a:lnTo>
                  <a:lnTo>
                    <a:pt x="14922" y="2499573"/>
                  </a:lnTo>
                  <a:lnTo>
                    <a:pt x="31075" y="2510487"/>
                  </a:lnTo>
                  <a:lnTo>
                    <a:pt x="50800" y="2514495"/>
                  </a:lnTo>
                  <a:lnTo>
                    <a:pt x="4405806" y="2514495"/>
                  </a:lnTo>
                  <a:lnTo>
                    <a:pt x="4425531" y="2510487"/>
                  </a:lnTo>
                  <a:lnTo>
                    <a:pt x="4441684" y="2499573"/>
                  </a:lnTo>
                  <a:lnTo>
                    <a:pt x="4452598" y="2483420"/>
                  </a:lnTo>
                  <a:lnTo>
                    <a:pt x="4456606" y="2463695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17" y="844334"/>
              <a:ext cx="59588" cy="59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17" y="1641449"/>
              <a:ext cx="59588" cy="59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17" y="1831238"/>
              <a:ext cx="59588" cy="59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17" y="2021027"/>
              <a:ext cx="59588" cy="59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717" y="2514473"/>
              <a:ext cx="59588" cy="59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717" y="2704261"/>
              <a:ext cx="59588" cy="59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717" y="2894050"/>
              <a:ext cx="59588" cy="595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1477" y="767237"/>
            <a:ext cx="2791460" cy="2531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2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Magnitude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35.75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35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100011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752</a:t>
            </a:r>
            <a:r>
              <a:rPr sz="10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chemeClr val="bg1"/>
                </a:solidFill>
                <a:latin typeface="Arial"/>
                <a:cs typeface="Arial"/>
              </a:rPr>
              <a:t>→</a:t>
            </a:r>
            <a:r>
              <a:rPr sz="1000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52</a:t>
            </a:r>
            <a:r>
              <a:rPr sz="1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r>
              <a:rPr sz="1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chemeClr val="bg1"/>
                </a:solidFill>
                <a:latin typeface="Arial"/>
                <a:cs typeface="Arial"/>
              </a:rPr>
              <a:t>→</a:t>
            </a:r>
            <a:r>
              <a:rPr sz="1000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8100">
              <a:lnSpc>
                <a:spcPts val="1200"/>
              </a:lnSpc>
            </a:pP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100011</a:t>
            </a:r>
            <a:r>
              <a:rPr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Normalized</a:t>
            </a:r>
            <a:r>
              <a:rPr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0001111</a:t>
            </a:r>
            <a:r>
              <a:rPr sz="10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spc="-37" baseline="27777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  <a:endParaRPr sz="1050" baseline="27777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8100" marR="1501775">
              <a:lnSpc>
                <a:spcPct val="124500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signed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bit:</a:t>
            </a:r>
            <a:r>
              <a:rPr sz="10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(negative)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Bias</a:t>
            </a:r>
            <a:r>
              <a:rPr sz="1000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Exponent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127+5=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132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ts val="1200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8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bit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binary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1000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0100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Significand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0001111</a:t>
            </a:r>
            <a:r>
              <a:rPr sz="100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0000000000000000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000" b="1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b="1" spc="4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chemeClr val="bg1"/>
                </a:solidFill>
                <a:latin typeface="Times New Roman"/>
                <a:cs typeface="Times New Roman"/>
              </a:rPr>
              <a:t>10000100</a:t>
            </a:r>
            <a:r>
              <a:rPr sz="1000" b="1" spc="4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00011110000000000000000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Convert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binary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into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group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hex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digit: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1100</a:t>
            </a:r>
            <a:r>
              <a:rPr sz="100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0010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1111</a:t>
            </a:r>
            <a:r>
              <a:rPr sz="100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ts val="1190"/>
              </a:lnSpc>
            </a:pPr>
            <a:r>
              <a:rPr sz="10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0xC20F0000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</a:t>
            </a:r>
            <a:r>
              <a:rPr spc="9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980131"/>
            <a:ext cx="401574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5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Convert</a:t>
            </a:r>
            <a:r>
              <a:rPr sz="10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the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hexadecimal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IEEE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format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point</a:t>
            </a:r>
            <a:r>
              <a:rPr sz="10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number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0x40200000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to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decimal: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1277594"/>
            <a:ext cx="4457065" cy="1445075"/>
            <a:chOff x="75729" y="1277594"/>
            <a:chExt cx="4457065" cy="14450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1277594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1321859"/>
              <a:ext cx="4457065" cy="1400810"/>
            </a:xfrm>
            <a:custGeom>
              <a:avLst/>
              <a:gdLst/>
              <a:ahLst/>
              <a:cxnLst/>
              <a:rect l="l" t="t" r="r" b="b"/>
              <a:pathLst>
                <a:path w="4457065" h="1400810">
                  <a:moveTo>
                    <a:pt x="4456606" y="0"/>
                  </a:moveTo>
                  <a:lnTo>
                    <a:pt x="0" y="0"/>
                  </a:lnTo>
                  <a:lnTo>
                    <a:pt x="0" y="1349547"/>
                  </a:lnTo>
                  <a:lnTo>
                    <a:pt x="4008" y="1369272"/>
                  </a:lnTo>
                  <a:lnTo>
                    <a:pt x="14922" y="1385425"/>
                  </a:lnTo>
                  <a:lnTo>
                    <a:pt x="31075" y="1396339"/>
                  </a:lnTo>
                  <a:lnTo>
                    <a:pt x="50800" y="1400347"/>
                  </a:lnTo>
                  <a:lnTo>
                    <a:pt x="4405806" y="1400347"/>
                  </a:lnTo>
                  <a:lnTo>
                    <a:pt x="4425531" y="1396339"/>
                  </a:lnTo>
                  <a:lnTo>
                    <a:pt x="4441684" y="1385425"/>
                  </a:lnTo>
                  <a:lnTo>
                    <a:pt x="4452598" y="1369272"/>
                  </a:lnTo>
                  <a:lnTo>
                    <a:pt x="4456606" y="1349547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030" y="1299316"/>
            <a:ext cx="2864485" cy="139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ts val="12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First,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convert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hex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binary: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0100</a:t>
            </a:r>
            <a:r>
              <a:rPr sz="1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0010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 marR="1330960">
              <a:lnSpc>
                <a:spcPts val="1200"/>
              </a:lnSpc>
              <a:spcBef>
                <a:spcPts val="40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Then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pull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 pieces:</a:t>
            </a:r>
            <a:r>
              <a:rPr sz="1000" spc="1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S: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(positive)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50"/>
              </a:lnSpc>
            </a:pP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E:</a:t>
            </a:r>
            <a:r>
              <a:rPr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1000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128.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Taking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128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127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M: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01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000000000000000000000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we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01</a:t>
            </a:r>
            <a:r>
              <a:rPr sz="10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baseline="27777" dirty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r>
              <a:rPr sz="1050" spc="232" baseline="27777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sz="1000" i="1" spc="-2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2865">
              <a:lnSpc>
                <a:spcPts val="1200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Then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convert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decimal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get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answer:</a:t>
            </a:r>
            <a:r>
              <a:rPr sz="1000" spc="1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2.5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178953"/>
            <a:ext cx="7842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9E1A32"/>
                </a:solidFill>
                <a:latin typeface="Calibri"/>
                <a:cs typeface="Calibri"/>
              </a:rPr>
              <a:t>Example</a:t>
            </a:r>
            <a:r>
              <a:rPr sz="1400" spc="90" dirty="0">
                <a:solidFill>
                  <a:srgbClr val="9E1A32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9E1A32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30" y="1575093"/>
            <a:ext cx="30511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Convert</a:t>
            </a:r>
            <a:r>
              <a:rPr sz="1000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spc="-2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1313.3125</a:t>
            </a:r>
            <a:r>
              <a:rPr sz="1000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sz="1000" spc="1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IEEE</a:t>
            </a:r>
            <a:r>
              <a:rPr sz="1000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32-bit</a:t>
            </a:r>
            <a:r>
              <a:rPr sz="1000" spc="1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floating</a:t>
            </a:r>
            <a:r>
              <a:rPr sz="1000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point</a:t>
            </a:r>
            <a:r>
              <a:rPr sz="1000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format.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30" y="679543"/>
            <a:ext cx="3909695" cy="1847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16433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The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binary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number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1313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10100100001.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2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fractional: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90"/>
              </a:lnSpc>
            </a:pPr>
            <a:r>
              <a:rPr sz="1000" dirty="0">
                <a:latin typeface="Calibri"/>
                <a:cs typeface="Calibri"/>
              </a:rPr>
              <a:t>0.3125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×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0.625</a:t>
            </a:r>
            <a:r>
              <a:rPr sz="1000" spc="235" dirty="0">
                <a:latin typeface="Calibri"/>
                <a:cs typeface="Calibri"/>
              </a:rPr>
              <a:t>  </a:t>
            </a:r>
            <a:r>
              <a:rPr sz="1000" spc="-50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0.625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×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1.25</a:t>
            </a:r>
            <a:r>
              <a:rPr sz="1000" spc="245" dirty="0">
                <a:latin typeface="Calibri"/>
                <a:cs typeface="Calibri"/>
              </a:rPr>
              <a:t>  </a:t>
            </a:r>
            <a:r>
              <a:rPr sz="1000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0.25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×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0.5</a:t>
            </a:r>
            <a:r>
              <a:rPr sz="1000" spc="409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0.5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×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1.0</a:t>
            </a:r>
            <a:r>
              <a:rPr sz="1000" spc="41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So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1313.3125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10100100001.0101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Normalize:</a:t>
            </a:r>
            <a:r>
              <a:rPr sz="1000" spc="20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10100100001.0101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1.01001000010101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i="1" spc="45" dirty="0">
                <a:latin typeface="Arial"/>
                <a:cs typeface="Arial"/>
              </a:rPr>
              <a:t>×</a:t>
            </a:r>
            <a:r>
              <a:rPr sz="1000" spc="45" dirty="0">
                <a:latin typeface="Times New Roman"/>
                <a:cs typeface="Times New Roman"/>
              </a:rPr>
              <a:t>2</a:t>
            </a:r>
            <a:r>
              <a:rPr sz="1050" spc="67" baseline="27777" dirty="0">
                <a:latin typeface="Georgia"/>
                <a:cs typeface="Georgia"/>
              </a:rPr>
              <a:t>10</a:t>
            </a:r>
            <a:r>
              <a:rPr sz="1000" i="1" spc="45" dirty="0">
                <a:latin typeface="Georgia"/>
                <a:cs typeface="Georgia"/>
              </a:rPr>
              <a:t>.</a:t>
            </a:r>
            <a:endParaRPr sz="1000">
              <a:latin typeface="Georgia"/>
              <a:cs typeface="Georgia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Mantissa</a:t>
            </a:r>
            <a:r>
              <a:rPr sz="1000" spc="1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1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01001000010101000000000,</a:t>
            </a:r>
            <a:endParaRPr sz="1000">
              <a:latin typeface="Calibri"/>
              <a:cs typeface="Calibri"/>
            </a:endParaRPr>
          </a:p>
          <a:p>
            <a:pPr marL="38100" marR="1626235">
              <a:lnSpc>
                <a:spcPts val="1200"/>
              </a:lnSpc>
              <a:spcBef>
                <a:spcPts val="40"/>
              </a:spcBef>
            </a:pPr>
            <a:r>
              <a:rPr sz="1000" spc="-10" dirty="0">
                <a:latin typeface="Calibri"/>
                <a:cs typeface="Calibri"/>
              </a:rPr>
              <a:t>exponent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10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+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127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137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10001001, </a:t>
            </a:r>
            <a:r>
              <a:rPr sz="1000" dirty="0">
                <a:latin typeface="Calibri"/>
                <a:cs typeface="Calibri"/>
              </a:rPr>
              <a:t>sign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bit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150"/>
              </a:lnSpc>
            </a:pPr>
            <a:r>
              <a:rPr sz="1000" dirty="0">
                <a:latin typeface="Calibri"/>
                <a:cs typeface="Calibri"/>
              </a:rPr>
              <a:t>So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-</a:t>
            </a:r>
            <a:r>
              <a:rPr sz="1000" spc="-10" dirty="0">
                <a:latin typeface="Calibri"/>
                <a:cs typeface="Calibri"/>
              </a:rPr>
              <a:t>1313.3125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1000100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101001000010101000000000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c4a42a0016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462" y="130175"/>
            <a:ext cx="3976211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dirty="0"/>
              <a:t>Example</a:t>
            </a:r>
            <a:r>
              <a:rPr sz="1600" spc="90" dirty="0"/>
              <a:t> </a:t>
            </a:r>
            <a:r>
              <a:rPr sz="1600" spc="-50" dirty="0"/>
              <a:t>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04462" y="430252"/>
            <a:ext cx="4438987" cy="28975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770255">
              <a:lnSpc>
                <a:spcPct val="100000"/>
              </a:lnSpc>
              <a:spcBef>
                <a:spcPts val="95"/>
              </a:spcBef>
            </a:pPr>
            <a:r>
              <a:rPr sz="1200" dirty="0"/>
              <a:t>Convert</a:t>
            </a:r>
            <a:r>
              <a:rPr sz="1200" spc="90" dirty="0"/>
              <a:t> </a:t>
            </a:r>
            <a:r>
              <a:rPr sz="1200" spc="-10" dirty="0"/>
              <a:t>0.1015625</a:t>
            </a:r>
            <a:r>
              <a:rPr sz="1200" spc="95" dirty="0"/>
              <a:t> </a:t>
            </a:r>
            <a:r>
              <a:rPr sz="1200" dirty="0"/>
              <a:t>to</a:t>
            </a:r>
            <a:r>
              <a:rPr sz="1200" spc="95" dirty="0"/>
              <a:t> </a:t>
            </a:r>
            <a:r>
              <a:rPr sz="1200" spc="85" dirty="0"/>
              <a:t>IEEE</a:t>
            </a:r>
            <a:r>
              <a:rPr sz="1200" spc="95" dirty="0"/>
              <a:t> </a:t>
            </a:r>
            <a:r>
              <a:rPr sz="1200" dirty="0"/>
              <a:t>32-bit</a:t>
            </a:r>
            <a:r>
              <a:rPr sz="1200" spc="95" dirty="0"/>
              <a:t> </a:t>
            </a:r>
            <a:r>
              <a:rPr sz="1200" dirty="0"/>
              <a:t>floating</a:t>
            </a:r>
            <a:r>
              <a:rPr sz="1200" spc="95" dirty="0"/>
              <a:t> </a:t>
            </a:r>
            <a:r>
              <a:rPr sz="1200" dirty="0"/>
              <a:t>point</a:t>
            </a:r>
            <a:r>
              <a:rPr sz="1200" spc="95" dirty="0"/>
              <a:t> </a:t>
            </a:r>
            <a:r>
              <a:rPr sz="1200" spc="-10" dirty="0"/>
              <a:t>format. </a:t>
            </a:r>
            <a:r>
              <a:rPr sz="1200" dirty="0"/>
              <a:t>Converting:</a:t>
            </a:r>
            <a:r>
              <a:rPr sz="1200" spc="180" dirty="0"/>
              <a:t> </a:t>
            </a:r>
            <a:r>
              <a:rPr sz="1200" spc="-10" dirty="0"/>
              <a:t>0.1015625</a:t>
            </a:r>
            <a:r>
              <a:rPr sz="1200" spc="80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203125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0"/>
              </a:lnSpc>
            </a:pPr>
            <a:r>
              <a:rPr sz="1200" dirty="0"/>
              <a:t>0.203125</a:t>
            </a:r>
            <a:r>
              <a:rPr sz="1200" spc="6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40625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0.40625</a:t>
            </a:r>
            <a:r>
              <a:rPr sz="1200" spc="70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8125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0.8125</a:t>
            </a:r>
            <a:r>
              <a:rPr sz="1200" spc="7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625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0.625</a:t>
            </a:r>
            <a:r>
              <a:rPr sz="1200" spc="8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0.25</a:t>
            </a:r>
            <a:r>
              <a:rPr sz="1200" spc="9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0.5</a:t>
            </a:r>
            <a:r>
              <a:rPr sz="1200" spc="9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So</a:t>
            </a:r>
            <a:r>
              <a:rPr sz="1200" spc="95" dirty="0"/>
              <a:t> </a:t>
            </a:r>
            <a:r>
              <a:rPr sz="1200" spc="-10" dirty="0"/>
              <a:t>0.1015625</a:t>
            </a:r>
            <a:r>
              <a:rPr sz="1200" spc="95" dirty="0"/>
              <a:t> </a:t>
            </a:r>
            <a:r>
              <a:rPr sz="1200" spc="275" dirty="0"/>
              <a:t>=</a:t>
            </a:r>
            <a:r>
              <a:rPr sz="1200" spc="95" dirty="0"/>
              <a:t> </a:t>
            </a:r>
            <a:r>
              <a:rPr sz="1200" spc="-10" dirty="0"/>
              <a:t>0.0001101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Normalize:</a:t>
            </a:r>
            <a:r>
              <a:rPr sz="1200" spc="165" dirty="0"/>
              <a:t> </a:t>
            </a:r>
            <a:r>
              <a:rPr sz="1200" spc="-10" dirty="0"/>
              <a:t>0.0001101</a:t>
            </a:r>
            <a:r>
              <a:rPr sz="1200" spc="65" dirty="0"/>
              <a:t> </a:t>
            </a:r>
            <a:r>
              <a:rPr sz="1200" spc="275" dirty="0"/>
              <a:t>=</a:t>
            </a:r>
            <a:r>
              <a:rPr sz="1200" spc="70" dirty="0"/>
              <a:t> </a:t>
            </a:r>
            <a:r>
              <a:rPr sz="1200" dirty="0"/>
              <a:t>1.101</a:t>
            </a:r>
            <a:r>
              <a:rPr sz="1200" spc="70" dirty="0"/>
              <a:t> </a:t>
            </a:r>
            <a:r>
              <a:rPr sz="1200" i="1" spc="65" dirty="0">
                <a:latin typeface="Arial"/>
                <a:cs typeface="Arial"/>
              </a:rPr>
              <a:t>×</a:t>
            </a:r>
            <a:r>
              <a:rPr sz="1200" spc="65" dirty="0"/>
              <a:t>2</a:t>
            </a:r>
            <a:r>
              <a:rPr sz="1000" i="1" spc="97" baseline="27777" dirty="0">
                <a:latin typeface="Arial"/>
                <a:cs typeface="Arial"/>
              </a:rPr>
              <a:t>−</a:t>
            </a:r>
            <a:r>
              <a:rPr sz="1000" spc="97" baseline="27777" dirty="0">
                <a:latin typeface="Georgia"/>
                <a:cs typeface="Georgia"/>
              </a:rPr>
              <a:t>4</a:t>
            </a:r>
            <a:r>
              <a:rPr sz="900" spc="65" dirty="0"/>
              <a:t>.</a:t>
            </a:r>
            <a:endParaRPr sz="900" dirty="0">
              <a:latin typeface="Georgia"/>
              <a:cs typeface="Georgia"/>
            </a:endParaRPr>
          </a:p>
          <a:p>
            <a:pPr marL="38100">
              <a:lnSpc>
                <a:spcPts val="1195"/>
              </a:lnSpc>
            </a:pPr>
            <a:r>
              <a:rPr sz="1200" dirty="0"/>
              <a:t>Mantissa</a:t>
            </a:r>
            <a:r>
              <a:rPr sz="1200" spc="95" dirty="0"/>
              <a:t> </a:t>
            </a:r>
            <a:r>
              <a:rPr sz="1200" dirty="0"/>
              <a:t>is</a:t>
            </a:r>
            <a:r>
              <a:rPr sz="1200" spc="100" dirty="0"/>
              <a:t> </a:t>
            </a:r>
            <a:r>
              <a:rPr sz="1200" dirty="0"/>
              <a:t>101</a:t>
            </a:r>
            <a:r>
              <a:rPr sz="1200" spc="100" dirty="0"/>
              <a:t> </a:t>
            </a:r>
            <a:r>
              <a:rPr sz="1200" spc="-10" dirty="0"/>
              <a:t>00000000000000000000,</a:t>
            </a:r>
          </a:p>
          <a:p>
            <a:pPr marL="38100" marR="1537335">
              <a:lnSpc>
                <a:spcPts val="1200"/>
              </a:lnSpc>
              <a:spcBef>
                <a:spcPts val="40"/>
              </a:spcBef>
            </a:pPr>
            <a:r>
              <a:rPr sz="1200" spc="-10" dirty="0"/>
              <a:t>exponent</a:t>
            </a:r>
            <a:r>
              <a:rPr sz="1200" spc="85" dirty="0"/>
              <a:t> </a:t>
            </a:r>
            <a:r>
              <a:rPr sz="1200" dirty="0"/>
              <a:t>is</a:t>
            </a:r>
            <a:r>
              <a:rPr sz="1200" spc="85" dirty="0"/>
              <a:t> </a:t>
            </a:r>
            <a:r>
              <a:rPr sz="1200" dirty="0"/>
              <a:t>-4</a:t>
            </a:r>
            <a:r>
              <a:rPr sz="1200" spc="85" dirty="0"/>
              <a:t> </a:t>
            </a:r>
            <a:r>
              <a:rPr sz="1200" spc="275" dirty="0"/>
              <a:t>+</a:t>
            </a:r>
            <a:r>
              <a:rPr sz="1200" spc="85" dirty="0"/>
              <a:t> </a:t>
            </a:r>
            <a:r>
              <a:rPr sz="1200" dirty="0"/>
              <a:t>127</a:t>
            </a:r>
            <a:r>
              <a:rPr sz="1200" spc="85" dirty="0"/>
              <a:t> </a:t>
            </a:r>
            <a:r>
              <a:rPr sz="1200" spc="275" dirty="0"/>
              <a:t>=</a:t>
            </a:r>
            <a:r>
              <a:rPr sz="1200" spc="85" dirty="0"/>
              <a:t> </a:t>
            </a:r>
            <a:r>
              <a:rPr sz="1200" dirty="0"/>
              <a:t>123</a:t>
            </a:r>
            <a:r>
              <a:rPr sz="1200" spc="85" dirty="0"/>
              <a:t> </a:t>
            </a:r>
            <a:r>
              <a:rPr sz="1200" spc="275" dirty="0"/>
              <a:t>=</a:t>
            </a:r>
            <a:r>
              <a:rPr sz="1200" spc="85" dirty="0"/>
              <a:t> </a:t>
            </a:r>
            <a:r>
              <a:rPr sz="1200" spc="-10" dirty="0"/>
              <a:t>01111011, </a:t>
            </a:r>
            <a:r>
              <a:rPr sz="1200" dirty="0"/>
              <a:t>sign</a:t>
            </a:r>
            <a:r>
              <a:rPr sz="1200" spc="110" dirty="0"/>
              <a:t> </a:t>
            </a:r>
            <a:r>
              <a:rPr sz="1200" dirty="0"/>
              <a:t>bit</a:t>
            </a:r>
            <a:r>
              <a:rPr sz="1200" spc="114" dirty="0"/>
              <a:t> </a:t>
            </a:r>
            <a:r>
              <a:rPr sz="1200" dirty="0"/>
              <a:t>is</a:t>
            </a:r>
            <a:r>
              <a:rPr sz="1200" spc="114" dirty="0"/>
              <a:t> </a:t>
            </a:r>
            <a:r>
              <a:rPr sz="1200" spc="-25" dirty="0"/>
              <a:t>0.</a:t>
            </a:r>
          </a:p>
          <a:p>
            <a:pPr marL="38100">
              <a:lnSpc>
                <a:spcPts val="1150"/>
              </a:lnSpc>
            </a:pPr>
            <a:r>
              <a:rPr sz="1200" dirty="0"/>
              <a:t>So</a:t>
            </a:r>
            <a:r>
              <a:rPr sz="1200" spc="130" dirty="0"/>
              <a:t> </a:t>
            </a:r>
            <a:r>
              <a:rPr sz="1200" spc="-10" dirty="0"/>
              <a:t>0.1015625</a:t>
            </a:r>
            <a:r>
              <a:rPr sz="1200" spc="130" dirty="0"/>
              <a:t> </a:t>
            </a:r>
            <a:r>
              <a:rPr sz="1200" dirty="0"/>
              <a:t>is</a:t>
            </a:r>
            <a:r>
              <a:rPr sz="1200" spc="130" dirty="0"/>
              <a:t> </a:t>
            </a:r>
            <a:r>
              <a:rPr sz="1200" spc="-25" dirty="0"/>
              <a:t>00111101110100000000000000000000</a:t>
            </a:r>
            <a:r>
              <a:rPr sz="1200" spc="135" dirty="0"/>
              <a:t> </a:t>
            </a:r>
            <a:r>
              <a:rPr sz="1200" spc="275" dirty="0"/>
              <a:t>=</a:t>
            </a:r>
            <a:r>
              <a:rPr sz="1200" spc="130" dirty="0"/>
              <a:t> </a:t>
            </a:r>
            <a:r>
              <a:rPr sz="1200" spc="-10" dirty="0"/>
              <a:t>3dd0000016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845" y="434975"/>
            <a:ext cx="1378505" cy="2079522"/>
          </a:xfrm>
        </p:spPr>
        <p:txBody>
          <a:bodyPr>
            <a:normAutofit/>
          </a:bodyPr>
          <a:lstStyle/>
          <a:p>
            <a:r>
              <a:rPr lang="en-US" dirty="0"/>
              <a:t>Floating- point addition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CS2710 Computer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4" descr="f03-15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5228" y="-42431"/>
            <a:ext cx="2305050" cy="3490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3344BB00-BC57-4383-A154-DED0BA264CD3}" type="slidenum">
              <a:rPr lang="en-AU"/>
              <a:pPr/>
              <a:t>19</a:t>
            </a:fld>
            <a:endParaRPr lang="en-AU"/>
          </a:p>
        </p:txBody>
      </p:sp>
      <p:pic>
        <p:nvPicPr>
          <p:cNvPr id="312334" name="Picture 14" descr="f03-16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2657" y="641079"/>
            <a:ext cx="2629197" cy="2546760"/>
          </a:xfrm>
          <a:prstGeom prst="rect">
            <a:avLst/>
          </a:prstGeom>
          <a:noFill/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16945" y="184254"/>
            <a:ext cx="3976211" cy="3847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FP Adder Hardware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2324" name="AutoShap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321513" y="931612"/>
            <a:ext cx="72833" cy="907613"/>
          </a:xfrm>
          <a:prstGeom prst="rightBrace">
            <a:avLst>
              <a:gd name="adj1" fmla="val 1038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5" name="AutoShap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321513" y="1875241"/>
            <a:ext cx="72833" cy="399382"/>
          </a:xfrm>
          <a:prstGeom prst="righ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321513" y="2419489"/>
            <a:ext cx="72833" cy="290532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7" name="AutoShap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321513" y="2746838"/>
            <a:ext cx="72833" cy="290533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67179" y="1296578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1</a:t>
            </a:r>
            <a:endParaRPr lang="en-AU" sz="807"/>
          </a:p>
        </p:txBody>
      </p:sp>
      <p:sp>
        <p:nvSpPr>
          <p:cNvPr id="31232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67179" y="1986492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2</a:t>
            </a:r>
            <a:endParaRPr lang="en-AU" sz="807"/>
          </a:p>
        </p:txBody>
      </p:sp>
      <p:sp>
        <p:nvSpPr>
          <p:cNvPr id="312330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7179" y="2458707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3</a:t>
            </a:r>
            <a:endParaRPr lang="en-AU" sz="807"/>
          </a:p>
        </p:txBody>
      </p:sp>
      <p:sp>
        <p:nvSpPr>
          <p:cNvPr id="31233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7179" y="2785256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4</a:t>
            </a:r>
            <a:endParaRPr lang="en-AU" sz="807"/>
          </a:p>
        </p:txBody>
      </p:sp>
      <p:sp>
        <p:nvSpPr>
          <p:cNvPr id="312332" name="AutoShap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10800000">
            <a:off x="3902578" y="2492322"/>
            <a:ext cx="145666" cy="399382"/>
          </a:xfrm>
          <a:prstGeom prst="curvedRightArrow">
            <a:avLst>
              <a:gd name="adj1" fmla="val 54835"/>
              <a:gd name="adj2" fmla="val 10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2650" y="151509"/>
            <a:ext cx="2341410" cy="1578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object 11"/>
          <p:cNvSpPr/>
          <p:nvPr/>
        </p:nvSpPr>
        <p:spPr>
          <a:xfrm>
            <a:off x="75412" y="1990209"/>
            <a:ext cx="4457065" cy="1416566"/>
          </a:xfrm>
          <a:custGeom>
            <a:avLst/>
            <a:gdLst/>
            <a:ahLst/>
            <a:cxnLst/>
            <a:rect l="l" t="t" r="r" b="b"/>
            <a:pathLst>
              <a:path w="4457065" h="1210945">
                <a:moveTo>
                  <a:pt x="4456606" y="0"/>
                </a:moveTo>
                <a:lnTo>
                  <a:pt x="0" y="0"/>
                </a:lnTo>
                <a:lnTo>
                  <a:pt x="0" y="1159756"/>
                </a:lnTo>
                <a:lnTo>
                  <a:pt x="4008" y="1179481"/>
                </a:lnTo>
                <a:lnTo>
                  <a:pt x="14922" y="1195634"/>
                </a:lnTo>
                <a:lnTo>
                  <a:pt x="31075" y="1206548"/>
                </a:lnTo>
                <a:lnTo>
                  <a:pt x="50800" y="1210556"/>
                </a:lnTo>
                <a:lnTo>
                  <a:pt x="4405806" y="1210556"/>
                </a:lnTo>
                <a:lnTo>
                  <a:pt x="4425531" y="1206548"/>
                </a:lnTo>
                <a:lnTo>
                  <a:pt x="4441684" y="1195634"/>
                </a:lnTo>
                <a:lnTo>
                  <a:pt x="4452598" y="1179481"/>
                </a:lnTo>
                <a:lnTo>
                  <a:pt x="4456606" y="115975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830" y="1998566"/>
            <a:ext cx="43802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Floating-point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way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20" dirty="0">
                <a:solidFill>
                  <a:schemeClr val="bg1"/>
                </a:solidFill>
                <a:latin typeface="Calibri"/>
                <a:cs typeface="Calibri"/>
              </a:rPr>
              <a:t>representing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real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numbers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 as approximate values</a:t>
            </a:r>
            <a:r>
              <a:rPr sz="1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1000" spc="6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6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ome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examples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reals: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765" y="2371251"/>
            <a:ext cx="6604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00" dirty="0">
                <a:latin typeface="Verdana"/>
                <a:cs typeface="Verdana"/>
              </a:rPr>
              <a:t>`</a:t>
            </a:r>
            <a:endParaRPr sz="5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765" y="2548390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765" y="2725530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477" y="2299694"/>
            <a:ext cx="1422400" cy="5568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15"/>
              </a:spcBef>
            </a:pP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3.14159265</a:t>
            </a:r>
            <a:r>
              <a:rPr sz="9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chemeClr val="bg1"/>
                </a:solidFill>
                <a:latin typeface="Calibri"/>
                <a:cs typeface="Calibri"/>
              </a:rPr>
              <a:t>(pi)</a:t>
            </a:r>
            <a:endParaRPr sz="9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2.71828</a:t>
            </a:r>
            <a:r>
              <a:rPr sz="9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1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endParaRPr sz="9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0.000000001</a:t>
            </a:r>
            <a:r>
              <a:rPr sz="9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9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1.0</a:t>
            </a:r>
            <a:r>
              <a:rPr sz="9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chemeClr val="bg1"/>
                </a:solidFill>
                <a:latin typeface="Verdana"/>
                <a:cs typeface="Verdana"/>
              </a:rPr>
              <a:t>×</a:t>
            </a:r>
            <a:r>
              <a:rPr sz="900" i="1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spc="40" dirty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sz="900" i="1" spc="60" baseline="3703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900" spc="60" baseline="37037" dirty="0">
                <a:solidFill>
                  <a:schemeClr val="bg1"/>
                </a:solidFill>
                <a:latin typeface="Comic Sans MS"/>
                <a:cs typeface="Comic Sans MS"/>
              </a:rPr>
              <a:t>9</a:t>
            </a:r>
            <a:endParaRPr sz="900" baseline="37037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2871589"/>
            <a:ext cx="429260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called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scientific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notation,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digit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 decimal</a:t>
            </a:r>
            <a:r>
              <a:rPr sz="10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point.</a:t>
            </a:r>
            <a:endParaRPr lang="en-US" sz="1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0000"/>
                </a:solidFill>
                <a:latin typeface="Calibri"/>
                <a:cs typeface="Calibri"/>
              </a:rPr>
              <a:t>We will say a number is </a:t>
            </a: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normalized</a:t>
            </a:r>
            <a:r>
              <a:rPr lang="en-US" sz="1000" dirty="0">
                <a:solidFill>
                  <a:srgbClr val="FF0000"/>
                </a:solidFill>
                <a:latin typeface="Calibri"/>
                <a:cs typeface="Calibri"/>
              </a:rPr>
              <a:t> if there are no leading zeros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E2D8968-9EB3-E4B6-6821-B88905B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3E9CF11E-330E-F376-5ABF-E3153C1E6562}"/>
              </a:ext>
            </a:extLst>
          </p:cNvPr>
          <p:cNvSpPr txBox="1">
            <a:spLocks/>
          </p:cNvSpPr>
          <p:nvPr/>
        </p:nvSpPr>
        <p:spPr>
          <a:xfrm>
            <a:off x="2609850" y="1761686"/>
            <a:ext cx="2209800" cy="11990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3457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18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US" sz="700" i="1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from </a:t>
            </a:r>
            <a:r>
              <a:rPr lang="en-US" sz="600" spc="-10" dirty="0">
                <a:solidFill>
                  <a:srgbClr val="000000"/>
                </a:solidFill>
                <a:latin typeface="Georgia"/>
                <a:cs typeface="Georgia"/>
                <a:hlinkClick r:id="rId3"/>
              </a:rPr>
              <a:t>https://en.wikipedia.org/wiki/Real_number</a:t>
            </a:r>
            <a:endParaRPr lang="en-US" sz="6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1050" y="45316"/>
            <a:ext cx="3304757" cy="659075"/>
          </a:xfrm>
        </p:spPr>
        <p:txBody>
          <a:bodyPr>
            <a:normAutofit/>
          </a:bodyPr>
          <a:lstStyle/>
          <a:p>
            <a:r>
              <a:rPr lang="en-US" dirty="0"/>
              <a:t>Floating Point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09650" y="2556673"/>
            <a:ext cx="1806654" cy="255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… companion to 8086:</a:t>
            </a:r>
          </a:p>
        </p:txBody>
      </p:sp>
      <p:pic>
        <p:nvPicPr>
          <p:cNvPr id="20482" name="Picture 2" descr="File:Intel C8087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727" y="648540"/>
            <a:ext cx="3432646" cy="1247050"/>
          </a:xfrm>
          <a:prstGeom prst="rect">
            <a:avLst/>
          </a:prstGeom>
          <a:noFill/>
        </p:spPr>
      </p:pic>
      <p:pic>
        <p:nvPicPr>
          <p:cNvPr id="20484" name="Picture 4" descr="File:KL Intel TD808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2250" y="2241752"/>
            <a:ext cx="1666598" cy="88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A3B8-0686-9829-1BD7-7C936610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vs. Double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6234-7A62-667B-8A48-2FCB37A25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" y="921265"/>
            <a:ext cx="3869656" cy="23552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have double precision?</a:t>
            </a:r>
          </a:p>
          <a:p>
            <a:pPr lvl="1"/>
            <a:r>
              <a:rPr lang="en-US" dirty="0"/>
              <a:t>Typical precision on Windows: 15-16 digits</a:t>
            </a:r>
          </a:p>
          <a:p>
            <a:r>
              <a:rPr lang="en-US" dirty="0"/>
              <a:t>If double precision is more accurate, why have single?</a:t>
            </a:r>
          </a:p>
          <a:p>
            <a:pPr lvl="1"/>
            <a:r>
              <a:rPr lang="en-US" dirty="0"/>
              <a:t>Typical precision: 7 digits</a:t>
            </a:r>
          </a:p>
          <a:p>
            <a:pPr lvl="1"/>
            <a:r>
              <a:rPr lang="en-US" dirty="0"/>
              <a:t>Default: compute with doubles since space doesn’t often matter</a:t>
            </a:r>
          </a:p>
          <a:p>
            <a:pPr lvl="1"/>
            <a:r>
              <a:rPr lang="en-US" dirty="0"/>
              <a:t>Note get double precision unless all values are single</a:t>
            </a:r>
          </a:p>
          <a:p>
            <a:pPr lvl="1"/>
            <a:r>
              <a:rPr lang="en-US" dirty="0"/>
              <a:t>Constants default to double; use 3.5f to get single precision</a:t>
            </a:r>
          </a:p>
          <a:p>
            <a:r>
              <a:rPr lang="en-US" dirty="0"/>
              <a:t>Some systems: long double gives more precision</a:t>
            </a:r>
          </a:p>
          <a:p>
            <a:r>
              <a:rPr lang="en-US" dirty="0"/>
              <a:t>Many simulations:</a:t>
            </a:r>
          </a:p>
          <a:p>
            <a:pPr lvl="1"/>
            <a:r>
              <a:rPr lang="en-US" dirty="0"/>
              <a:t>Compute using double to avoid being overwhelmed by roundoff error</a:t>
            </a:r>
          </a:p>
          <a:p>
            <a:pPr lvl="1"/>
            <a:r>
              <a:rPr lang="en-US" dirty="0"/>
              <a:t>Save final result as single precision </a:t>
            </a:r>
          </a:p>
          <a:p>
            <a:r>
              <a:rPr lang="en-US" dirty="0"/>
              <a:t>Experience with machine learning:</a:t>
            </a:r>
          </a:p>
          <a:p>
            <a:pPr lvl="1"/>
            <a:r>
              <a:rPr lang="en-US" dirty="0"/>
              <a:t>Models are rarely sensitive to single vs. double</a:t>
            </a:r>
          </a:p>
          <a:p>
            <a:pPr lvl="1"/>
            <a:r>
              <a:rPr lang="en-US" dirty="0"/>
              <a:t>Typically store final model as 16-bit floats to save space, transmission costs</a:t>
            </a:r>
          </a:p>
        </p:txBody>
      </p:sp>
    </p:spTree>
    <p:extLst>
      <p:ext uri="{BB962C8B-B14F-4D97-AF65-F5344CB8AC3E}">
        <p14:creationId xmlns:p14="http://schemas.microsoft.com/office/powerpoint/2010/main" val="27615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9F94-4A21-7E2F-D245-71E57C8E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EBDC-DE99-4E15-C0A1-3449ADC8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common way to store dollar amounts?</a:t>
            </a:r>
          </a:p>
          <a:p>
            <a:r>
              <a:rPr lang="en-US" dirty="0"/>
              <a:t>What is the impact?</a:t>
            </a:r>
          </a:p>
          <a:p>
            <a:pPr lvl="1"/>
            <a:r>
              <a:rPr lang="en-US" dirty="0"/>
              <a:t>Issue: is </a:t>
            </a:r>
            <a:r>
              <a:rPr lang="en-US" dirty="0">
                <a:solidFill>
                  <a:schemeClr val="accent6"/>
                </a:solidFill>
              </a:rPr>
              <a:t>(a + b) + c</a:t>
            </a:r>
            <a:r>
              <a:rPr lang="en-US" dirty="0"/>
              <a:t> always the same as </a:t>
            </a:r>
            <a:r>
              <a:rPr lang="en-US" dirty="0">
                <a:solidFill>
                  <a:schemeClr val="accent6"/>
                </a:solidFill>
              </a:rPr>
              <a:t>a + (b + c)</a:t>
            </a:r>
            <a:r>
              <a:rPr lang="en-US" dirty="0"/>
              <a:t> for floats?</a:t>
            </a:r>
          </a:p>
          <a:p>
            <a:pPr lvl="1"/>
            <a:r>
              <a:rPr lang="en-US" dirty="0"/>
              <a:t>Why does this matter?</a:t>
            </a:r>
          </a:p>
          <a:p>
            <a:pPr lvl="1"/>
            <a:r>
              <a:rPr lang="en-US" dirty="0"/>
              <a:t>Consider </a:t>
            </a:r>
            <a:r>
              <a:rPr lang="en-US" dirty="0">
                <a:solidFill>
                  <a:schemeClr val="accent6"/>
                </a:solidFill>
              </a:rPr>
              <a:t>1e6 + 1.0 + … + 1.0</a:t>
            </a:r>
            <a:r>
              <a:rPr lang="en-US" dirty="0"/>
              <a:t>, 1000 times vs. </a:t>
            </a:r>
            <a:r>
              <a:rPr lang="en-US" dirty="0">
                <a:solidFill>
                  <a:schemeClr val="accent6"/>
                </a:solidFill>
              </a:rPr>
              <a:t>1000.0 + 1e6</a:t>
            </a:r>
          </a:p>
          <a:p>
            <a:r>
              <a:rPr lang="en-US" dirty="0"/>
              <a:t>How should monetary amounts be stored?</a:t>
            </a:r>
          </a:p>
          <a:p>
            <a:pPr lvl="1"/>
            <a:r>
              <a:rPr lang="en-US" dirty="0"/>
              <a:t>Simple solution: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US" dirty="0"/>
              <a:t> – count pennies</a:t>
            </a:r>
          </a:p>
          <a:p>
            <a:pPr lvl="1"/>
            <a:r>
              <a:rPr lang="en-US" dirty="0"/>
              <a:t>Write a class to convert from strings to money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BD862-A7F4-8B82-33FF-7E719845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98" y="739775"/>
            <a:ext cx="3148702" cy="248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6E7C2-8766-F6F2-6A70-BB514A22D8E7}"/>
              </a:ext>
            </a:extLst>
          </p:cNvPr>
          <p:cNvSpPr txBox="1"/>
          <p:nvPr/>
        </p:nvSpPr>
        <p:spPr>
          <a:xfrm>
            <a:off x="1879516" y="2887888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4"/>
                </a:solidFill>
              </a:rPr>
              <a:t>Don’t look silly!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571DD3-F2ED-8C49-AE4F-4ED4362EEEC9}"/>
              </a:ext>
            </a:extLst>
          </p:cNvPr>
          <p:cNvSpPr/>
          <p:nvPr/>
        </p:nvSpPr>
        <p:spPr>
          <a:xfrm>
            <a:off x="1422316" y="2594405"/>
            <a:ext cx="914400" cy="319313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0A0C-54AB-E9E4-70E2-3117981B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F64F-F5F3-FEC8-8FDC-0FDF599E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99" y="820126"/>
            <a:ext cx="3869656" cy="2355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compare floats for equality (except for 0.0)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use something like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abs(x – 0.5) &lt; 1e-6</a:t>
            </a:r>
            <a:r>
              <a:rPr lang="en-US" dirty="0"/>
              <a:t>, not x == 0.5</a:t>
            </a:r>
          </a:p>
          <a:p>
            <a:r>
              <a:rPr lang="en-US" dirty="0"/>
              <a:t>Dominant format for floats: IEEE 754</a:t>
            </a:r>
          </a:p>
          <a:p>
            <a:r>
              <a:rPr lang="en-US" dirty="0"/>
              <a:t>Format of 32-bit float: sign + exponent + mantissa</a:t>
            </a:r>
          </a:p>
          <a:p>
            <a:pPr lvl="1"/>
            <a:r>
              <a:rPr lang="en-US" dirty="0"/>
              <a:t>Exponent is biased by adding 127 (avoids negative exponents)</a:t>
            </a:r>
          </a:p>
          <a:p>
            <a:pPr lvl="1"/>
            <a:r>
              <a:rPr lang="en-US" dirty="0"/>
              <a:t>Mantissa is fractional part, normalized, with no leading 1</a:t>
            </a:r>
          </a:p>
          <a:p>
            <a:pPr lvl="1"/>
            <a:r>
              <a:rPr lang="en-US" sz="1050" spc="55" dirty="0">
                <a:solidFill>
                  <a:schemeClr val="tx1"/>
                </a:solidFill>
                <a:latin typeface="Times New Roman"/>
                <a:cs typeface="Times New Roman"/>
              </a:rPr>
              <a:t>Formula: (</a:t>
            </a:r>
            <a:r>
              <a:rPr lang="en-US" sz="1050" i="1" spc="55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050" spc="55" dirty="0">
                <a:solidFill>
                  <a:schemeClr val="tx1"/>
                </a:solidFill>
                <a:latin typeface="Times New Roman"/>
                <a:cs typeface="Times New Roman"/>
              </a:rPr>
              <a:t>1)</a:t>
            </a:r>
            <a:r>
              <a:rPr lang="en-US" sz="1100" i="1" spc="82" baseline="31746" dirty="0">
                <a:solidFill>
                  <a:schemeClr val="tx1"/>
                </a:solidFill>
                <a:latin typeface="Verdana"/>
                <a:cs typeface="Verdana"/>
              </a:rPr>
              <a:t>s</a:t>
            </a:r>
            <a:r>
              <a:rPr lang="en-US" sz="1100" i="1" spc="89" baseline="31746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05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050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050" spc="10" dirty="0">
                <a:solidFill>
                  <a:schemeClr val="tx1"/>
                </a:solidFill>
                <a:latin typeface="Times New Roman"/>
                <a:cs typeface="Times New Roman"/>
              </a:rPr>
              <a:t>(1</a:t>
            </a:r>
            <a:r>
              <a:rPr lang="en-US" sz="10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5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0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50" i="1" spc="10" dirty="0">
                <a:solidFill>
                  <a:schemeClr val="tx1"/>
                </a:solidFill>
                <a:latin typeface="Georgia"/>
                <a:cs typeface="Georgia"/>
              </a:rPr>
              <a:t>significand</a:t>
            </a:r>
            <a:r>
              <a:rPr lang="en-US" sz="1050" spc="1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10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05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050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050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100" spc="-15" baseline="31746" dirty="0">
                <a:solidFill>
                  <a:schemeClr val="tx1"/>
                </a:solidFill>
                <a:latin typeface="Georgia"/>
                <a:cs typeface="Georgia"/>
              </a:rPr>
              <a:t>(</a:t>
            </a:r>
            <a:r>
              <a:rPr lang="en-US" sz="1100" i="1" spc="-15" baseline="31746" dirty="0">
                <a:solidFill>
                  <a:schemeClr val="tx1"/>
                </a:solidFill>
                <a:latin typeface="Verdana"/>
                <a:cs typeface="Verdana"/>
              </a:rPr>
              <a:t>exponent</a:t>
            </a:r>
            <a:r>
              <a:rPr lang="en-US" sz="1100" i="1" spc="-15" baseline="31746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100" i="1" spc="-15" baseline="31746" dirty="0">
                <a:solidFill>
                  <a:schemeClr val="tx1"/>
                </a:solidFill>
                <a:latin typeface="Verdana"/>
                <a:cs typeface="Verdana"/>
              </a:rPr>
              <a:t>bias</a:t>
            </a:r>
            <a:r>
              <a:rPr lang="en-US" sz="1100" spc="-15" baseline="31746" dirty="0">
                <a:solidFill>
                  <a:schemeClr val="tx1"/>
                </a:solidFill>
                <a:latin typeface="Georgia"/>
                <a:cs typeface="Georgia"/>
              </a:rPr>
              <a:t>)</a:t>
            </a:r>
            <a:endParaRPr lang="en-US" sz="1100" baseline="31746" dirty="0">
              <a:solidFill>
                <a:schemeClr val="tx1"/>
              </a:solidFill>
              <a:latin typeface="Georgia"/>
              <a:cs typeface="Georgia"/>
            </a:endParaRPr>
          </a:p>
          <a:p>
            <a:r>
              <a:rPr lang="en-US" dirty="0"/>
              <a:t>Expense of computing</a:t>
            </a:r>
          </a:p>
          <a:p>
            <a:pPr lvl="1"/>
            <a:r>
              <a:rPr lang="en-US" dirty="0"/>
              <a:t>Must normalize numbers, add bits, normalize back</a:t>
            </a:r>
          </a:p>
          <a:p>
            <a:pPr lvl="1"/>
            <a:r>
              <a:rPr lang="en-US" dirty="0"/>
              <a:t>Essentially requires loops!</a:t>
            </a:r>
          </a:p>
          <a:p>
            <a:pPr lvl="1"/>
            <a:r>
              <a:rPr lang="en-US" dirty="0"/>
              <a:t>Floating point multiply can be orders of magnitude slower than integer multiply</a:t>
            </a:r>
          </a:p>
          <a:p>
            <a:r>
              <a:rPr lang="en-US" b="1" i="1"/>
              <a:t>So, </a:t>
            </a:r>
            <a:r>
              <a:rPr lang="en-US" b="1" i="1" dirty="0"/>
              <a:t>what’s in a type??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87D1-F5DE-9EB4-AD60-9BA8D3FB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0" y="8980"/>
            <a:ext cx="4291120" cy="6689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3 ways to understand types in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26F9-8553-01EF-5A59-490BE8D67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587375"/>
            <a:ext cx="4343399" cy="2802518"/>
          </a:xfrm>
        </p:spPr>
        <p:txBody>
          <a:bodyPr>
            <a:normAutofit/>
          </a:bodyPr>
          <a:lstStyle/>
          <a:p>
            <a:r>
              <a:rPr lang="en-US" dirty="0"/>
              <a:t>View #1, the version you learned in your introductory courses: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type is a set of values</a:t>
            </a:r>
          </a:p>
          <a:p>
            <a:pPr lvl="2"/>
            <a:r>
              <a:rPr lang="en-US" dirty="0"/>
              <a:t>Example: int is an Integer, floating-point is a Real</a:t>
            </a:r>
          </a:p>
          <a:p>
            <a:pPr lvl="2"/>
            <a:r>
              <a:rPr lang="en-US" dirty="0"/>
              <a:t>Operations: +, -, *, /, but / fails if dividing by 0</a:t>
            </a:r>
          </a:p>
          <a:p>
            <a:pPr lvl="2"/>
            <a:r>
              <a:rPr lang="en-US" dirty="0"/>
              <a:t>In code, </a:t>
            </a:r>
            <a:r>
              <a:rPr lang="en-US" dirty="0">
                <a:latin typeface="Consolas" panose="020B0609020204030204" pitchFamily="49" charset="0"/>
              </a:rPr>
              <a:t>val1 / val2 </a:t>
            </a:r>
            <a:r>
              <a:rPr lang="en-US" dirty="0"/>
              <a:t>is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if both numbers are </a:t>
            </a:r>
            <a:r>
              <a:rPr lang="en-US" dirty="0" err="1"/>
              <a:t>ints</a:t>
            </a:r>
            <a:r>
              <a:rPr lang="en-US" dirty="0"/>
              <a:t>, floating-point otherwise</a:t>
            </a:r>
          </a:p>
          <a:p>
            <a:pPr lvl="1"/>
            <a:r>
              <a:rPr lang="en-US" dirty="0"/>
              <a:t>Really have ranges of values and approximations, but not important in most cases</a:t>
            </a:r>
          </a:p>
          <a:p>
            <a:pPr lvl="1"/>
            <a:r>
              <a:rPr lang="en-US" dirty="0"/>
              <a:t>This is 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mathematical</a:t>
            </a:r>
            <a:r>
              <a:rPr lang="en-US" dirty="0"/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view</a:t>
            </a:r>
          </a:p>
          <a:p>
            <a:r>
              <a:rPr lang="en-US" dirty="0"/>
              <a:t>View #2: </a:t>
            </a:r>
          </a:p>
          <a:p>
            <a:pPr lvl="1"/>
            <a:r>
              <a:rPr lang="en-US" dirty="0"/>
              <a:t>A type captures how the data is represented, a format</a:t>
            </a:r>
          </a:p>
          <a:p>
            <a:pPr lvl="1"/>
            <a:r>
              <a:rPr lang="en-US" dirty="0"/>
              <a:t>Examples: 2s-complement, 32-bit or 64-bit IEEE Std 754 floating point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machine view</a:t>
            </a:r>
            <a:r>
              <a:rPr lang="en-US" dirty="0"/>
              <a:t>: a type as a format for a series of bits</a:t>
            </a:r>
          </a:p>
          <a:p>
            <a:r>
              <a:rPr lang="en-US" dirty="0"/>
              <a:t>View #3: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abstract data types</a:t>
            </a:r>
          </a:p>
          <a:p>
            <a:pPr lvl="1"/>
            <a:r>
              <a:rPr lang="en-US" dirty="0"/>
              <a:t>A type captures the information stored and operations on that information</a:t>
            </a:r>
          </a:p>
          <a:p>
            <a:pPr lvl="1"/>
            <a:r>
              <a:rPr lang="en-US" dirty="0"/>
              <a:t>Classes, float, double, int: all provide an abstract data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622A6-EEF5-3CA8-10DF-FD8A21F688F6}"/>
              </a:ext>
            </a:extLst>
          </p:cNvPr>
          <p:cNvSpPr txBox="1"/>
          <p:nvPr/>
        </p:nvSpPr>
        <p:spPr>
          <a:xfrm>
            <a:off x="2293090" y="1120775"/>
            <a:ext cx="2057399" cy="161582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Programmers regularly must switch between these 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</a:t>
            </a:r>
            <a:r>
              <a:rPr lang="en-US" sz="1100" dirty="0"/>
              <a:t>: 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Machine</a:t>
            </a:r>
            <a:r>
              <a:rPr lang="en-US" sz="1100" dirty="0"/>
              <a:t>: debugging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ADT</a:t>
            </a:r>
            <a:r>
              <a:rPr lang="en-US" sz="1100" dirty="0"/>
              <a:t>: capture what we know about the domain of the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Learn to see your code from each viewpoint!</a:t>
            </a:r>
          </a:p>
        </p:txBody>
      </p:sp>
    </p:spTree>
    <p:extLst>
      <p:ext uri="{BB962C8B-B14F-4D97-AF65-F5344CB8AC3E}">
        <p14:creationId xmlns:p14="http://schemas.microsoft.com/office/powerpoint/2010/main" val="8972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508C-845D-A965-9C2C-5910817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store floating-point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8D49-CED1-55E6-A245-9D209497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" y="921265"/>
            <a:ext cx="3869656" cy="2409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can’t just write them as real numbers like middle school?</a:t>
            </a:r>
          </a:p>
          <a:p>
            <a:r>
              <a:rPr lang="en-US" dirty="0"/>
              <a:t>If you had to build it yourself, what would you do?</a:t>
            </a:r>
          </a:p>
          <a:p>
            <a:r>
              <a:rPr lang="en-US" dirty="0"/>
              <a:t>What goals should we have for floating-point representation?</a:t>
            </a:r>
          </a:p>
          <a:p>
            <a:r>
              <a:rPr lang="en-US" dirty="0"/>
              <a:t>Examine </a:t>
            </a:r>
            <a:r>
              <a:rPr lang="en-US" dirty="0">
                <a:hlinkClick r:id="rId3"/>
              </a:rPr>
              <a:t>https://baseconvert.com/ieee-754-floating-point</a:t>
            </a:r>
            <a:r>
              <a:rPr lang="en-US" dirty="0"/>
              <a:t> </a:t>
            </a:r>
          </a:p>
          <a:p>
            <a:r>
              <a:rPr lang="en-US" dirty="0"/>
              <a:t>Values to try:</a:t>
            </a:r>
          </a:p>
          <a:p>
            <a:pPr lvl="1"/>
            <a:r>
              <a:rPr lang="en-US" dirty="0"/>
              <a:t>0.5, 1.0, 400.0</a:t>
            </a:r>
          </a:p>
          <a:p>
            <a:pPr lvl="1"/>
            <a:r>
              <a:rPr lang="en-US" dirty="0"/>
              <a:t>-0.5, -1.0, -400.0</a:t>
            </a:r>
          </a:p>
          <a:p>
            <a:pPr lvl="1"/>
            <a:r>
              <a:rPr lang="en-US" dirty="0"/>
              <a:t>0.1, 0.099999999999999</a:t>
            </a:r>
          </a:p>
          <a:p>
            <a:pPr lvl="1"/>
            <a:r>
              <a:rPr lang="en-US" dirty="0"/>
              <a:t>0.0, -0.0, infinity,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1e8, 1e30, 1e50, 1e38</a:t>
            </a:r>
          </a:p>
          <a:p>
            <a:pPr lvl="1"/>
            <a:r>
              <a:rPr lang="en-US" dirty="0"/>
              <a:t>1e-30, then find smallest number you can represent in 32 bits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270A4-F012-79B6-9CED-B900EC10DB6E}"/>
              </a:ext>
            </a:extLst>
          </p:cNvPr>
          <p:cNvSpPr txBox="1"/>
          <p:nvPr/>
        </p:nvSpPr>
        <p:spPr>
          <a:xfrm>
            <a:off x="2609850" y="2266007"/>
            <a:ext cx="1295400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i="1" dirty="0"/>
              <a:t>What did you learn from these?</a:t>
            </a:r>
          </a:p>
        </p:txBody>
      </p:sp>
    </p:spTree>
    <p:extLst>
      <p:ext uri="{BB962C8B-B14F-4D97-AF65-F5344CB8AC3E}">
        <p14:creationId xmlns:p14="http://schemas.microsoft.com/office/powerpoint/2010/main" val="15497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B08E-3BAD-280A-4826-E298F244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Floating-point standard we will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2592-6F6B-E13D-E869-F4CD1C19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by IEEE Std 754</a:t>
            </a:r>
          </a:p>
          <a:p>
            <a:r>
              <a:rPr lang="en-US" dirty="0"/>
              <a:t>Developed in response to divergence of representations</a:t>
            </a:r>
          </a:p>
          <a:p>
            <a:pPr lvl="1"/>
            <a:r>
              <a:rPr lang="en-US" dirty="0"/>
              <a:t>Portability issues for scientific code</a:t>
            </a:r>
          </a:p>
          <a:p>
            <a:r>
              <a:rPr lang="en-US" dirty="0"/>
              <a:t>Now almost universally adopted</a:t>
            </a:r>
          </a:p>
          <a:p>
            <a:r>
              <a:rPr lang="en-US" dirty="0"/>
              <a:t>Two representations</a:t>
            </a:r>
          </a:p>
          <a:p>
            <a:pPr lvl="1"/>
            <a:r>
              <a:rPr lang="en-US" dirty="0"/>
              <a:t>Single precision (32-bit)</a:t>
            </a:r>
          </a:p>
          <a:p>
            <a:pPr lvl="1"/>
            <a:r>
              <a:rPr lang="en-US" dirty="0"/>
              <a:t>Double precision (64-bit)</a:t>
            </a:r>
          </a:p>
        </p:txBody>
      </p:sp>
    </p:spTree>
    <p:extLst>
      <p:ext uri="{BB962C8B-B14F-4D97-AF65-F5344CB8AC3E}">
        <p14:creationId xmlns:p14="http://schemas.microsoft.com/office/powerpoint/2010/main" val="241305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Floating</a:t>
            </a:r>
            <a:r>
              <a:rPr spc="175" dirty="0"/>
              <a:t> </a:t>
            </a:r>
            <a:r>
              <a:rPr dirty="0"/>
              <a:t>Point</a:t>
            </a:r>
            <a:r>
              <a:rPr spc="175" dirty="0"/>
              <a:t> </a:t>
            </a:r>
            <a:r>
              <a:rPr spc="-25" dirty="0"/>
              <a:t>Representation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729" y="1065354"/>
            <a:ext cx="4507865" cy="1623695"/>
            <a:chOff x="75729" y="1065354"/>
            <a:chExt cx="4507865" cy="1623695"/>
          </a:xfrm>
        </p:grpSpPr>
        <p:sp>
          <p:nvSpPr>
            <p:cNvPr id="5" name="object 5"/>
            <p:cNvSpPr/>
            <p:nvPr/>
          </p:nvSpPr>
          <p:spPr>
            <a:xfrm>
              <a:off x="126530" y="1084190"/>
              <a:ext cx="4457065" cy="1604645"/>
            </a:xfrm>
            <a:custGeom>
              <a:avLst/>
              <a:gdLst/>
              <a:ahLst/>
              <a:cxnLst/>
              <a:rect l="l" t="t" r="r" b="b"/>
              <a:pathLst>
                <a:path w="4457065" h="1604645">
                  <a:moveTo>
                    <a:pt x="4456607" y="0"/>
                  </a:moveTo>
                  <a:lnTo>
                    <a:pt x="0" y="0"/>
                  </a:lnTo>
                  <a:lnTo>
                    <a:pt x="0" y="1604400"/>
                  </a:lnTo>
                  <a:lnTo>
                    <a:pt x="4456607" y="1604400"/>
                  </a:lnTo>
                  <a:lnTo>
                    <a:pt x="44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29" y="1065354"/>
              <a:ext cx="4457065" cy="1572895"/>
            </a:xfrm>
            <a:custGeom>
              <a:avLst/>
              <a:gdLst/>
              <a:ahLst/>
              <a:cxnLst/>
              <a:rect l="l" t="t" r="r" b="b"/>
              <a:pathLst>
                <a:path w="4457065" h="1572895">
                  <a:moveTo>
                    <a:pt x="4456606" y="0"/>
                  </a:moveTo>
                  <a:lnTo>
                    <a:pt x="0" y="0"/>
                  </a:lnTo>
                  <a:lnTo>
                    <a:pt x="0" y="1521635"/>
                  </a:lnTo>
                  <a:lnTo>
                    <a:pt x="4008" y="1541360"/>
                  </a:lnTo>
                  <a:lnTo>
                    <a:pt x="14922" y="1557513"/>
                  </a:lnTo>
                  <a:lnTo>
                    <a:pt x="31075" y="1568427"/>
                  </a:lnTo>
                  <a:lnTo>
                    <a:pt x="50800" y="1572436"/>
                  </a:lnTo>
                  <a:lnTo>
                    <a:pt x="4405806" y="1572436"/>
                  </a:lnTo>
                  <a:lnTo>
                    <a:pt x="4425531" y="1568427"/>
                  </a:lnTo>
                  <a:lnTo>
                    <a:pt x="4441684" y="1557513"/>
                  </a:lnTo>
                  <a:lnTo>
                    <a:pt x="4452598" y="1541360"/>
                  </a:lnTo>
                  <a:lnTo>
                    <a:pt x="4456606" y="1521635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4121" y="1050414"/>
            <a:ext cx="1127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chemeClr val="bg1"/>
                </a:solidFill>
                <a:latin typeface="Adobe Text Pro"/>
                <a:cs typeface="Adobe Text Pro"/>
              </a:rPr>
              <a:t>(</a:t>
            </a:r>
            <a:r>
              <a:rPr sz="1200" i="1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1200" dirty="0">
                <a:solidFill>
                  <a:schemeClr val="bg1"/>
                </a:solidFill>
                <a:latin typeface="Adobe Text Pro"/>
                <a:cs typeface="Adobe Text Pro"/>
              </a:rPr>
              <a:t>1)</a:t>
            </a:r>
            <a:r>
              <a:rPr sz="1200" i="1" baseline="3125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i="1" spc="217" baseline="312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spc="22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200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1200" i="1" spc="1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spc="22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200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spc="8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200" i="1" spc="127" baseline="3125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1200" baseline="31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49" y="1417281"/>
            <a:ext cx="104279" cy="1042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7139" y="1406800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949" y="1607070"/>
            <a:ext cx="104279" cy="1042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7139" y="1596589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949" y="1948688"/>
            <a:ext cx="104279" cy="1042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7139" y="1938206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949" y="2138476"/>
            <a:ext cx="104279" cy="10427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27139" y="2127995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77" y="1328769"/>
            <a:ext cx="3645535" cy="9366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s-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Sign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F–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Fractional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number.</a:t>
            </a:r>
            <a:r>
              <a:rPr sz="10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Also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called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Mantissa,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 Significand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E–</a:t>
            </a:r>
            <a:r>
              <a:rPr sz="10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Exponential</a:t>
            </a:r>
            <a:r>
              <a:rPr sz="10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0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-US" sz="1000" spc="110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number.</a:t>
            </a:r>
            <a:r>
              <a:rPr lang="en-US" sz="1000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binary</a:t>
            </a:r>
            <a:r>
              <a:rPr lang="en-US" sz="1000" i="1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numbers,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lang="en-US" sz="1000" i="1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spc="-10" dirty="0">
                <a:solidFill>
                  <a:schemeClr val="bg1"/>
                </a:solidFill>
                <a:latin typeface="Calibri"/>
                <a:cs typeface="Calibri"/>
              </a:rPr>
              <a:t>decimals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2277712"/>
            <a:ext cx="42430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IEEE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754-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2008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standard,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floating-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point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numbers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including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zeros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 infinities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100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signed.</a:t>
            </a:r>
            <a:r>
              <a:rPr sz="1000" spc="1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spc="-10" dirty="0">
                <a:solidFill>
                  <a:schemeClr val="bg1"/>
                </a:solidFill>
                <a:latin typeface="Georgia"/>
                <a:cs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https://ieeexplore.ieee.org/document/4610935</a:t>
            </a:r>
            <a:endParaRPr sz="8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530" y="153137"/>
            <a:ext cx="3976211" cy="3586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IEEE Std 754 </a:t>
            </a:r>
            <a:r>
              <a:rPr dirty="0"/>
              <a:t>Floating</a:t>
            </a:r>
            <a:r>
              <a:rPr spc="180" dirty="0"/>
              <a:t> </a:t>
            </a:r>
            <a:r>
              <a:rPr spc="-10" dirty="0"/>
              <a:t>point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749753"/>
            <a:ext cx="2316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Single</a:t>
            </a:r>
            <a:r>
              <a:rPr sz="1000" spc="12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and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Double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Precision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points</a:t>
            </a:r>
            <a:endParaRPr sz="1000" dirty="0">
              <a:solidFill>
                <a:schemeClr val="bg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901014"/>
            <a:ext cx="4457065" cy="1046292"/>
            <a:chOff x="75729" y="901014"/>
            <a:chExt cx="4457065" cy="104629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901014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945276"/>
              <a:ext cx="4457065" cy="1002030"/>
            </a:xfrm>
            <a:custGeom>
              <a:avLst/>
              <a:gdLst/>
              <a:ahLst/>
              <a:cxnLst/>
              <a:rect l="l" t="t" r="r" b="b"/>
              <a:pathLst>
                <a:path w="4457065" h="1002030">
                  <a:moveTo>
                    <a:pt x="4456606" y="0"/>
                  </a:moveTo>
                  <a:lnTo>
                    <a:pt x="0" y="0"/>
                  </a:lnTo>
                  <a:lnTo>
                    <a:pt x="0" y="950871"/>
                  </a:lnTo>
                  <a:lnTo>
                    <a:pt x="4008" y="970596"/>
                  </a:lnTo>
                  <a:lnTo>
                    <a:pt x="14922" y="986749"/>
                  </a:lnTo>
                  <a:lnTo>
                    <a:pt x="31075" y="997663"/>
                  </a:lnTo>
                  <a:lnTo>
                    <a:pt x="50800" y="1001672"/>
                  </a:lnTo>
                  <a:lnTo>
                    <a:pt x="4405806" y="1001672"/>
                  </a:lnTo>
                  <a:lnTo>
                    <a:pt x="4425531" y="997663"/>
                  </a:lnTo>
                  <a:lnTo>
                    <a:pt x="4441684" y="986749"/>
                  </a:lnTo>
                  <a:lnTo>
                    <a:pt x="4452598" y="970596"/>
                  </a:lnTo>
                  <a:lnTo>
                    <a:pt x="4456606" y="950871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780" y="970598"/>
              <a:ext cx="3048501" cy="9319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530" y="2114330"/>
            <a:ext cx="16294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Precision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729" y="2281539"/>
            <a:ext cx="4457065" cy="802463"/>
            <a:chOff x="75729" y="2265578"/>
            <a:chExt cx="4457065" cy="802463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30" y="2265578"/>
              <a:ext cx="4456606" cy="506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729" y="2309851"/>
              <a:ext cx="4457065" cy="758190"/>
            </a:xfrm>
            <a:custGeom>
              <a:avLst/>
              <a:gdLst/>
              <a:ahLst/>
              <a:cxnLst/>
              <a:rect l="l" t="t" r="r" b="b"/>
              <a:pathLst>
                <a:path w="4457065" h="758189">
                  <a:moveTo>
                    <a:pt x="4456606" y="0"/>
                  </a:moveTo>
                  <a:lnTo>
                    <a:pt x="0" y="0"/>
                  </a:lnTo>
                  <a:lnTo>
                    <a:pt x="0" y="707109"/>
                  </a:lnTo>
                  <a:lnTo>
                    <a:pt x="4008" y="726834"/>
                  </a:lnTo>
                  <a:lnTo>
                    <a:pt x="14922" y="742987"/>
                  </a:lnTo>
                  <a:lnTo>
                    <a:pt x="31075" y="753901"/>
                  </a:lnTo>
                  <a:lnTo>
                    <a:pt x="50800" y="757909"/>
                  </a:lnTo>
                  <a:lnTo>
                    <a:pt x="4405806" y="757909"/>
                  </a:lnTo>
                  <a:lnTo>
                    <a:pt x="4425531" y="753901"/>
                  </a:lnTo>
                  <a:lnTo>
                    <a:pt x="4441684" y="742987"/>
                  </a:lnTo>
                  <a:lnTo>
                    <a:pt x="4452598" y="726834"/>
                  </a:lnTo>
                  <a:lnTo>
                    <a:pt x="4456606" y="707109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4177" y="2260974"/>
            <a:ext cx="3474104" cy="825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Single</a:t>
            </a:r>
            <a:r>
              <a:rPr sz="100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Precision</a:t>
            </a:r>
            <a:r>
              <a:rPr sz="100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Largest:</a:t>
            </a:r>
            <a:r>
              <a:rPr sz="10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111</a:t>
            </a:r>
            <a:r>
              <a:rPr sz="1000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sz="1000" i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sz="1000" i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sz="1000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baseline="27777" dirty="0">
                <a:solidFill>
                  <a:schemeClr val="bg1"/>
                </a:solidFill>
                <a:latin typeface="Georgia"/>
                <a:cs typeface="Georgia"/>
              </a:rPr>
              <a:t>127</a:t>
            </a:r>
            <a:r>
              <a:rPr sz="1050" spc="300" baseline="27777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1000" i="1" spc="220" dirty="0">
                <a:solidFill>
                  <a:schemeClr val="bg1"/>
                </a:solidFill>
                <a:latin typeface="Arial"/>
                <a:cs typeface="Arial"/>
              </a:rPr>
              <a:t>≈</a:t>
            </a:r>
            <a:r>
              <a:rPr sz="1000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050" spc="-15" baseline="27777" dirty="0">
                <a:solidFill>
                  <a:schemeClr val="bg1"/>
                </a:solidFill>
                <a:latin typeface="Georgia"/>
                <a:cs typeface="Georgia"/>
              </a:rPr>
              <a:t>+38</a:t>
            </a:r>
            <a:endParaRPr lang="en-US" sz="1050" spc="750" baseline="27777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Double</a:t>
            </a:r>
            <a:r>
              <a:rPr lang="en-US"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Precision</a:t>
            </a:r>
            <a:r>
              <a:rPr lang="en-US" sz="10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Largest</a:t>
            </a:r>
            <a:r>
              <a:rPr lang="en-US"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lang="en-US"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111</a:t>
            </a:r>
            <a:r>
              <a:rPr lang="en-US" sz="1000" spc="-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65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lang="en-US"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050" spc="-15" baseline="27777" dirty="0">
                <a:solidFill>
                  <a:schemeClr val="bg1"/>
                </a:solidFill>
                <a:latin typeface="Georgia"/>
                <a:cs typeface="Georgia"/>
              </a:rPr>
              <a:t>+1024</a:t>
            </a:r>
            <a:r>
              <a:rPr lang="en-US" sz="1050" i="1" spc="220" dirty="0">
                <a:solidFill>
                  <a:schemeClr val="bg1"/>
                </a:solidFill>
                <a:latin typeface="Arial"/>
                <a:cs typeface="Arial"/>
              </a:rPr>
              <a:t> ≈</a:t>
            </a:r>
            <a:r>
              <a:rPr lang="en-US" sz="1050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5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100" spc="-15" baseline="27777" dirty="0">
                <a:solidFill>
                  <a:schemeClr val="bg1"/>
                </a:solidFill>
                <a:latin typeface="Georgia"/>
                <a:cs typeface="Georgia"/>
              </a:rPr>
              <a:t>+308</a:t>
            </a:r>
            <a:endParaRPr lang="en-US" sz="1050" spc="750" baseline="27777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Smallest Single:</a:t>
            </a:r>
            <a:r>
              <a:rPr lang="en-US" sz="1000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000</a:t>
            </a:r>
            <a:r>
              <a:rPr lang="en-US" sz="10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65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lang="en-US"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55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050" i="1" spc="82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50" spc="82" baseline="27777" dirty="0">
                <a:solidFill>
                  <a:schemeClr val="bg1"/>
                </a:solidFill>
                <a:latin typeface="Georgia"/>
                <a:cs typeface="Georgia"/>
              </a:rPr>
              <a:t>127</a:t>
            </a:r>
            <a:r>
              <a:rPr lang="en-US" sz="1050" spc="254" baseline="27777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000" i="1" spc="220" dirty="0">
                <a:solidFill>
                  <a:schemeClr val="bg1"/>
                </a:solidFill>
                <a:latin typeface="Arial"/>
                <a:cs typeface="Arial"/>
              </a:rPr>
              <a:t>≈</a:t>
            </a:r>
            <a:r>
              <a:rPr lang="en-US" sz="1000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050" i="1" spc="-15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50" spc="-15" baseline="27777" dirty="0">
                <a:solidFill>
                  <a:schemeClr val="bg1"/>
                </a:solidFill>
                <a:latin typeface="Georgia"/>
                <a:cs typeface="Georgia"/>
              </a:rPr>
              <a:t>38</a:t>
            </a:r>
            <a:endParaRPr lang="en-US" sz="1000" spc="500" baseline="27777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Smallest Double:</a:t>
            </a:r>
            <a:r>
              <a:rPr lang="en-US" sz="1000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000</a:t>
            </a:r>
            <a:r>
              <a:rPr lang="en-US" sz="10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000" i="1" spc="-15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00" spc="-15" baseline="27777" dirty="0">
                <a:solidFill>
                  <a:schemeClr val="bg1"/>
                </a:solidFill>
                <a:latin typeface="Georgia"/>
                <a:cs typeface="Georgia"/>
              </a:rPr>
              <a:t>1022</a:t>
            </a:r>
            <a:r>
              <a:rPr lang="en-US"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220" dirty="0">
                <a:solidFill>
                  <a:schemeClr val="bg1"/>
                </a:solidFill>
                <a:latin typeface="Arial"/>
                <a:cs typeface="Arial"/>
              </a:rPr>
              <a:t>≈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050" i="1" spc="-15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50" i="1" spc="-15" baseline="27777" dirty="0">
                <a:solidFill>
                  <a:schemeClr val="bg1"/>
                </a:solidFill>
                <a:latin typeface="Georgia"/>
                <a:cs typeface="Arial"/>
              </a:rPr>
              <a:t>308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30" y="482964"/>
            <a:ext cx="1167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Biased</a:t>
            </a:r>
            <a:r>
              <a:rPr sz="10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Representation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729" y="634212"/>
            <a:ext cx="4457065" cy="533861"/>
            <a:chOff x="75729" y="634212"/>
            <a:chExt cx="4457065" cy="53386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634212"/>
              <a:ext cx="4456606" cy="506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729" y="678489"/>
              <a:ext cx="4457065" cy="489584"/>
            </a:xfrm>
            <a:custGeom>
              <a:avLst/>
              <a:gdLst/>
              <a:ahLst/>
              <a:cxnLst/>
              <a:rect l="l" t="t" r="r" b="b"/>
              <a:pathLst>
                <a:path w="4457065" h="489584">
                  <a:moveTo>
                    <a:pt x="4456606" y="0"/>
                  </a:moveTo>
                  <a:lnTo>
                    <a:pt x="0" y="0"/>
                  </a:lnTo>
                  <a:lnTo>
                    <a:pt x="0" y="438551"/>
                  </a:lnTo>
                  <a:lnTo>
                    <a:pt x="4008" y="458276"/>
                  </a:lnTo>
                  <a:lnTo>
                    <a:pt x="14922" y="474429"/>
                  </a:lnTo>
                  <a:lnTo>
                    <a:pt x="31075" y="485343"/>
                  </a:lnTo>
                  <a:lnTo>
                    <a:pt x="50800" y="489352"/>
                  </a:lnTo>
                  <a:lnTo>
                    <a:pt x="4405806" y="489352"/>
                  </a:lnTo>
                  <a:lnTo>
                    <a:pt x="4425531" y="485343"/>
                  </a:lnTo>
                  <a:lnTo>
                    <a:pt x="4441684" y="474429"/>
                  </a:lnTo>
                  <a:lnTo>
                    <a:pt x="4452598" y="458276"/>
                  </a:lnTo>
                  <a:lnTo>
                    <a:pt x="4456606" y="438551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530" y="568491"/>
            <a:ext cx="4457065" cy="60657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R="271145">
              <a:lnSpc>
                <a:spcPct val="100000"/>
              </a:lnSpc>
              <a:spcBef>
                <a:spcPts val="1130"/>
              </a:spcBef>
            </a:pPr>
            <a:r>
              <a:rPr sz="1000" spc="85" dirty="0">
                <a:solidFill>
                  <a:srgbClr val="000000"/>
                </a:solidFill>
              </a:rPr>
              <a:t>IEEE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754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treats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00000000</a:t>
            </a:r>
            <a:r>
              <a:rPr sz="1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</a:rPr>
              <a:t>as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the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most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negative</a:t>
            </a:r>
            <a:r>
              <a:rPr lang="en-US" sz="1000" dirty="0">
                <a:solidFill>
                  <a:srgbClr val="000000"/>
                </a:solidFill>
              </a:rPr>
              <a:t> exponent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and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11111111</a:t>
            </a:r>
            <a:r>
              <a:rPr sz="1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</a:rPr>
              <a:t>as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the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spc="-20">
                <a:solidFill>
                  <a:srgbClr val="000000"/>
                </a:solidFill>
              </a:rPr>
              <a:t>most </a:t>
            </a:r>
            <a:r>
              <a:rPr sz="1000">
                <a:solidFill>
                  <a:srgbClr val="000000"/>
                </a:solidFill>
              </a:rPr>
              <a:t>positive.</a:t>
            </a:r>
            <a:r>
              <a:rPr sz="1000" spc="17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This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amounts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to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using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bias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of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127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for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single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spc="-10" dirty="0">
                <a:solidFill>
                  <a:srgbClr val="000000"/>
                </a:solidFill>
              </a:rPr>
              <a:t>precision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spc="-25" dirty="0">
                <a:solidFill>
                  <a:srgbClr val="000000"/>
                </a:solidFill>
              </a:rPr>
              <a:t>and</a:t>
            </a:r>
            <a:r>
              <a:rPr sz="1000" dirty="0">
                <a:solidFill>
                  <a:srgbClr val="000000"/>
                </a:solidFill>
              </a:rPr>
              <a:t> 1023</a:t>
            </a:r>
            <a:r>
              <a:rPr sz="1000" spc="1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for</a:t>
            </a:r>
            <a:r>
              <a:rPr sz="1000" spc="2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double</a:t>
            </a:r>
            <a:r>
              <a:rPr sz="1000" spc="20" dirty="0">
                <a:solidFill>
                  <a:srgbClr val="000000"/>
                </a:solidFill>
              </a:rPr>
              <a:t> </a:t>
            </a:r>
            <a:r>
              <a:rPr sz="1000" spc="-10" dirty="0">
                <a:solidFill>
                  <a:srgbClr val="000000"/>
                </a:solidFill>
              </a:rPr>
              <a:t>precision.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729" y="1364190"/>
            <a:ext cx="4457065" cy="680720"/>
            <a:chOff x="75729" y="1364190"/>
            <a:chExt cx="4457065" cy="680720"/>
          </a:xfrm>
        </p:grpSpPr>
        <p:sp>
          <p:nvSpPr>
            <p:cNvPr id="10" name="object 10"/>
            <p:cNvSpPr/>
            <p:nvPr/>
          </p:nvSpPr>
          <p:spPr>
            <a:xfrm>
              <a:off x="75729" y="1364190"/>
              <a:ext cx="4457065" cy="680720"/>
            </a:xfrm>
            <a:custGeom>
              <a:avLst/>
              <a:gdLst/>
              <a:ahLst/>
              <a:cxnLst/>
              <a:rect l="l" t="t" r="r" b="b"/>
              <a:pathLst>
                <a:path w="4457065" h="680719">
                  <a:moveTo>
                    <a:pt x="4456606" y="0"/>
                  </a:moveTo>
                  <a:lnTo>
                    <a:pt x="0" y="0"/>
                  </a:lnTo>
                  <a:lnTo>
                    <a:pt x="0" y="629747"/>
                  </a:lnTo>
                  <a:lnTo>
                    <a:pt x="4008" y="649472"/>
                  </a:lnTo>
                  <a:lnTo>
                    <a:pt x="14922" y="665625"/>
                  </a:lnTo>
                  <a:lnTo>
                    <a:pt x="31075" y="676539"/>
                  </a:lnTo>
                  <a:lnTo>
                    <a:pt x="50800" y="680548"/>
                  </a:lnTo>
                  <a:lnTo>
                    <a:pt x="4405806" y="680548"/>
                  </a:lnTo>
                  <a:lnTo>
                    <a:pt x="4425531" y="676539"/>
                  </a:lnTo>
                  <a:lnTo>
                    <a:pt x="4441684" y="665625"/>
                  </a:lnTo>
                  <a:lnTo>
                    <a:pt x="4452598" y="649472"/>
                  </a:lnTo>
                  <a:lnTo>
                    <a:pt x="4456606" y="629747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949" y="1393583"/>
              <a:ext cx="104279" cy="1042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949" y="1735201"/>
              <a:ext cx="104279" cy="1042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9839" y="1383102"/>
            <a:ext cx="53340" cy="44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577" y="1343030"/>
            <a:ext cx="3735704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604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Overflow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positive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exponent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becomes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large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 exponent</a:t>
            </a:r>
            <a:r>
              <a:rPr sz="10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field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290"/>
              </a:spcBef>
            </a:pP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Underflow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negative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exponent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becomes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large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 exponent</a:t>
            </a:r>
            <a:r>
              <a:rPr sz="10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field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729" y="2241081"/>
            <a:ext cx="4507865" cy="699135"/>
            <a:chOff x="75729" y="2241081"/>
            <a:chExt cx="4507865" cy="699135"/>
          </a:xfrm>
        </p:grpSpPr>
        <p:sp>
          <p:nvSpPr>
            <p:cNvPr id="16" name="object 16"/>
            <p:cNvSpPr/>
            <p:nvPr/>
          </p:nvSpPr>
          <p:spPr>
            <a:xfrm>
              <a:off x="126530" y="2259917"/>
              <a:ext cx="4457065" cy="680720"/>
            </a:xfrm>
            <a:custGeom>
              <a:avLst/>
              <a:gdLst/>
              <a:ahLst/>
              <a:cxnLst/>
              <a:rect l="l" t="t" r="r" b="b"/>
              <a:pathLst>
                <a:path w="4457065" h="680719">
                  <a:moveTo>
                    <a:pt x="4456607" y="0"/>
                  </a:moveTo>
                  <a:lnTo>
                    <a:pt x="0" y="0"/>
                  </a:lnTo>
                  <a:lnTo>
                    <a:pt x="0" y="680184"/>
                  </a:lnTo>
                  <a:lnTo>
                    <a:pt x="4456607" y="680184"/>
                  </a:lnTo>
                  <a:lnTo>
                    <a:pt x="44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729" y="2241081"/>
              <a:ext cx="4457065" cy="648335"/>
            </a:xfrm>
            <a:custGeom>
              <a:avLst/>
              <a:gdLst/>
              <a:ahLst/>
              <a:cxnLst/>
              <a:rect l="l" t="t" r="r" b="b"/>
              <a:pathLst>
                <a:path w="4457065" h="648335">
                  <a:moveTo>
                    <a:pt x="4456606" y="0"/>
                  </a:moveTo>
                  <a:lnTo>
                    <a:pt x="0" y="0"/>
                  </a:lnTo>
                  <a:lnTo>
                    <a:pt x="0" y="597419"/>
                  </a:lnTo>
                  <a:lnTo>
                    <a:pt x="4008" y="617144"/>
                  </a:lnTo>
                  <a:lnTo>
                    <a:pt x="14922" y="633297"/>
                  </a:lnTo>
                  <a:lnTo>
                    <a:pt x="31075" y="644211"/>
                  </a:lnTo>
                  <a:lnTo>
                    <a:pt x="50800" y="648220"/>
                  </a:lnTo>
                  <a:lnTo>
                    <a:pt x="4405806" y="648220"/>
                  </a:lnTo>
                  <a:lnTo>
                    <a:pt x="4425531" y="644211"/>
                  </a:lnTo>
                  <a:lnTo>
                    <a:pt x="4441684" y="633297"/>
                  </a:lnTo>
                  <a:lnTo>
                    <a:pt x="4452598" y="617144"/>
                  </a:lnTo>
                  <a:lnTo>
                    <a:pt x="4456606" y="597419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6530" y="2259917"/>
            <a:ext cx="4457065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fraction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field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contain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value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being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multiplied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exponent,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left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binary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point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added.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So,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value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957580">
              <a:lnSpc>
                <a:spcPts val="1200"/>
              </a:lnSpc>
            </a:pPr>
            <a:r>
              <a:rPr sz="1000" spc="55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sz="1000" i="1" spc="55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1000" spc="55" dirty="0">
                <a:solidFill>
                  <a:schemeClr val="bg1"/>
                </a:solidFill>
                <a:latin typeface="Times New Roman"/>
                <a:cs typeface="Times New Roman"/>
              </a:rPr>
              <a:t>1)</a:t>
            </a:r>
            <a:r>
              <a:rPr sz="1050" i="1" spc="82" baseline="31746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sz="1050" i="1" spc="89" baseline="3174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chemeClr val="bg1"/>
                </a:solidFill>
                <a:latin typeface="Times New Roman"/>
                <a:cs typeface="Times New Roman"/>
              </a:rPr>
              <a:t>(1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0" dirty="0">
                <a:solidFill>
                  <a:schemeClr val="bg1"/>
                </a:solidFill>
                <a:latin typeface="Georgia"/>
                <a:cs typeface="Georgia"/>
              </a:rPr>
              <a:t>significand</a:t>
            </a:r>
            <a:r>
              <a:rPr sz="1000" spc="10" dirty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spc="-15" baseline="31746" dirty="0">
                <a:solidFill>
                  <a:schemeClr val="bg1"/>
                </a:solidFill>
                <a:latin typeface="Georgia"/>
                <a:cs typeface="Georgia"/>
              </a:rPr>
              <a:t>(</a:t>
            </a:r>
            <a:r>
              <a:rPr sz="1050" i="1" spc="-15" baseline="31746" dirty="0">
                <a:solidFill>
                  <a:schemeClr val="bg1"/>
                </a:solidFill>
                <a:latin typeface="Verdana"/>
                <a:cs typeface="Verdana"/>
              </a:rPr>
              <a:t>exponent</a:t>
            </a:r>
            <a:r>
              <a:rPr sz="1050" i="1" spc="-15" baseline="31746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1050" i="1" spc="-15" baseline="31746" dirty="0">
                <a:solidFill>
                  <a:schemeClr val="bg1"/>
                </a:solidFill>
                <a:latin typeface="Verdana"/>
                <a:cs typeface="Verdana"/>
              </a:rPr>
              <a:t>bias</a:t>
            </a:r>
            <a:r>
              <a:rPr sz="1050" spc="-15" baseline="31746" dirty="0">
                <a:solidFill>
                  <a:schemeClr val="bg1"/>
                </a:solidFill>
                <a:latin typeface="Georgia"/>
                <a:cs typeface="Georgia"/>
              </a:rPr>
              <a:t>)</a:t>
            </a:r>
            <a:endParaRPr sz="1050" baseline="31746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E34E-FABD-C3F1-A853-EFBCCA89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479321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Converting Binary Float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8EE6-87CA-F4CA-53D2-A551F520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" y="921265"/>
            <a:ext cx="3869656" cy="2485510"/>
          </a:xfrm>
        </p:spPr>
        <p:txBody>
          <a:bodyPr/>
          <a:lstStyle/>
          <a:p>
            <a:pPr marL="63500">
              <a:lnSpc>
                <a:spcPts val="1200"/>
              </a:lnSpc>
              <a:spcBef>
                <a:spcPts val="95"/>
              </a:spcBef>
            </a:pPr>
            <a:r>
              <a:rPr lang="en-US" sz="1400" spc="85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US" sz="14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fractional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decimal</a:t>
            </a:r>
            <a:r>
              <a:rPr lang="en-US" sz="14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number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can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lang="en-US" sz="14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spc="-25" dirty="0">
                <a:solidFill>
                  <a:schemeClr val="tx1"/>
                </a:solidFill>
                <a:latin typeface="Calibri"/>
                <a:cs typeface="Calibri"/>
              </a:rPr>
              <a:t>expressed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spc="-25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ts val="1195"/>
              </a:lnSpc>
              <a:buNone/>
            </a:pPr>
            <a:r>
              <a:rPr lang="en-US" sz="1400" i="1" dirty="0">
                <a:solidFill>
                  <a:schemeClr val="tx1"/>
                </a:solidFill>
                <a:latin typeface="Georgia"/>
                <a:cs typeface="Georgia"/>
              </a:rPr>
              <a:t>	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baseline="-11904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44" baseline="-1190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baseline="27777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44" baseline="2777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75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112" baseline="-11904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112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12" baseline="-11904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8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127" baseline="27777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127" baseline="27777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27" baseline="27777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65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baseline="-11904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72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baseline="27777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baseline="-11904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baseline="27777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72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baseline="-11904" dirty="0">
                <a:solidFill>
                  <a:schemeClr val="tx1"/>
                </a:solidFill>
                <a:latin typeface="Georgia"/>
                <a:cs typeface="Georgia"/>
              </a:rPr>
              <a:t>0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</a:p>
          <a:p>
            <a:pPr marL="0" indent="0">
              <a:lnSpc>
                <a:spcPts val="1195"/>
              </a:lnSpc>
              <a:buNone/>
            </a:pP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Times New Roman"/>
              </a:rPr>
              <a:t>		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8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120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20" baseline="-11904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72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9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142" baseline="27777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42" baseline="27777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5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75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75" baseline="-11904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3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spc="6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97" baseline="27777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97" baseline="27777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65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6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89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i="1" spc="89" baseline="-11904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en-US" sz="1200" i="1" spc="44" baseline="-1190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5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75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i="1" spc="75" baseline="-11904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endParaRPr lang="en-US" sz="1200" baseline="-11904" dirty="0">
              <a:solidFill>
                <a:schemeClr val="tx1"/>
              </a:solidFill>
              <a:latin typeface="Verdana"/>
              <a:cs typeface="Verdana"/>
            </a:endParaRPr>
          </a:p>
          <a:p>
            <a:r>
              <a:rPr lang="en-US" dirty="0"/>
              <a:t>General method: apply the formula</a:t>
            </a:r>
          </a:p>
          <a:p>
            <a:pPr marL="172890" lvl="1" indent="0">
              <a:buNone/>
            </a:pPr>
            <a:r>
              <a:rPr lang="en-US" sz="998" spc="55" dirty="0">
                <a:solidFill>
                  <a:schemeClr val="tx1"/>
                </a:solidFill>
                <a:latin typeface="Times New Roman"/>
                <a:cs typeface="Times New Roman"/>
              </a:rPr>
              <a:t>	(</a:t>
            </a:r>
            <a:r>
              <a:rPr lang="en-US" sz="998" i="1" spc="55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998" spc="55" dirty="0">
                <a:solidFill>
                  <a:schemeClr val="tx1"/>
                </a:solidFill>
                <a:latin typeface="Times New Roman"/>
                <a:cs typeface="Times New Roman"/>
              </a:rPr>
              <a:t>1)</a:t>
            </a:r>
            <a:r>
              <a:rPr lang="en-US" sz="1198" i="1" spc="82" baseline="31746" dirty="0">
                <a:solidFill>
                  <a:schemeClr val="tx1"/>
                </a:solidFill>
                <a:latin typeface="Verdana"/>
                <a:cs typeface="Verdana"/>
              </a:rPr>
              <a:t>s</a:t>
            </a:r>
            <a:r>
              <a:rPr lang="en-US" sz="1198" i="1" spc="89" baseline="31746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998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998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98" spc="10" dirty="0">
                <a:solidFill>
                  <a:schemeClr val="tx1"/>
                </a:solidFill>
                <a:latin typeface="Times New Roman"/>
                <a:cs typeface="Times New Roman"/>
              </a:rPr>
              <a:t>(1</a:t>
            </a:r>
            <a:r>
              <a:rPr lang="en-US" sz="99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998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99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998" i="1" spc="10" dirty="0">
                <a:solidFill>
                  <a:schemeClr val="tx1"/>
                </a:solidFill>
                <a:latin typeface="Georgia"/>
                <a:cs typeface="Georgia"/>
              </a:rPr>
              <a:t>significand</a:t>
            </a:r>
            <a:r>
              <a:rPr lang="en-US" sz="998" spc="1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99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998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998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98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198" spc="-15" baseline="31746" dirty="0">
                <a:solidFill>
                  <a:schemeClr val="tx1"/>
                </a:solidFill>
                <a:latin typeface="Georgia"/>
                <a:cs typeface="Georgia"/>
              </a:rPr>
              <a:t>(</a:t>
            </a:r>
            <a:r>
              <a:rPr lang="en-US" sz="1198" i="1" spc="-15" baseline="31746" dirty="0">
                <a:solidFill>
                  <a:schemeClr val="tx1"/>
                </a:solidFill>
                <a:latin typeface="Verdana"/>
                <a:cs typeface="Verdana"/>
              </a:rPr>
              <a:t>exponent</a:t>
            </a:r>
            <a:r>
              <a:rPr lang="en-US" sz="1198" i="1" spc="-15" baseline="31746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198" i="1" spc="-15" baseline="31746" dirty="0">
                <a:solidFill>
                  <a:schemeClr val="tx1"/>
                </a:solidFill>
                <a:latin typeface="Verdana"/>
                <a:cs typeface="Verdana"/>
              </a:rPr>
              <a:t>bias</a:t>
            </a:r>
            <a:r>
              <a:rPr lang="en-US" sz="1198" spc="-15" baseline="31746" dirty="0">
                <a:solidFill>
                  <a:schemeClr val="tx1"/>
                </a:solidFill>
                <a:latin typeface="Georgia"/>
                <a:cs typeface="Georgia"/>
              </a:rPr>
              <a:t>)</a:t>
            </a:r>
            <a:endParaRPr lang="en-US" sz="1198" baseline="31746" dirty="0">
              <a:solidFill>
                <a:schemeClr val="tx1"/>
              </a:solidFill>
              <a:latin typeface="Georgia"/>
              <a:cs typeface="Georgia"/>
            </a:endParaRP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0 10100000 11111010101000111011010:</a:t>
            </a:r>
          </a:p>
          <a:p>
            <a:pPr lvl="2"/>
            <a:r>
              <a:rPr lang="en-US" dirty="0"/>
              <a:t>Exponent: 32+128 – 127 = 33</a:t>
            </a:r>
          </a:p>
          <a:p>
            <a:pPr lvl="2"/>
            <a:r>
              <a:rPr lang="en-US" dirty="0"/>
              <a:t>Fraction: 1 + ½ + ¼ + 1/8 + 1/16 + 1/32 + 1/128 + 1/512 + 1/2024 + 1/32768 + 1/65536, about 1.97906</a:t>
            </a:r>
          </a:p>
          <a:p>
            <a:pPr lvl="2"/>
            <a:r>
              <a:rPr lang="en-US" dirty="0"/>
              <a:t>2**33 * 1.97906 = about 16999990000, or (when rounded) 1.7e10</a:t>
            </a:r>
          </a:p>
          <a:p>
            <a:pPr lvl="1"/>
            <a:r>
              <a:rPr lang="en-US" dirty="0"/>
              <a:t>0 01111010 10011001100110011001101</a:t>
            </a:r>
          </a:p>
        </p:txBody>
      </p:sp>
    </p:spTree>
    <p:extLst>
      <p:ext uri="{BB962C8B-B14F-4D97-AF65-F5344CB8AC3E}">
        <p14:creationId xmlns:p14="http://schemas.microsoft.com/office/powerpoint/2010/main" val="343833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12E2-E7C8-A4D3-27B1-4D7D7F7E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values</a:t>
            </a:r>
          </a:p>
        </p:txBody>
      </p:sp>
      <p:pic>
        <p:nvPicPr>
          <p:cNvPr id="4" name="Picture 4" descr="f03-14-P374493">
            <a:extLst>
              <a:ext uri="{FF2B5EF4-FFF2-40B4-BE49-F238E27FC236}">
                <a16:creationId xmlns:a16="http://schemas.microsoft.com/office/drawing/2014/main" id="{2F1E4604-226F-271A-D658-CAB05B67D2D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120775"/>
            <a:ext cx="406489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25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209</TotalTime>
  <Words>1979</Words>
  <Application>Microsoft Office PowerPoint</Application>
  <PresentationFormat>Custom</PresentationFormat>
  <Paragraphs>262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Text Pro</vt:lpstr>
      <vt:lpstr>Arial</vt:lpstr>
      <vt:lpstr>Calibri</vt:lpstr>
      <vt:lpstr>Calibri Light</vt:lpstr>
      <vt:lpstr>Comic Sans MS</vt:lpstr>
      <vt:lpstr>Consolas</vt:lpstr>
      <vt:lpstr>Georgia</vt:lpstr>
      <vt:lpstr>Times New Roman</vt:lpstr>
      <vt:lpstr>Verdana</vt:lpstr>
      <vt:lpstr>Depth</vt:lpstr>
      <vt:lpstr>Floating-point Numbers </vt:lpstr>
      <vt:lpstr>Real Numbers</vt:lpstr>
      <vt:lpstr>How to store floating-point data?</vt:lpstr>
      <vt:lpstr>Floating-point standard we will use</vt:lpstr>
      <vt:lpstr>Floating Point Representation</vt:lpstr>
      <vt:lpstr>IEEE Std 754 Floating point</vt:lpstr>
      <vt:lpstr>IEEE 754 treats 00000000 as the most negative exponent and 11111111 as the most positive. This amounts to using a bias of 127 for single precision and 1023 for double precision.</vt:lpstr>
      <vt:lpstr>Converting Binary Float to Decimal</vt:lpstr>
      <vt:lpstr>Special values</vt:lpstr>
      <vt:lpstr>Decimal to Binary Floating-Point Conversion</vt:lpstr>
      <vt:lpstr>PowerPoint Presentation</vt:lpstr>
      <vt:lpstr>Example 1</vt:lpstr>
      <vt:lpstr>Example 2</vt:lpstr>
      <vt:lpstr>Example 3</vt:lpstr>
      <vt:lpstr>Convert -1313.3125 to IEEE 32-bit floating point format.</vt:lpstr>
      <vt:lpstr>PowerPoint Presentation</vt:lpstr>
      <vt:lpstr>Example 5</vt:lpstr>
      <vt:lpstr>Floating- point addition</vt:lpstr>
      <vt:lpstr>FP Adder Hardware</vt:lpstr>
      <vt:lpstr>Floating Point Hardware</vt:lpstr>
      <vt:lpstr>Single vs. Double Precision</vt:lpstr>
      <vt:lpstr>Floating Money</vt:lpstr>
      <vt:lpstr>Review</vt:lpstr>
      <vt:lpstr>3 ways to understand types in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CS2711 Computer Organization - Week-6 Day-3 </dc:title>
  <dc:creator>Saikath Bhattacharya, PhD</dc:creator>
  <cp:lastModifiedBy>Rob Hasker</cp:lastModifiedBy>
  <cp:revision>47</cp:revision>
  <dcterms:created xsi:type="dcterms:W3CDTF">2023-10-18T16:45:41Z</dcterms:created>
  <dcterms:modified xsi:type="dcterms:W3CDTF">2023-11-30T14:45:44Z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2023-01-19T00:00:00Z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2023-10-18T00:00:00Z</vt:filetime>
  </property>
  <property fmtid="{D5CDD505-2E9C-101B-9397-08002B2CF9AE}" pid="5" name="PTEX.Fullbanner">
    <vt:lpwstr>This is pdfTeX, Version 3.141592653-2.6-1.40.24 (TeX Live 2022) kpathsea version 6.3.4</vt:lpwstr>
  </property>
  <property fmtid="{D5CDD505-2E9C-101B-9397-08002B2CF9AE}" pid="6" name="Producer">
    <vt:lpwstr>pdfTeX-1.40.24</vt:lpwstr>
  </property>
</Properties>
</file>