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256" r:id="rId2"/>
    <p:sldId id="289" r:id="rId3"/>
    <p:sldId id="305" r:id="rId4"/>
    <p:sldId id="306" r:id="rId5"/>
    <p:sldId id="309" r:id="rId6"/>
    <p:sldId id="310" r:id="rId7"/>
    <p:sldId id="312" r:id="rId8"/>
    <p:sldId id="313" r:id="rId9"/>
    <p:sldId id="307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 autoAdjust="0"/>
    <p:restoredTop sz="87415" autoAdjust="0"/>
  </p:normalViewPr>
  <p:slideViewPr>
    <p:cSldViewPr snapToGrid="0">
      <p:cViewPr varScale="1">
        <p:scale>
          <a:sx n="86" d="100"/>
          <a:sy n="86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6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B747E308-EECF-424A-A854-E10DAE08912C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1C80B62-BD92-469F-926D-64291AC82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https://en.wikipedia.org/wiki/System_bus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 gates from https://instrumentationtools.com/logic-gates/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7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from https://instrumentationtools.com/logic-gates/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9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cases: A = 0, B = 1, Cin = 1;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Diagram available many places, but this one from https://www.build-electronic-circuits.com/4000-series-integrated-circuits/ic-4008/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4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same site </a:t>
            </a:r>
            <a:r>
              <a:rPr lang="en-US"/>
              <a:t>as previous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4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https://www.electronics-tutorials.ws/combination/comb_2.html </a:t>
            </a:r>
          </a:p>
          <a:p>
            <a:r>
              <a:rPr lang="en-US" dirty="0"/>
              <a:t>See https://en.wikipedia.org/wiki/Multiplexer for additional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3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alibri Light" panose="020F03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Fall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Copyright 2016 Dr. Robert W. Hasker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 Light" panose="020F0302020204030204" pitchFamily="34" charset="0"/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16</a:t>
            </a:r>
            <a:br>
              <a:rPr lang="en-US" sz="7200" dirty="0"/>
            </a:br>
            <a:r>
              <a:rPr lang="en-US" sz="7200" dirty="0"/>
              <a:t>How Computers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2210 Procedural and Object-Oriented 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59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Copyright </a:t>
            </a:r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© 2023-24 </a:t>
            </a:r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2AB2-F020-0661-C0FE-A1755417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4A7D-96B0-AD9F-C80F-4BAB823A1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gates: AND/OR/NOT</a:t>
            </a:r>
          </a:p>
          <a:p>
            <a:pPr lvl="1"/>
            <a:r>
              <a:rPr lang="en-US" dirty="0"/>
              <a:t>Also have NAND, NOR</a:t>
            </a:r>
          </a:p>
          <a:p>
            <a:pPr lvl="1"/>
            <a:r>
              <a:rPr lang="en-US" dirty="0"/>
              <a:t>Interesting result: can create other gates from NAND, NOR</a:t>
            </a:r>
          </a:p>
          <a:p>
            <a:pPr lvl="1"/>
            <a:r>
              <a:rPr lang="en-US" dirty="0"/>
              <a:t>Theoretical result: </a:t>
            </a:r>
            <a:r>
              <a:rPr lang="en-US" i="1" dirty="0"/>
              <a:t>all</a:t>
            </a:r>
            <a:r>
              <a:rPr lang="en-US" dirty="0"/>
              <a:t> computers can be built from a single type of gate!</a:t>
            </a:r>
          </a:p>
          <a:p>
            <a:r>
              <a:rPr lang="en-US" dirty="0"/>
              <a:t>MUX: select between different inputs</a:t>
            </a:r>
          </a:p>
          <a:p>
            <a:pPr lvl="1"/>
            <a:r>
              <a:rPr lang="en-US" dirty="0"/>
              <a:t>DEMUX: chose output</a:t>
            </a:r>
          </a:p>
          <a:p>
            <a:r>
              <a:rPr lang="en-US" dirty="0"/>
              <a:t>Microcode: control selectors for instructions</a:t>
            </a:r>
          </a:p>
          <a:p>
            <a:r>
              <a:rPr lang="en-US" dirty="0"/>
              <a:t>Processor design as registers + ALU + control + instruction decoder</a:t>
            </a:r>
          </a:p>
          <a:p>
            <a:r>
              <a:rPr lang="en-US" b="1" i="1" dirty="0"/>
              <a:t>Question</a:t>
            </a:r>
            <a:r>
              <a:rPr lang="en-US" i="1" dirty="0"/>
              <a:t>: how is this relevant to programmers?</a:t>
            </a:r>
          </a:p>
        </p:txBody>
      </p:sp>
    </p:spTree>
    <p:extLst>
      <p:ext uri="{BB962C8B-B14F-4D97-AF65-F5344CB8AC3E}">
        <p14:creationId xmlns:p14="http://schemas.microsoft.com/office/powerpoint/2010/main" val="27628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3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23C22-0701-18CB-6C09-C0CA546B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8" y="198502"/>
            <a:ext cx="4063619" cy="827088"/>
          </a:xfrm>
        </p:spPr>
        <p:txBody>
          <a:bodyPr>
            <a:normAutofit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Basic Structure</a:t>
            </a:r>
            <a:endParaRPr lang="en-US" sz="4000" b="1" i="1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84526D-3356-E5AA-6C38-D0A0E733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8" y="1025590"/>
            <a:ext cx="4063620" cy="546728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This is from note 3</a:t>
            </a:r>
          </a:p>
          <a:p>
            <a:r>
              <a:rPr lang="en-US" sz="2000" dirty="0">
                <a:solidFill>
                  <a:schemeClr val="bg1"/>
                </a:solidFill>
              </a:rPr>
              <a:t>CPU reads instructions from memory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CPU executes the instruction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Reads data from memory (RAM)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Use the ALU to compute a result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Writes result to memory </a:t>
            </a:r>
          </a:p>
          <a:p>
            <a:r>
              <a:rPr lang="en-US" sz="2400" dirty="0">
                <a:solidFill>
                  <a:schemeClr val="bg1"/>
                </a:solidFill>
              </a:rPr>
              <a:t>System bus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Communicate between RAM, CPU, other devices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Essentially parallel lines of wires, each wire holding a single bit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Data, address bus: word width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Control: a few wires determining read/write, source/destination</a:t>
            </a:r>
          </a:p>
          <a:p>
            <a:r>
              <a:rPr lang="en-US" sz="2400" i="1" dirty="0">
                <a:solidFill>
                  <a:schemeClr val="accent6"/>
                </a:solidFill>
              </a:rPr>
              <a:t>How does the CPU work?</a:t>
            </a:r>
          </a:p>
        </p:txBody>
      </p:sp>
      <p:pic>
        <p:nvPicPr>
          <p:cNvPr id="5" name="Content Placeholder 4" descr="A computer program with blue squares&#10;&#10;Description automatically generated with medium confidence">
            <a:extLst>
              <a:ext uri="{FF2B5EF4-FFF2-40B4-BE49-F238E27FC236}">
                <a16:creationId xmlns:a16="http://schemas.microsoft.com/office/drawing/2014/main" id="{4DE5DE4A-4806-0910-4AFE-156FAC0C8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99" y="2767208"/>
            <a:ext cx="5313706" cy="3892290"/>
          </a:xfrm>
          <a:prstGeom prst="rect">
            <a:avLst/>
          </a:prstGeom>
        </p:spPr>
      </p:pic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27F6D0FC-666B-F7A5-6E4E-0DADA4888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58" y="198502"/>
            <a:ext cx="4505326" cy="26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035A-2BC6-77E3-88F7-DD1F4182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4128-C734-55FB-FC2C-1D0738D5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1" y="1972469"/>
            <a:ext cx="3323984" cy="4351338"/>
          </a:xfrm>
        </p:spPr>
        <p:txBody>
          <a:bodyPr/>
          <a:lstStyle/>
          <a:p>
            <a:r>
              <a:rPr lang="en-US" dirty="0"/>
              <a:t>Core element: logic gates</a:t>
            </a:r>
          </a:p>
          <a:p>
            <a:r>
              <a:rPr lang="en-US" dirty="0"/>
              <a:t>Each can be implemented with a small number of transistors, resistors, diodes</a:t>
            </a:r>
          </a:p>
          <a:p>
            <a:r>
              <a:rPr lang="en-US" dirty="0"/>
              <a:t>Implemented on chip using “doped” bits of silicon</a:t>
            </a:r>
          </a:p>
          <a:p>
            <a:endParaRPr lang="en-US" dirty="0"/>
          </a:p>
        </p:txBody>
      </p:sp>
      <p:pic>
        <p:nvPicPr>
          <p:cNvPr id="5" name="Picture 4" descr="A group of black squares with numbers and symbols&#10;&#10;Description automatically generated">
            <a:extLst>
              <a:ext uri="{FF2B5EF4-FFF2-40B4-BE49-F238E27FC236}">
                <a16:creationId xmlns:a16="http://schemas.microsoft.com/office/drawing/2014/main" id="{C513559D-013D-41E3-5014-B6F50A3C8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68" y="2119313"/>
            <a:ext cx="6820061" cy="405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57D48-9353-1476-C606-4497F1B76719}"/>
              </a:ext>
            </a:extLst>
          </p:cNvPr>
          <p:cNvSpPr txBox="1"/>
          <p:nvPr/>
        </p:nvSpPr>
        <p:spPr>
          <a:xfrm>
            <a:off x="8206668" y="6492875"/>
            <a:ext cx="40639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https://instrumentationtools.com/logic-gates/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4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B4EC-309D-7F63-6D4F-EDF9FBA1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51400" cy="1325563"/>
          </a:xfrm>
        </p:spPr>
        <p:txBody>
          <a:bodyPr/>
          <a:lstStyle/>
          <a:p>
            <a:r>
              <a:rPr lang="en-US" dirty="0"/>
              <a:t>Logic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AF31-ECAE-0EFD-1B66-17FF776F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79" y="1859380"/>
            <a:ext cx="3774909" cy="4351338"/>
          </a:xfrm>
        </p:spPr>
        <p:txBody>
          <a:bodyPr>
            <a:normAutofit/>
          </a:bodyPr>
          <a:lstStyle/>
          <a:p>
            <a:r>
              <a:rPr lang="en-US" dirty="0"/>
              <a:t>Core circuit element</a:t>
            </a:r>
          </a:p>
          <a:p>
            <a:r>
              <a:rPr lang="en-US" dirty="0"/>
              <a:t>Top to bottom: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NOT</a:t>
            </a:r>
          </a:p>
          <a:p>
            <a:r>
              <a:rPr lang="en-US" dirty="0"/>
              <a:t>Careful “doping” of silicon can build each</a:t>
            </a:r>
          </a:p>
          <a:p>
            <a:r>
              <a:rPr lang="en-US" dirty="0"/>
              <a:t>Can also implement each with transistors, resistors, diodes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26A62-A412-7FFB-4CFA-F7B67128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99" y="172621"/>
            <a:ext cx="5669280" cy="1779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E00FF-0768-1A82-F597-49B3F2A4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598" y="2133028"/>
            <a:ext cx="5669280" cy="2397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903AD-05A2-87A2-16B3-01E0D6645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598" y="4792443"/>
            <a:ext cx="5669280" cy="17991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663182-059E-EBD4-5EA0-795241152D06}"/>
              </a:ext>
            </a:extLst>
          </p:cNvPr>
          <p:cNvSpPr txBox="1"/>
          <p:nvPr/>
        </p:nvSpPr>
        <p:spPr>
          <a:xfrm>
            <a:off x="8219368" y="6545655"/>
            <a:ext cx="40639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https://instrumentationtools.com/logic-gates/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2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AAB5-70FA-828D-C64F-23EBAAB9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9600" cy="1325563"/>
          </a:xfrm>
        </p:spPr>
        <p:txBody>
          <a:bodyPr/>
          <a:lstStyle/>
          <a:p>
            <a:r>
              <a:rPr lang="en-US" dirty="0"/>
              <a:t>1-bit full 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0748-6AE7-C444-C4D4-71F4858D5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717" y="1798820"/>
            <a:ext cx="2689773" cy="4931763"/>
          </a:xfrm>
        </p:spPr>
        <p:txBody>
          <a:bodyPr>
            <a:normAutofit/>
          </a:bodyPr>
          <a:lstStyle/>
          <a:p>
            <a:r>
              <a:rPr lang="en-US" dirty="0"/>
              <a:t>A, B: input bits</a:t>
            </a:r>
          </a:p>
          <a:p>
            <a:r>
              <a:rPr lang="en-US" dirty="0"/>
              <a:t>C</a:t>
            </a:r>
            <a:r>
              <a:rPr lang="en-US" baseline="-25000" dirty="0"/>
              <a:t>in</a:t>
            </a:r>
            <a:r>
              <a:rPr lang="en-US" dirty="0"/>
              <a:t>: carry from previous addition</a:t>
            </a:r>
          </a:p>
          <a:p>
            <a:r>
              <a:rPr lang="en-US" dirty="0"/>
              <a:t>S: result (sum)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out</a:t>
            </a:r>
            <a:r>
              <a:rPr lang="en-US" dirty="0"/>
              <a:t>: Carry out</a:t>
            </a:r>
          </a:p>
          <a:p>
            <a:r>
              <a:rPr lang="en-US" dirty="0"/>
              <a:t>String multiples together for a full adder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19A72-6701-184C-59F3-0A4257A8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0" y="1911350"/>
            <a:ext cx="82010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B290-9DF4-4604-B3DE-23ADEE7F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full adder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AE5FB-A07B-03E8-7C3F-43197F25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7" y="2649612"/>
            <a:ext cx="6879435" cy="3746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EBED0-29D5-7C25-E03D-0741F140D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443" y="242912"/>
            <a:ext cx="4310269" cy="24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1B18-1B82-7D4E-7A79-DFD71B56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8" y="365125"/>
            <a:ext cx="6143513" cy="1325563"/>
          </a:xfrm>
        </p:spPr>
        <p:txBody>
          <a:bodyPr/>
          <a:lstStyle/>
          <a:p>
            <a:r>
              <a:rPr lang="en-US" dirty="0"/>
              <a:t>Multiplexor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E63E-70E4-09B0-E919-304DE337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60"/>
            <a:ext cx="4701988" cy="5202243"/>
          </a:xfrm>
        </p:spPr>
        <p:txBody>
          <a:bodyPr>
            <a:normAutofit/>
          </a:bodyPr>
          <a:lstStyle/>
          <a:p>
            <a:r>
              <a:rPr lang="en-US" dirty="0"/>
              <a:t>Add: ALU</a:t>
            </a:r>
          </a:p>
          <a:p>
            <a:r>
              <a:rPr lang="en-US" dirty="0"/>
              <a:t>Key issue in CPU: how to route data</a:t>
            </a:r>
          </a:p>
          <a:p>
            <a:r>
              <a:rPr lang="en-US" dirty="0"/>
              <a:t> Solution: MUX (multiplexor)</a:t>
            </a:r>
          </a:p>
          <a:p>
            <a:pPr lvl="1"/>
            <a:r>
              <a:rPr lang="en-US" dirty="0"/>
              <a:t>Select from alternative inputs</a:t>
            </a:r>
          </a:p>
          <a:p>
            <a:r>
              <a:rPr lang="en-US" dirty="0"/>
              <a:t>And gate with circle: NAND</a:t>
            </a:r>
          </a:p>
          <a:p>
            <a:pPr lvl="1"/>
            <a:r>
              <a:rPr lang="en-US" dirty="0"/>
              <a:t>Convenient shorthand</a:t>
            </a:r>
          </a:p>
          <a:p>
            <a:r>
              <a:rPr lang="en-US" dirty="0"/>
              <a:t>a, b: select between A/B/C/D</a:t>
            </a:r>
          </a:p>
          <a:p>
            <a:r>
              <a:rPr lang="en-US" dirty="0"/>
              <a:t>This scales to any power of 2</a:t>
            </a:r>
          </a:p>
          <a:p>
            <a:r>
              <a:rPr lang="en-US" dirty="0"/>
              <a:t>Mirror image: 1 to many</a:t>
            </a:r>
          </a:p>
          <a:p>
            <a:pPr lvl="1"/>
            <a:r>
              <a:rPr lang="en-US" b="1" i="1" dirty="0" err="1"/>
              <a:t>Demultiplexor</a:t>
            </a:r>
            <a:r>
              <a:rPr lang="en-US" dirty="0"/>
              <a:t> (DEMUX)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FAE0F2D-03C2-6649-2D11-D3FC73627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11" y="249388"/>
            <a:ext cx="6002515" cy="6255955"/>
          </a:xfrm>
          <a:prstGeom prst="rect">
            <a:avLst/>
          </a:prstGeom>
        </p:spPr>
      </p:pic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2794D5F0-23A3-3701-0C44-63473C854350}"/>
              </a:ext>
            </a:extLst>
          </p:cNvPr>
          <p:cNvSpPr txBox="1"/>
          <p:nvPr/>
        </p:nvSpPr>
        <p:spPr>
          <a:xfrm>
            <a:off x="5559267" y="1280255"/>
            <a:ext cx="9466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Data Inputs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D1AB4D89-CC41-EB4F-0639-CC4C1A76AEF5}"/>
              </a:ext>
            </a:extLst>
          </p:cNvPr>
          <p:cNvSpPr txBox="1"/>
          <p:nvPr/>
        </p:nvSpPr>
        <p:spPr>
          <a:xfrm>
            <a:off x="5540188" y="3767698"/>
            <a:ext cx="94667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Select</a:t>
            </a: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FA28C857-E6ED-EE28-374C-CA2E215D37A5}"/>
              </a:ext>
            </a:extLst>
          </p:cNvPr>
          <p:cNvSpPr txBox="1"/>
          <p:nvPr/>
        </p:nvSpPr>
        <p:spPr>
          <a:xfrm>
            <a:off x="7867169" y="5730599"/>
            <a:ext cx="17912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Switch Analogy</a:t>
            </a:r>
          </a:p>
          <a:p>
            <a:r>
              <a:rPr lang="en-US" dirty="0"/>
              <a:t>   (4 positions)</a:t>
            </a: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54B2C4DA-C439-4D82-ECFD-5C1B2B71FB5F}"/>
              </a:ext>
            </a:extLst>
          </p:cNvPr>
          <p:cNvSpPr txBox="1"/>
          <p:nvPr/>
        </p:nvSpPr>
        <p:spPr>
          <a:xfrm>
            <a:off x="10301164" y="563467"/>
            <a:ext cx="9466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NAND </a:t>
            </a:r>
          </a:p>
          <a:p>
            <a:r>
              <a:rPr lang="en-US" dirty="0"/>
              <a:t>gates</a:t>
            </a:r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197F96E7-1B77-EB04-46A4-9E305526F7CC}"/>
              </a:ext>
            </a:extLst>
          </p:cNvPr>
          <p:cNvSpPr txBox="1"/>
          <p:nvPr/>
        </p:nvSpPr>
        <p:spPr>
          <a:xfrm>
            <a:off x="10053818" y="3192700"/>
            <a:ext cx="129998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Truth table</a:t>
            </a:r>
          </a:p>
        </p:txBody>
      </p:sp>
    </p:spTree>
    <p:extLst>
      <p:ext uri="{BB962C8B-B14F-4D97-AF65-F5344CB8AC3E}">
        <p14:creationId xmlns:p14="http://schemas.microsoft.com/office/powerpoint/2010/main" val="318390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9F25-B5F8-50A8-F857-5FF7E31D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3D13-3E0C-1EF9-B513-7CA8497C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/>
          </a:bodyPr>
          <a:lstStyle/>
          <a:p>
            <a:r>
              <a:rPr lang="en-US" dirty="0"/>
              <a:t>Elements</a:t>
            </a:r>
          </a:p>
          <a:p>
            <a:pPr lvl="1"/>
            <a:r>
              <a:rPr lang="en-US" dirty="0"/>
              <a:t>Circuits to store data</a:t>
            </a:r>
          </a:p>
          <a:p>
            <a:pPr lvl="2"/>
            <a:r>
              <a:rPr lang="en-US" dirty="0"/>
              <a:t>For registers, these are typically feedback circuits that refresh on each cycle</a:t>
            </a:r>
          </a:p>
          <a:p>
            <a:pPr lvl="1"/>
            <a:r>
              <a:rPr lang="en-US" dirty="0"/>
              <a:t>ALU: essentially add/subtract with loops for multiplication</a:t>
            </a:r>
          </a:p>
          <a:p>
            <a:pPr lvl="2"/>
            <a:r>
              <a:rPr lang="en-US" dirty="0"/>
              <a:t>Optimized to reduce gate delay between input and output</a:t>
            </a:r>
          </a:p>
          <a:p>
            <a:pPr lvl="1"/>
            <a:r>
              <a:rPr lang="en-US" dirty="0"/>
              <a:t>Selectors: route data in CPU as required by instruction</a:t>
            </a:r>
          </a:p>
          <a:p>
            <a:pPr lvl="1"/>
            <a:r>
              <a:rPr lang="en-US" dirty="0"/>
              <a:t>Additional element: clock line so circuits can “settle” to get predictable output</a:t>
            </a:r>
          </a:p>
          <a:p>
            <a:r>
              <a:rPr lang="en-US" dirty="0"/>
              <a:t>Selectors controlled by instruction decoder</a:t>
            </a:r>
          </a:p>
          <a:p>
            <a:pPr lvl="1"/>
            <a:r>
              <a:rPr lang="en-US" dirty="0"/>
              <a:t>This can be a table of settings for each instruction</a:t>
            </a:r>
          </a:p>
          <a:p>
            <a:pPr lvl="1"/>
            <a:r>
              <a:rPr lang="en-US" dirty="0"/>
              <a:t>It can even be programmable: “microcode”</a:t>
            </a:r>
          </a:p>
        </p:txBody>
      </p:sp>
    </p:spTree>
    <p:extLst>
      <p:ext uri="{BB962C8B-B14F-4D97-AF65-F5344CB8AC3E}">
        <p14:creationId xmlns:p14="http://schemas.microsoft.com/office/powerpoint/2010/main" val="36234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8428-FC5F-53C2-C070-A66D70D3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402" y="365125"/>
            <a:ext cx="3700397" cy="1325563"/>
          </a:xfrm>
        </p:spPr>
        <p:txBody>
          <a:bodyPr/>
          <a:lstStyle/>
          <a:p>
            <a:r>
              <a:rPr lang="en-US" dirty="0"/>
              <a:t>8086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A505-32BD-BF7C-EDD6-936DDD7C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68" y="1825625"/>
            <a:ext cx="381313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 registers, adder</a:t>
            </a:r>
          </a:p>
          <a:p>
            <a:r>
              <a:rPr lang="en-US" dirty="0"/>
              <a:t>Control: generally MUX/DEMUX circuits</a:t>
            </a:r>
          </a:p>
          <a:p>
            <a:pPr lvl="1"/>
            <a:r>
              <a:rPr lang="en-US" dirty="0"/>
              <a:t>Also contains clock</a:t>
            </a:r>
          </a:p>
          <a:p>
            <a:r>
              <a:rPr lang="en-US" dirty="0"/>
              <a:t>ALU: logic circuits</a:t>
            </a:r>
          </a:p>
          <a:p>
            <a:r>
              <a:rPr lang="en-US" dirty="0"/>
              <a:t>Flags: neg, overflow, etc.</a:t>
            </a:r>
          </a:p>
          <a:p>
            <a:r>
              <a:rPr lang="en-US" dirty="0"/>
              <a:t>Microcode: decode instructions to set MUX/DEMUX circuits</a:t>
            </a:r>
          </a:p>
        </p:txBody>
      </p:sp>
      <p:pic>
        <p:nvPicPr>
          <p:cNvPr id="1026" name="Picture 2" descr="The 8086 die under a microscope, with main functional blocks labeled. This photo shows the chip's single metal layer; the polysilicon and silicon are underneath. Click on this image (or any other) for a larger version.">
            <a:extLst>
              <a:ext uri="{FF2B5EF4-FFF2-40B4-BE49-F238E27FC236}">
                <a16:creationId xmlns:a16="http://schemas.microsoft.com/office/drawing/2014/main" id="{585B683F-3043-DFC3-D8E6-2627D0C4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6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2468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11012</TotalTime>
  <Words>613</Words>
  <Application>Microsoft Office PowerPoint</Application>
  <PresentationFormat>Widescreen</PresentationFormat>
  <Paragraphs>98</Paragraphs>
  <Slides>10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Depth</vt:lpstr>
      <vt:lpstr>Note 16 How Computers Work</vt:lpstr>
      <vt:lpstr>Basic Structure</vt:lpstr>
      <vt:lpstr>Logic Gates</vt:lpstr>
      <vt:lpstr>Logic Gates</vt:lpstr>
      <vt:lpstr>1-bit full adder</vt:lpstr>
      <vt:lpstr>Using the full adder</vt:lpstr>
      <vt:lpstr>Multiplexor Circuit</vt:lpstr>
      <vt:lpstr>Constructing a processor</vt:lpstr>
      <vt:lpstr>8086 Layout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375</cp:revision>
  <dcterms:created xsi:type="dcterms:W3CDTF">2014-08-01T20:24:53Z</dcterms:created>
  <dcterms:modified xsi:type="dcterms:W3CDTF">2024-05-02T16:16:47Z</dcterms:modified>
</cp:coreProperties>
</file>