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32"/>
  </p:notesMasterIdLst>
  <p:sldIdLst>
    <p:sldId id="256" r:id="rId2"/>
    <p:sldId id="275" r:id="rId3"/>
    <p:sldId id="257" r:id="rId4"/>
    <p:sldId id="285" r:id="rId5"/>
    <p:sldId id="258" r:id="rId6"/>
    <p:sldId id="259" r:id="rId7"/>
    <p:sldId id="260" r:id="rId8"/>
    <p:sldId id="261" r:id="rId9"/>
    <p:sldId id="287" r:id="rId10"/>
    <p:sldId id="303" r:id="rId11"/>
    <p:sldId id="299" r:id="rId12"/>
    <p:sldId id="300" r:id="rId13"/>
    <p:sldId id="305" r:id="rId14"/>
    <p:sldId id="269" r:id="rId15"/>
    <p:sldId id="279" r:id="rId16"/>
    <p:sldId id="270" r:id="rId17"/>
    <p:sldId id="291" r:id="rId18"/>
    <p:sldId id="292" r:id="rId19"/>
    <p:sldId id="293" r:id="rId20"/>
    <p:sldId id="294" r:id="rId21"/>
    <p:sldId id="297" r:id="rId22"/>
    <p:sldId id="302" r:id="rId23"/>
    <p:sldId id="280" r:id="rId24"/>
    <p:sldId id="281" r:id="rId25"/>
    <p:sldId id="306" r:id="rId26"/>
    <p:sldId id="282" r:id="rId27"/>
    <p:sldId id="283" r:id="rId28"/>
    <p:sldId id="296" r:id="rId29"/>
    <p:sldId id="271" r:id="rId30"/>
    <p:sldId id="30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0" autoAdjust="0"/>
    <p:restoredTop sz="85034" autoAdjust="0"/>
  </p:normalViewPr>
  <p:slideViewPr>
    <p:cSldViewPr snapToGrid="0">
      <p:cViewPr varScale="1">
        <p:scale>
          <a:sx n="108" d="100"/>
          <a:sy n="108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9/21/23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Acknowledgement: Slides originally by Dr.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7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1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7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where it’s 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other ways to define objects?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9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8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Plural names: Menu, not Menus (even though will have multiple menus in system – that’s what * is for)</a:t>
            </a:r>
          </a:p>
          <a:p>
            <a:r>
              <a:rPr lang="en-US" dirty="0"/>
              <a:t>“Favor composition over inheritance” is another way to think of LSP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77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6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story: an “epic” – it’s really a full system, not a piece of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02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Objects are things: they abstract physical objects (a city) as well as concepts (an account, a committee meeting)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7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in SE 2030: write use cases &amp; scenarios, develop classes from those </a:t>
            </a:r>
            <a:r>
              <a:rPr lang="mr-IN" dirty="0"/>
              <a:t>–</a:t>
            </a:r>
            <a:r>
              <a:rPr lang="en-US" dirty="0"/>
              <a:t> some students will know</a:t>
            </a:r>
            <a:r>
              <a:rPr lang="en-US" baseline="0" dirty="0"/>
              <a:t> about noun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1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69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11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</a:t>
            </a:r>
            <a:r>
              <a:rPr lang="en-US" baseline="0" dirty="0"/>
              <a:t> my Unix mindset, I might count milliseconds since Jan. 1, 1970. You might count milliseconds since (or before) your 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2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4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</a:t>
            </a:r>
            <a:r>
              <a:rPr lang="en-US" baseline="0"/>
              <a:t>where its </a:t>
            </a:r>
            <a:r>
              <a:rPr lang="en-US" baseline="0" dirty="0"/>
              <a:t>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7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Goals: performance, portability, safety, reliability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Activity: identify nouns, verbs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3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duplicate nouns are omitted here, though it can be better to identify all nouns on a first pass and go back and eliminate duplicates.</a:t>
            </a:r>
          </a:p>
          <a:p>
            <a:r>
              <a:rPr lang="en-US" dirty="0"/>
              <a:t>We are also ignoring very non-specific verbs such as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0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objects: clear responsibilities – have students pick those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9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Student: redundant with Customer (and Customer is more specific);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Restaurant: capture name, 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Place: ultimately, the location of the restaurant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Owner: sets menu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0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kov_substitution_principl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/>
              <a:t>4. Object-Oriented Design</a:t>
            </a:r>
            <a:br>
              <a:rPr lang="en-US" sz="7200" dirty="0"/>
            </a:br>
            <a:r>
              <a:rPr lang="en-US" sz="7200" dirty="0"/>
              <a:t>(OOD)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SWE 2410 Design and Cloud Patterns</a:t>
            </a:r>
          </a:p>
          <a:p>
            <a:r>
              <a:rPr lang="en-US" dirty="0"/>
              <a:t>Drs. Hasker, Yoder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strike="sngStrike" dirty="0"/>
              <a:t>Student</a:t>
            </a:r>
          </a:p>
          <a:p>
            <a:r>
              <a:rPr lang="en-US" sz="1800" strike="sngStrike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strike="sngStrike" dirty="0"/>
              <a:t>Where to eat</a:t>
            </a:r>
          </a:p>
          <a:p>
            <a:r>
              <a:rPr lang="en-US" sz="1800" strike="sngStrike" dirty="0"/>
              <a:t>Sashimi</a:t>
            </a:r>
            <a:r>
              <a:rPr lang="en-US" sz="1800" dirty="0"/>
              <a:t> Menu Item</a:t>
            </a:r>
          </a:p>
          <a:p>
            <a:r>
              <a:rPr lang="en-US" sz="1800" strike="sngStrike" dirty="0"/>
              <a:t>Place</a:t>
            </a:r>
            <a:r>
              <a:rPr lang="en-US" sz="1800" dirty="0"/>
              <a:t> Location</a:t>
            </a:r>
          </a:p>
          <a:p>
            <a:r>
              <a:rPr lang="en-US" sz="1800" strike="sngStrike" dirty="0"/>
              <a:t>10-minute walk </a:t>
            </a:r>
            <a:r>
              <a:rPr lang="en-US" sz="1800" dirty="0"/>
              <a:t>Distance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strike="sngStrike" dirty="0"/>
              <a:t>Food selection </a:t>
            </a:r>
            <a:r>
              <a:rPr lang="en-US" sz="1800" dirty="0"/>
              <a:t>Menu Item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549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8441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93580-006A-4E2D-843F-DF075E1C619C}"/>
              </a:ext>
            </a:extLst>
          </p:cNvPr>
          <p:cNvSpPr txBox="1"/>
          <p:nvPr/>
        </p:nvSpPr>
        <p:spPr>
          <a:xfrm>
            <a:off x="6319840" y="5715298"/>
            <a:ext cx="461320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Next: associate actions with objects</a:t>
            </a:r>
          </a:p>
        </p:txBody>
      </p:sp>
    </p:spTree>
    <p:extLst>
      <p:ext uri="{BB962C8B-B14F-4D97-AF65-F5344CB8AC3E}">
        <p14:creationId xmlns:p14="http://schemas.microsoft.com/office/powerpoint/2010/main" val="4961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1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0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detailed design process…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2351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16283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</a:t>
            </a:r>
            <a:r>
              <a:rPr lang="en-US"/>
              <a:t>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691000" cy="4934404"/>
          </a:xfrm>
        </p:spPr>
        <p:txBody>
          <a:bodyPr>
            <a:normAutofit/>
          </a:bodyPr>
          <a:lstStyle/>
          <a:p>
            <a:r>
              <a:rPr lang="en-US" dirty="0"/>
              <a:t>One solution: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class provides to the rest of the system</a:t>
            </a:r>
          </a:p>
          <a:p>
            <a:r>
              <a:rPr lang="en-US" dirty="0"/>
              <a:t>What are the responsibilities of…</a:t>
            </a:r>
          </a:p>
          <a:p>
            <a:pPr lvl="1"/>
            <a:r>
              <a:rPr lang="en-US" dirty="0"/>
              <a:t>A house?</a:t>
            </a:r>
          </a:p>
          <a:p>
            <a:pPr lvl="1"/>
            <a:r>
              <a:rPr lang="en-US" dirty="0"/>
              <a:t>A roof? door? window?</a:t>
            </a:r>
          </a:p>
          <a:p>
            <a:pPr lvl="1"/>
            <a:r>
              <a:rPr lang="en-US" dirty="0"/>
              <a:t>Bank account?</a:t>
            </a:r>
          </a:p>
          <a:p>
            <a:pPr lvl="1"/>
            <a:r>
              <a:rPr lang="en-US" dirty="0"/>
              <a:t>Student record in registration system?</a:t>
            </a:r>
          </a:p>
          <a:p>
            <a:r>
              <a:rPr lang="en-US" dirty="0"/>
              <a:t>How many responsibilities should a class have?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Could say “just one,” but what would happen if Student had just 1?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Responsibilities: clear, limited, but complete!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At least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one</a:t>
            </a:r>
            <a:r>
              <a:rPr lang="en-US" sz="2400" dirty="0"/>
              <a:t>, usually not more than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6486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3"/>
            <a:ext cx="10515600" cy="1325563"/>
          </a:xfrm>
        </p:spPr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doit</a:t>
            </a:r>
            <a:r>
              <a:rPr lang="en-US" dirty="0"/>
              <a:t>” class: does everything</a:t>
            </a:r>
          </a:p>
          <a:p>
            <a:pPr lvl="1"/>
            <a:r>
              <a:rPr lang="en-US" dirty="0"/>
              <a:t>Generally surrounded by lots of passive objects</a:t>
            </a:r>
          </a:p>
          <a:p>
            <a:pPr lvl="1"/>
            <a:r>
              <a:rPr lang="en-US" dirty="0"/>
              <a:t>Often has one or two large, impossible-to-reuse methods</a:t>
            </a:r>
          </a:p>
          <a:p>
            <a:r>
              <a:rPr lang="en-US" dirty="0"/>
              <a:t>System class – little need to document (the Java-specific) main()!</a:t>
            </a:r>
          </a:p>
          <a:p>
            <a:pPr lvl="1"/>
            <a:r>
              <a:rPr lang="en-US" dirty="0"/>
              <a:t>Often becomes a </a:t>
            </a:r>
            <a:r>
              <a:rPr lang="en-US" dirty="0" err="1"/>
              <a:t>doit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High level design diagrams should be language-independent</a:t>
            </a:r>
          </a:p>
          <a:p>
            <a:pPr lvl="1"/>
            <a:r>
              <a:rPr lang="en-US" i="1" dirty="0"/>
              <a:t>Focus on domain, not solutions</a:t>
            </a:r>
          </a:p>
          <a:p>
            <a:r>
              <a:rPr lang="en-US" dirty="0"/>
              <a:t>Classes for actions</a:t>
            </a:r>
          </a:p>
          <a:p>
            <a:pPr lvl="1"/>
            <a:r>
              <a:rPr lang="en-US" dirty="0"/>
              <a:t>“parser”, “artificial intelligence”, “list maintainer”</a:t>
            </a:r>
          </a:p>
          <a:p>
            <a:pPr lvl="1"/>
            <a:r>
              <a:rPr lang="en-US" dirty="0"/>
              <a:t>Roll these into domain objects!</a:t>
            </a:r>
          </a:p>
          <a:p>
            <a:pPr lvl="1"/>
            <a:r>
              <a:rPr lang="en-US" dirty="0"/>
              <a:t>Patterns excepted!</a:t>
            </a:r>
          </a:p>
        </p:txBody>
      </p:sp>
    </p:spTree>
    <p:extLst>
      <p:ext uri="{BB962C8B-B14F-4D97-AF65-F5344CB8AC3E}">
        <p14:creationId xmlns:p14="http://schemas.microsoft.com/office/powerpoint/2010/main" val="12972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4"/>
            <a:ext cx="10515600" cy="1325563"/>
          </a:xfrm>
        </p:spPr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Avoid abbreviations unless </a:t>
            </a:r>
            <a:r>
              <a:rPr lang="en-US" i="1" dirty="0"/>
              <a:t>very</a:t>
            </a:r>
            <a:r>
              <a:rPr lang="en-US" dirty="0"/>
              <a:t> common</a:t>
            </a:r>
          </a:p>
          <a:p>
            <a:pPr lvl="1"/>
            <a:r>
              <a:rPr lang="en-US" dirty="0"/>
              <a:t>Abbreviations mean having to remember yet another thing</a:t>
            </a:r>
          </a:p>
          <a:p>
            <a:pPr lvl="1"/>
            <a:r>
              <a:rPr lang="en-US" dirty="0"/>
              <a:t>Correct spelling matters!</a:t>
            </a:r>
          </a:p>
          <a:p>
            <a:r>
              <a:rPr lang="en-US" dirty="0"/>
              <a:t>Follow standards</a:t>
            </a:r>
          </a:p>
          <a:p>
            <a:pPr lvl="1"/>
            <a:r>
              <a:rPr lang="en-US" dirty="0"/>
              <a:t>Typically capitalize class names, lower case methods/attributes</a:t>
            </a:r>
          </a:p>
          <a:p>
            <a:r>
              <a:rPr lang="en-US" dirty="0"/>
              <a:t>Plural names – objects are instances</a:t>
            </a:r>
          </a:p>
          <a:p>
            <a:pPr lvl="1"/>
            <a:r>
              <a:rPr lang="en-US" dirty="0"/>
              <a:t>A group of students: a </a:t>
            </a:r>
            <a:r>
              <a:rPr lang="en-US" i="1" dirty="0"/>
              <a:t>roster</a:t>
            </a:r>
          </a:p>
          <a:p>
            <a:r>
              <a:rPr lang="en-US" dirty="0"/>
              <a:t>Poor inheritance</a:t>
            </a:r>
          </a:p>
          <a:p>
            <a:pPr lvl="1"/>
            <a:r>
              <a:rPr lang="en-US" dirty="0"/>
              <a:t>If A extends B, then anywhere a B can appear, so can an A</a:t>
            </a:r>
          </a:p>
          <a:p>
            <a:pPr lvl="1"/>
            <a:r>
              <a:rPr lang="en-US" dirty="0">
                <a:hlinkClick r:id="rId3"/>
              </a:rPr>
              <a:t>Liskov Substitution Principle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see Ch. 5 of </a:t>
            </a:r>
            <a:r>
              <a:rPr lang="en-US" i="1" dirty="0"/>
              <a:t>Software Design Principles</a:t>
            </a:r>
          </a:p>
          <a:p>
            <a:pPr lvl="1"/>
            <a:r>
              <a:rPr lang="en-US" dirty="0"/>
              <a:t>Never violate contracts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BF7F77-360E-428A-96A4-92A2ACFA7186}"/>
              </a:ext>
            </a:extLst>
          </p:cNvPr>
          <p:cNvSpPr txBox="1"/>
          <p:nvPr/>
        </p:nvSpPr>
        <p:spPr>
          <a:xfrm flipH="1">
            <a:off x="6379030" y="3313770"/>
            <a:ext cx="5290456" cy="3200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Example: deriving </a:t>
            </a:r>
            <a:r>
              <a:rPr lang="en-US" sz="2400" dirty="0">
                <a:latin typeface="Consolas" panose="020B0609020204030204" pitchFamily="49" charset="0"/>
              </a:rPr>
              <a:t>Stack</a:t>
            </a:r>
            <a:r>
              <a:rPr lang="en-US" sz="2400" dirty="0"/>
              <a:t> from </a:t>
            </a:r>
            <a:r>
              <a:rPr lang="en-US" sz="2400" dirty="0">
                <a:latin typeface="Consolas" panose="020B0609020204030204" pitchFamily="49" charset="0"/>
              </a:rPr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sort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Eg</a:t>
            </a:r>
            <a:r>
              <a:rPr lang="en-US" sz="2400" dirty="0"/>
              <a:t>: put items in alphabetical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Should we be able to sort a stack?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class Stack extends List </a:t>
            </a:r>
            <a:r>
              <a:rPr lang="en-US" sz="2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Then following is legal: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Stack 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 = new Stack(); …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sort(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9AEC1-8696-4EBB-BA23-7B775CC0A1FF}"/>
              </a:ext>
            </a:extLst>
          </p:cNvPr>
          <p:cNvSpPr txBox="1"/>
          <p:nvPr/>
        </p:nvSpPr>
        <p:spPr>
          <a:xfrm>
            <a:off x="3940629" y="222367"/>
            <a:ext cx="8077200" cy="28931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Software Design Principles</a:t>
            </a:r>
            <a:r>
              <a:rPr lang="en-US" sz="2400" dirty="0"/>
              <a:t>, Ch. 3: </a:t>
            </a:r>
          </a:p>
          <a:p>
            <a:pPr lvl="1"/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Favor (object) composition over (class) inheritance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/>
              <a:t>Example: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StrictStringStack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private List&lt;String&gt; items = new LinkedList&lt;String&gt;();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void push(String x) { </a:t>
            </a:r>
            <a:r>
              <a:rPr lang="en-US" sz="2000" dirty="0" err="1">
                <a:latin typeface="Consolas" panose="020B0609020204030204" pitchFamily="49" charset="0"/>
              </a:rPr>
              <a:t>items.add</a:t>
            </a:r>
            <a:r>
              <a:rPr lang="en-US" sz="2000" dirty="0">
                <a:latin typeface="Consolas" panose="020B0609020204030204" pitchFamily="49" charset="0"/>
              </a:rPr>
              <a:t>(x);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String pop() { return </a:t>
            </a:r>
            <a:r>
              <a:rPr lang="en-US" sz="2000" dirty="0" err="1">
                <a:latin typeface="Consolas" panose="020B0609020204030204" pitchFamily="49" charset="0"/>
              </a:rPr>
              <a:t>items.pop</a:t>
            </a:r>
            <a:r>
              <a:rPr lang="en-US" sz="2000" dirty="0">
                <a:latin typeface="Consolas" panose="020B0609020204030204" pitchFamily="49" charset="0"/>
              </a:rPr>
              <a:t>();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70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 student, I would like to take a quiz so I have an opportunity to learn the material through studying.</a:t>
            </a:r>
          </a:p>
          <a:p>
            <a:r>
              <a:rPr lang="en-US" dirty="0"/>
              <a:t>As an instructor, I would like to create quizzes with multiple choice and short answer questions so I can check students’ knowledge.</a:t>
            </a:r>
          </a:p>
          <a:p>
            <a:r>
              <a:rPr lang="en-US" dirty="0"/>
              <a:t>As an instructor, I would like to grade answers to questions so I can find out how much each student knew about the material in the question.</a:t>
            </a:r>
          </a:p>
          <a:p>
            <a:r>
              <a:rPr lang="en-US" dirty="0"/>
              <a:t>As an instructor, I would like the system to suggest possible scores for questions so I can grade quizzes more quickly.</a:t>
            </a:r>
          </a:p>
          <a:p>
            <a:r>
              <a:rPr lang="en-US" dirty="0"/>
              <a:t>As a student, I would like to see the total score and the response feedback so I can evaluate how well I studied.</a:t>
            </a:r>
          </a:p>
          <a:p>
            <a:r>
              <a:rPr lang="en-US" dirty="0"/>
              <a:t>As an instructor, I would like to allow multiple answers to short answer questions so I can avoid checking each manually.</a:t>
            </a:r>
          </a:p>
        </p:txBody>
      </p:sp>
    </p:spTree>
    <p:extLst>
      <p:ext uri="{BB962C8B-B14F-4D97-AF65-F5344CB8AC3E}">
        <p14:creationId xmlns:p14="http://schemas.microsoft.com/office/powerpoint/2010/main" val="2578616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a student with limited vision, I would like to be able to navigate around MSOE without having to be lead by another student or service animal.</a:t>
            </a:r>
          </a:p>
          <a:p>
            <a:r>
              <a:rPr lang="en-US" dirty="0"/>
              <a:t>As a student with limited vision, I would like to receive directions on my smart watch while following a route so I know when to turn left or right in a building.</a:t>
            </a:r>
          </a:p>
          <a:p>
            <a:r>
              <a:rPr lang="en-US" dirty="0"/>
              <a:t>As a student, I would like to be able to enter my class schedule into my calendar </a:t>
            </a:r>
            <a:r>
              <a:rPr lang="en-US"/>
              <a:t>with room numbers </a:t>
            </a:r>
            <a:r>
              <a:rPr lang="en-US" dirty="0"/>
              <a:t>so I know where to be at the right time.</a:t>
            </a:r>
          </a:p>
          <a:p>
            <a:r>
              <a:rPr lang="en-US" dirty="0"/>
              <a:t>As a student, I would like to have my smart watch plan a route to the next class so I know how to get to that class at the start of the term.</a:t>
            </a:r>
          </a:p>
          <a:p>
            <a:r>
              <a:rPr lang="en-US" dirty="0"/>
              <a:t>As a student, I would like routes to follow hallways so I am not walking through other classrooms, especially if classes are in session.</a:t>
            </a:r>
          </a:p>
        </p:txBody>
      </p:sp>
    </p:spTree>
    <p:extLst>
      <p:ext uri="{BB962C8B-B14F-4D97-AF65-F5344CB8AC3E}">
        <p14:creationId xmlns:p14="http://schemas.microsoft.com/office/powerpoint/2010/main" val="47525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design object-oriented systems?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81044"/>
            <a:ext cx="10233800" cy="4713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Null Object Pattern, Adapter Pattern: solving problems in existing systems</a:t>
            </a:r>
          </a:p>
          <a:p>
            <a:r>
              <a:rPr lang="en-US" dirty="0"/>
              <a:t>Open question: how to write systems in the first place?</a:t>
            </a:r>
          </a:p>
          <a:p>
            <a:r>
              <a:rPr lang="en-US" i="1" dirty="0"/>
              <a:t>What were the steps in SE 2030?</a:t>
            </a:r>
          </a:p>
          <a:p>
            <a:r>
              <a:rPr lang="en-US" dirty="0"/>
              <a:t>More questions to consider:</a:t>
            </a:r>
          </a:p>
          <a:p>
            <a:pPr lvl="1"/>
            <a:r>
              <a:rPr lang="en-US" dirty="0"/>
              <a:t>What makes a system object-oriented (OO)?</a:t>
            </a:r>
          </a:p>
          <a:p>
            <a:pPr lvl="1"/>
            <a:r>
              <a:rPr lang="en-US" dirty="0"/>
              <a:t>Why are object-oriented designs preferred?</a:t>
            </a:r>
          </a:p>
          <a:p>
            <a:pPr lvl="1"/>
            <a:r>
              <a:rPr lang="en-US" dirty="0"/>
              <a:t>What is the alternative to OO?</a:t>
            </a:r>
          </a:p>
          <a:p>
            <a:pPr lvl="1"/>
            <a:r>
              <a:rPr lang="en-US" dirty="0"/>
              <a:t>Are some OO systems better than others?</a:t>
            </a:r>
          </a:p>
          <a:p>
            <a:r>
              <a:rPr lang="en-US" dirty="0"/>
              <a:t>Starting point: defining what it means to be “object-oriented”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/>
          </a:bodyPr>
          <a:lstStyle/>
          <a:p>
            <a:r>
              <a:rPr lang="en-US" dirty="0"/>
              <a:t>Domain objects: problem space objects</a:t>
            </a:r>
          </a:p>
          <a:p>
            <a:pPr lvl="1"/>
            <a:r>
              <a:rPr lang="en-US" dirty="0"/>
              <a:t>Is there a way to identify these more systematically?</a:t>
            </a:r>
          </a:p>
          <a:p>
            <a:r>
              <a:rPr lang="en-US" dirty="0"/>
              <a:t>Starting point: </a:t>
            </a:r>
            <a:r>
              <a:rPr lang="en-US" i="1" dirty="0"/>
              <a:t>objects are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things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includes physical things – building, street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Also </a:t>
            </a:r>
            <a:r>
              <a:rPr lang="en-US" i="1" dirty="0">
                <a:solidFill>
                  <a:schemeClr val="tx1"/>
                </a:solidFill>
              </a:rPr>
              <a:t>some</a:t>
            </a:r>
            <a:r>
              <a:rPr lang="en-US" dirty="0">
                <a:solidFill>
                  <a:schemeClr val="tx1"/>
                </a:solidFill>
              </a:rPr>
              <a:t> concepts: account, </a:t>
            </a:r>
            <a:r>
              <a:rPr lang="en-US">
                <a:solidFill>
                  <a:schemeClr val="tx1"/>
                </a:solidFill>
              </a:rPr>
              <a:t>payment transaction, </a:t>
            </a:r>
            <a:r>
              <a:rPr lang="en-US" dirty="0">
                <a:solidFill>
                  <a:schemeClr val="tx1"/>
                </a:solidFill>
              </a:rPr>
              <a:t>committee meeting</a:t>
            </a:r>
          </a:p>
        </p:txBody>
      </p:sp>
    </p:spTree>
    <p:extLst>
      <p:ext uri="{BB962C8B-B14F-4D97-AF65-F5344CB8AC3E}">
        <p14:creationId xmlns:p14="http://schemas.microsoft.com/office/powerpoint/2010/main" val="8808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6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02A3A-878D-446B-B14F-101F4CCECBF5}"/>
              </a:ext>
            </a:extLst>
          </p:cNvPr>
          <p:cNvSpPr txBox="1"/>
          <p:nvPr/>
        </p:nvSpPr>
        <p:spPr>
          <a:xfrm>
            <a:off x="3737145" y="1525860"/>
            <a:ext cx="7739747" cy="44012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Often confused: responsibilities and behaviors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Responsibility: duty to the rest of the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Behavior: the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That is: behavior is what an object does, responsibility is what it is expected to take care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Example: what are the responsibilities of the fielder at first base in baseball?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Would you expect the first base player to field left field flies?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that player’s behaviors?</a:t>
            </a:r>
          </a:p>
        </p:txBody>
      </p:sp>
    </p:spTree>
    <p:extLst>
      <p:ext uri="{BB962C8B-B14F-4D97-AF65-F5344CB8AC3E}">
        <p14:creationId xmlns:p14="http://schemas.microsoft.com/office/powerpoint/2010/main" val="317245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7633" y="450382"/>
            <a:ext cx="9773242" cy="6136398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Responsibilities are the key to understanding classes, but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What is the responsibility of </a:t>
            </a:r>
            <a:r>
              <a:rPr lang="en-US" dirty="0" err="1">
                <a:solidFill>
                  <a:schemeClr val="tx1"/>
                </a:solidFill>
              </a:rPr>
              <a:t>java.util.Date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See first line of </a:t>
            </a:r>
            <a:r>
              <a:rPr lang="en-US" dirty="0">
                <a:hlinkClick r:id="rId3"/>
              </a:rPr>
              <a:t>Java API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Milliseconds from when?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If time is a construct, this represents a concept, not a thing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032" y="1875294"/>
            <a:ext cx="7451545" cy="362698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Right Arrow 3"/>
          <p:cNvSpPr/>
          <p:nvPr/>
        </p:nvSpPr>
        <p:spPr>
          <a:xfrm>
            <a:off x="1562137" y="4695987"/>
            <a:ext cx="805912" cy="38745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35931" y="2293748"/>
            <a:ext cx="5344045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Date objects have state, behavior, and responsibilities, but</a:t>
            </a:r>
            <a:r>
              <a:rPr lang="mr-IN" sz="2400" dirty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are concepts, not ”real” objects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Likewise for the Java class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Math</a:t>
            </a:r>
            <a:r>
              <a:rPr lang="en-US" sz="2400" dirty="0">
                <a:solidFill>
                  <a:schemeClr val="bg1"/>
                </a:solidFill>
              </a:rPr>
              <a:t>…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need another condition</a:t>
            </a:r>
          </a:p>
        </p:txBody>
      </p:sp>
    </p:spTree>
    <p:extLst>
      <p:ext uri="{BB962C8B-B14F-4D97-AF65-F5344CB8AC3E}">
        <p14:creationId xmlns:p14="http://schemas.microsoft.com/office/powerpoint/2010/main" val="83351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a domain object, continued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5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identity</a:t>
            </a:r>
          </a:p>
          <a:p>
            <a:pPr lvl="1"/>
            <a:r>
              <a:rPr lang="en-US" dirty="0"/>
              <a:t>Something you can point at</a:t>
            </a:r>
          </a:p>
          <a:p>
            <a:pPr lvl="1"/>
            <a:r>
              <a:rPr lang="en-US" dirty="0"/>
              <a:t>A street address: text</a:t>
            </a:r>
          </a:p>
          <a:p>
            <a:pPr lvl="1"/>
            <a:r>
              <a:rPr lang="en-US" dirty="0"/>
              <a:t>A building: a specific building at a specific location</a:t>
            </a:r>
          </a:p>
          <a:p>
            <a:pPr lvl="1"/>
            <a:r>
              <a:rPr lang="en-US" dirty="0"/>
              <a:t>Helps distinguish between pieces of information about something (color, name, identification number, temperature) and the things that have that information (people, hurricanes, cars, Campus Center)</a:t>
            </a:r>
          </a:p>
          <a:p>
            <a:r>
              <a:rPr lang="en-US" dirty="0"/>
              <a:t>Objects without identity: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attributes</a:t>
            </a:r>
          </a:p>
          <a:p>
            <a:pPr lvl="1"/>
            <a:r>
              <a:rPr lang="en-US" dirty="0"/>
              <a:t>Examples: colors, names, addresses, numbers – all are concepts</a:t>
            </a:r>
          </a:p>
          <a:p>
            <a:pPr lvl="1"/>
            <a:r>
              <a:rPr lang="en-US" dirty="0"/>
              <a:t>“Red” can appear in multiple places</a:t>
            </a:r>
          </a:p>
          <a:p>
            <a:pPr lvl="1"/>
            <a:r>
              <a:rPr lang="en-US" dirty="0"/>
              <a:t>Contrast to </a:t>
            </a:r>
            <a:r>
              <a:rPr lang="en-US" dirty="0">
                <a:latin typeface="Consolas" panose="020B0609020204030204" pitchFamily="49" charset="0"/>
              </a:rPr>
              <a:t>Student</a:t>
            </a:r>
            <a:r>
              <a:rPr lang="en-US" dirty="0"/>
              <a:t>: just </a:t>
            </a:r>
            <a:r>
              <a:rPr lang="en-US" i="1" dirty="0"/>
              <a:t>one</a:t>
            </a:r>
            <a:r>
              <a:rPr lang="en-US" dirty="0"/>
              <a:t> instance of each student in a system</a:t>
            </a:r>
          </a:p>
        </p:txBody>
      </p:sp>
    </p:spTree>
    <p:extLst>
      <p:ext uri="{BB962C8B-B14F-4D97-AF65-F5344CB8AC3E}">
        <p14:creationId xmlns:p14="http://schemas.microsoft.com/office/powerpoint/2010/main" val="307220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MealWheel</a:t>
            </a:r>
            <a:r>
              <a:rPr lang="en-US" sz="4400" dirty="0"/>
              <a:t>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EABA8CB1-E531-0E4F-B0BF-92175770F6F8}"/>
              </a:ext>
            </a:extLst>
          </p:cNvPr>
          <p:cNvSpPr/>
          <p:nvPr/>
        </p:nvSpPr>
        <p:spPr>
          <a:xfrm>
            <a:off x="2786064" y="4307123"/>
            <a:ext cx="1171575" cy="603469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289C90-C192-394D-B2C2-890101975F4C}"/>
              </a:ext>
            </a:extLst>
          </p:cNvPr>
          <p:cNvSpPr txBox="1"/>
          <p:nvPr/>
        </p:nvSpPr>
        <p:spPr>
          <a:xfrm>
            <a:off x="4281866" y="3268307"/>
            <a:ext cx="3376234" cy="19082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82880" tIns="182880" rIns="182880" bIns="182880" rtlCol="0" anchor="ctr" anchorCtr="1">
            <a:spAutoFit/>
          </a:bodyPr>
          <a:lstStyle/>
          <a:p>
            <a:r>
              <a:rPr lang="en-US" sz="2000" dirty="0"/>
              <a:t>Another example: a “Distance” object in </a:t>
            </a:r>
            <a:r>
              <a:rPr lang="en-US" sz="2000" dirty="0" err="1"/>
              <a:t>MealWheel</a:t>
            </a:r>
            <a:r>
              <a:rPr lang="en-US" sz="2000" dirty="0"/>
              <a:t> makes no sense because it does not have identity – it’s an attribute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F6A7E4-CD63-6B4F-BD38-1B7F2DFC78E6}"/>
              </a:ext>
            </a:extLst>
          </p:cNvPr>
          <p:cNvCxnSpPr>
            <a:cxnSpLocks/>
            <a:stCxn id="17" idx="7"/>
            <a:endCxn id="18" idx="1"/>
          </p:cNvCxnSpPr>
          <p:nvPr/>
        </p:nvCxnSpPr>
        <p:spPr>
          <a:xfrm flipV="1">
            <a:off x="3786066" y="4222415"/>
            <a:ext cx="495800" cy="173084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54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2600" dirty="0"/>
              <a:t>An object is something with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Responsibility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Identity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Behavior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State </a:t>
            </a:r>
          </a:p>
        </p:txBody>
      </p:sp>
    </p:spTree>
    <p:extLst>
      <p:ext uri="{BB962C8B-B14F-4D97-AF65-F5344CB8AC3E}">
        <p14:creationId xmlns:p14="http://schemas.microsoft.com/office/powerpoint/2010/main" val="2907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object is something with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esponsibility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/>
              <a:t>dentity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/>
              <a:t>ehavior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/>
              <a:t>tate </a:t>
            </a:r>
          </a:p>
          <a:p>
            <a:r>
              <a:rPr lang="en-US" dirty="0"/>
              <a:t>Objects not meeting RIBS: attributes or otherwise non-domain objects</a:t>
            </a:r>
          </a:p>
          <a:p>
            <a:pPr lvl="1"/>
            <a:r>
              <a:rPr lang="en-US" dirty="0"/>
              <a:t>System, colors: no identity</a:t>
            </a:r>
          </a:p>
          <a:p>
            <a:pPr lvl="1"/>
            <a:r>
              <a:rPr lang="en-US" dirty="0"/>
              <a:t>Dates: no changeable state: March 3 and  March 4 are completely different dates</a:t>
            </a:r>
          </a:p>
          <a:p>
            <a:r>
              <a:rPr lang="en-US" dirty="0"/>
              <a:t>Classes: a template for new objects</a:t>
            </a:r>
          </a:p>
          <a:p>
            <a:pPr lvl="1"/>
            <a:r>
              <a:rPr lang="en-US" dirty="0"/>
              <a:t>Allows creating many objects with very similar behavior, responsibilities</a:t>
            </a:r>
          </a:p>
          <a:p>
            <a:pPr lvl="1"/>
            <a:r>
              <a:rPr lang="en-US" dirty="0"/>
              <a:t>Abstractions of particular objects: a general car, bus, vehicle</a:t>
            </a:r>
          </a:p>
          <a:p>
            <a:r>
              <a:rPr lang="en-US" dirty="0"/>
              <a:t>Domain classes: abstractions of domain objects</a:t>
            </a:r>
          </a:p>
        </p:txBody>
      </p:sp>
    </p:spTree>
    <p:extLst>
      <p:ext uri="{BB962C8B-B14F-4D97-AF65-F5344CB8AC3E}">
        <p14:creationId xmlns:p14="http://schemas.microsoft.com/office/powerpoint/2010/main" val="248053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466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  <a:r>
              <a:rPr lang="en-US" dirty="0">
                <a:solidFill>
                  <a:schemeClr val="tx1"/>
                </a:solidFill>
              </a:rPr>
              <a:t> (satisfying RIBS)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/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30424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Preference for domain classes over solution-space (implementation-specific) classes</a:t>
            </a:r>
          </a:p>
          <a:p>
            <a:r>
              <a:rPr lang="en-US" dirty="0"/>
              <a:t>Noun identification method</a:t>
            </a:r>
          </a:p>
          <a:p>
            <a:r>
              <a:rPr lang="en-US" dirty="0" err="1"/>
              <a:t>Doit</a:t>
            </a:r>
            <a:r>
              <a:rPr lang="en-US" dirty="0"/>
              <a:t>, passive classes and their dangers</a:t>
            </a:r>
          </a:p>
          <a:p>
            <a:r>
              <a:rPr lang="en-US" dirty="0" err="1"/>
              <a:t>Liskov</a:t>
            </a:r>
            <a:r>
              <a:rPr lang="en-US" dirty="0"/>
              <a:t> Substitution Principle</a:t>
            </a:r>
          </a:p>
          <a:p>
            <a:r>
              <a:rPr lang="en-US" dirty="0"/>
              <a:t>RIBS: responsibility, identity, behavior, state</a:t>
            </a:r>
          </a:p>
          <a:p>
            <a:pPr lvl="1"/>
            <a:r>
              <a:rPr lang="en-US"/>
              <a:t>A </a:t>
            </a:r>
            <a:r>
              <a:rPr lang="en-US" dirty="0"/>
              <a:t>tool for identifying domain objects</a:t>
            </a:r>
            <a:r>
              <a:rPr lang="en-US"/>
              <a:t>, classes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A0EF31-825E-41C2-B984-E22E162A3766}"/>
              </a:ext>
            </a:extLst>
          </p:cNvPr>
          <p:cNvGrpSpPr/>
          <p:nvPr/>
        </p:nvGrpSpPr>
        <p:grpSpPr>
          <a:xfrm>
            <a:off x="3167743" y="365125"/>
            <a:ext cx="8301557" cy="2001382"/>
            <a:chOff x="3167743" y="365125"/>
            <a:chExt cx="8301557" cy="2001382"/>
          </a:xfrm>
        </p:grpSpPr>
        <p:sp>
          <p:nvSpPr>
            <p:cNvPr id="6" name="Speech Bubble: Rectangle with Corners Rounded 5">
              <a:extLst>
                <a:ext uri="{FF2B5EF4-FFF2-40B4-BE49-F238E27FC236}">
                  <a16:creationId xmlns:a16="http://schemas.microsoft.com/office/drawing/2014/main" id="{23F963E1-EE1E-45A5-B390-3B26033A0E30}"/>
                </a:ext>
              </a:extLst>
            </p:cNvPr>
            <p:cNvSpPr/>
            <p:nvPr/>
          </p:nvSpPr>
          <p:spPr>
            <a:xfrm>
              <a:off x="6236900" y="365125"/>
              <a:ext cx="5232400" cy="1631043"/>
            </a:xfrm>
            <a:prstGeom prst="wedgeRoundRectCallout">
              <a:avLst>
                <a:gd name="adj1" fmla="val -71458"/>
                <a:gd name="adj2" fmla="val 47384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/>
                <a:t>A user interaction with system written in the form </a:t>
              </a:r>
            </a:p>
            <a:p>
              <a:pPr algn="ctr"/>
              <a:r>
                <a:rPr lang="en-US" sz="2400" dirty="0"/>
                <a:t>As a [</a:t>
              </a:r>
              <a:r>
                <a:rPr lang="en-US" sz="2400" i="1" dirty="0"/>
                <a:t>type of user</a:t>
              </a:r>
              <a:r>
                <a:rPr lang="en-US" sz="2400" dirty="0"/>
                <a:t>] I want to [</a:t>
              </a:r>
              <a:r>
                <a:rPr lang="en-US" sz="2400" i="1" dirty="0"/>
                <a:t>do something</a:t>
              </a:r>
              <a:r>
                <a:rPr lang="en-US" sz="2400" dirty="0"/>
                <a:t>] in order to [</a:t>
              </a:r>
              <a:r>
                <a:rPr lang="en-US" sz="2400" i="1" dirty="0"/>
                <a:t>achieve a goal</a:t>
              </a:r>
              <a:r>
                <a:rPr lang="en-US" sz="2400" dirty="0"/>
                <a:t>].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FAB5761-3786-4077-AF44-247D9B3BC47D}"/>
                </a:ext>
              </a:extLst>
            </p:cNvPr>
            <p:cNvSpPr/>
            <p:nvPr/>
          </p:nvSpPr>
          <p:spPr>
            <a:xfrm>
              <a:off x="3167743" y="1760309"/>
              <a:ext cx="1872343" cy="606198"/>
            </a:xfrm>
            <a:prstGeom prst="ellips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55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5C01-94C6-20C1-8E1E-7E8B6E4F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55208-43D3-A0D9-7EE3-71A657A70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748150" cy="48799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(Assumption: have a partner-based assignment due soon…)</a:t>
            </a:r>
          </a:p>
          <a:p>
            <a:r>
              <a:rPr lang="en-US" dirty="0"/>
              <a:t>Basic rules:</a:t>
            </a:r>
          </a:p>
          <a:p>
            <a:pPr lvl="1"/>
            <a:r>
              <a:rPr lang="en-US" dirty="0"/>
              <a:t>No,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you don’t have to implement everything yourself </a:t>
            </a:r>
          </a:p>
          <a:p>
            <a:pPr lvl="1"/>
            <a:r>
              <a:rPr lang="en-US" dirty="0"/>
              <a:t>If necessary, you will be graded separately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Make sure what you submit does run </a:t>
            </a:r>
            <a:r>
              <a:rPr lang="en-US" dirty="0"/>
              <a:t>and has (documented!) behavior</a:t>
            </a:r>
          </a:p>
          <a:p>
            <a:pPr lvl="1"/>
            <a:r>
              <a:rPr lang="en-US" dirty="0"/>
              <a:t>Help your instructor: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/>
              <a:t> what the system </a:t>
            </a:r>
            <a:r>
              <a:rPr lang="en-US" i="1" dirty="0"/>
              <a:t>does not</a:t>
            </a:r>
            <a:r>
              <a:rPr lang="en-US" dirty="0"/>
              <a:t> do</a:t>
            </a:r>
          </a:p>
          <a:p>
            <a:r>
              <a:rPr lang="en-US" dirty="0"/>
              <a:t>If partner fails to complete something on time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Don’t panic</a:t>
            </a:r>
            <a:r>
              <a:rPr lang="en-US" dirty="0"/>
              <a:t>, they may well get to later; just ensure your part is gradable</a:t>
            </a:r>
          </a:p>
          <a:p>
            <a:pPr lvl="1"/>
            <a:r>
              <a:rPr lang="en-US" dirty="0"/>
              <a:t>They often do, and late penalties can be applied to just one team member (tell us!)</a:t>
            </a:r>
          </a:p>
          <a:p>
            <a:r>
              <a:rPr lang="en-US" dirty="0"/>
              <a:t>Key: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over-communicate</a:t>
            </a:r>
          </a:p>
          <a:p>
            <a:pPr lvl="1"/>
            <a:r>
              <a:rPr lang="en-US" dirty="0"/>
              <a:t>Send multiple messages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describing progress </a:t>
            </a:r>
            <a:r>
              <a:rPr lang="en-US" dirty="0"/>
              <a:t>as time gets short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Tell your partner about changes in plans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Respond to messages </a:t>
            </a:r>
            <a:r>
              <a:rPr lang="en-US" dirty="0"/>
              <a:t>right away so your partner knows you know what they said!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classes should be in this system?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Classes abstract things, so we’re really asking what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things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do we need?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83934-8000-434D-AB85-2CD858EE8AB5}"/>
              </a:ext>
            </a:extLst>
          </p:cNvPr>
          <p:cNvSpPr txBox="1"/>
          <p:nvPr/>
        </p:nvSpPr>
        <p:spPr>
          <a:xfrm>
            <a:off x="6402584" y="310191"/>
            <a:ext cx="5519058" cy="34163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Some options – things in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Student, food order,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Diet, walking, 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Database of restaurants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Lookup table of restaurant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javafx</a:t>
            </a:r>
            <a:r>
              <a:rPr lang="en-US" sz="2400" dirty="0"/>
              <a:t>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Scene, Stage, Pane, </a:t>
            </a:r>
            <a:r>
              <a:rPr lang="en-US" sz="2400" dirty="0" err="1"/>
              <a:t>MouseEvent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String, 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3F460-AB9F-44FF-BB12-00B2FA9B8A08}"/>
              </a:ext>
            </a:extLst>
          </p:cNvPr>
          <p:cNvSpPr txBox="1"/>
          <p:nvPr/>
        </p:nvSpPr>
        <p:spPr>
          <a:xfrm>
            <a:off x="723440" y="4496018"/>
            <a:ext cx="11026919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Issues that might help us decide which things need to be classes: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will be maintainable?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switch to (say) iPhone &amp; iOS/Swift rather than Android/Java?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decide the data should be stored in text files?</a:t>
            </a:r>
          </a:p>
        </p:txBody>
      </p:sp>
    </p:spTree>
    <p:extLst>
      <p:ext uri="{BB962C8B-B14F-4D97-AF65-F5344CB8AC3E}">
        <p14:creationId xmlns:p14="http://schemas.microsoft.com/office/powerpoint/2010/main" val="7862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Implementations: </a:t>
            </a:r>
            <a:r>
              <a:rPr lang="en-US" i="1" dirty="0">
                <a:solidFill>
                  <a:schemeClr val="accent6"/>
                </a:solidFill>
              </a:rPr>
              <a:t>solution space</a:t>
            </a:r>
          </a:p>
          <a:p>
            <a:pPr lvl="1"/>
            <a:r>
              <a:rPr lang="en-US" dirty="0"/>
              <a:t>Classes that are in a particular solution</a:t>
            </a:r>
          </a:p>
          <a:p>
            <a:pPr lvl="1"/>
            <a:r>
              <a:rPr lang="en-US" dirty="0"/>
              <a:t>Possible classes: table of restaurants to GPS coordinates, table of restaurants to menus, table of dietary restrictions to menu items</a:t>
            </a:r>
          </a:p>
          <a:p>
            <a:r>
              <a:rPr lang="en-US" dirty="0"/>
              <a:t>Problems: </a:t>
            </a:r>
            <a:r>
              <a:rPr lang="en-US" i="1" dirty="0">
                <a:solidFill>
                  <a:schemeClr val="accent6"/>
                </a:solidFill>
              </a:rPr>
              <a:t>domain classes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Classes that are part of the </a:t>
            </a:r>
            <a:r>
              <a:rPr lang="en-US" i="1" dirty="0"/>
              <a:t>problem space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Start with these classes, add solution classes only as needed</a:t>
            </a: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Why prefer domain classes?</a:t>
            </a:r>
          </a:p>
          <a:p>
            <a:pPr lvl="1"/>
            <a:r>
              <a:rPr lang="en-US" dirty="0"/>
              <a:t>Solution independent – less likely to change to support new features</a:t>
            </a:r>
          </a:p>
          <a:p>
            <a:pPr lvl="1"/>
            <a:r>
              <a:rPr lang="en-US" i="1" dirty="0"/>
              <a:t>How would each solution change if we track popularity and wait times?</a:t>
            </a:r>
          </a:p>
          <a:p>
            <a:pPr lvl="1"/>
            <a:r>
              <a:rPr lang="en-US" dirty="0"/>
              <a:t>Natural: these are the entities that form the problem to solve</a:t>
            </a:r>
          </a:p>
          <a:p>
            <a:r>
              <a:rPr lang="en-US" dirty="0"/>
              <a:t>Design: adding solution space classes to meet goals</a:t>
            </a:r>
          </a:p>
        </p:txBody>
      </p:sp>
    </p:spTree>
    <p:extLst>
      <p:ext uri="{BB962C8B-B14F-4D97-AF65-F5344CB8AC3E}">
        <p14:creationId xmlns:p14="http://schemas.microsoft.com/office/powerpoint/2010/main" val="15043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domain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1: just sit there and think them up</a:t>
            </a:r>
          </a:p>
          <a:p>
            <a:r>
              <a:rPr lang="en-US" dirty="0"/>
              <a:t>Solution 2: mine the stories/scenarios/requirements</a:t>
            </a:r>
          </a:p>
          <a:p>
            <a:pPr lvl="1"/>
            <a:r>
              <a:rPr lang="en-US" dirty="0"/>
              <a:t>Nouns: classes – things</a:t>
            </a:r>
          </a:p>
          <a:p>
            <a:pPr lvl="1"/>
            <a:r>
              <a:rPr lang="en-US" dirty="0"/>
              <a:t>Verbs: actions/methods</a:t>
            </a:r>
          </a:p>
          <a:p>
            <a:pPr lvl="1"/>
            <a:r>
              <a:rPr lang="en-US" dirty="0"/>
              <a:t>Simple values: attributes</a:t>
            </a:r>
          </a:p>
        </p:txBody>
      </p:sp>
    </p:spTree>
    <p:extLst>
      <p:ext uri="{BB962C8B-B14F-4D97-AF65-F5344CB8AC3E}">
        <p14:creationId xmlns:p14="http://schemas.microsoft.com/office/powerpoint/2010/main" val="177211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0350A-483C-134B-B201-A27F4C0DD78E}"/>
              </a:ext>
            </a:extLst>
          </p:cNvPr>
          <p:cNvSpPr txBox="1"/>
          <p:nvPr/>
        </p:nvSpPr>
        <p:spPr>
          <a:xfrm>
            <a:off x="6309360" y="230188"/>
            <a:ext cx="5316805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Nouns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 – things: classes, attributes</a:t>
            </a:r>
            <a:endParaRPr lang="en-US" sz="2400" u="sng" dirty="0">
              <a:latin typeface="Damascus" charset="-78"/>
              <a:ea typeface="Damascus" charset="-78"/>
              <a:cs typeface="Damascus" charset="-78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Verbs</a:t>
            </a:r>
            <a:r>
              <a:rPr lang="en-US" sz="2400" b="1" dirty="0">
                <a:solidFill>
                  <a:schemeClr val="accent4"/>
                </a:solidFill>
                <a:latin typeface="Damascus" charset="-78"/>
                <a:ea typeface="Damascus" charset="-78"/>
                <a:cs typeface="Damascus" charset="-78"/>
              </a:rPr>
              <a:t> 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Damascus" charset="-78"/>
                <a:ea typeface="Damascus" charset="-78"/>
                <a:cs typeface="Damascus" charset="-78"/>
              </a:rPr>
              <a:t>actions: methods</a:t>
            </a:r>
          </a:p>
        </p:txBody>
      </p:sp>
    </p:spTree>
    <p:extLst>
      <p:ext uri="{BB962C8B-B14F-4D97-AF65-F5344CB8AC3E}">
        <p14:creationId xmlns:p14="http://schemas.microsoft.com/office/powerpoint/2010/main" val="38265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from different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to 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suggest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close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 within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10-minute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potential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so customers can be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dirty="0"/>
              <a:t> by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4FFD8-C1B1-4C36-AFC8-05A70FE3D61D}"/>
              </a:ext>
            </a:extLst>
          </p:cNvPr>
          <p:cNvSpPr txBox="1"/>
          <p:nvPr/>
        </p:nvSpPr>
        <p:spPr>
          <a:xfrm>
            <a:off x="6309360" y="230188"/>
            <a:ext cx="532180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Nouns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 – things: classes, attributes</a:t>
            </a:r>
            <a:endParaRPr lang="en-US" sz="2400" u="sng" dirty="0">
              <a:latin typeface="Damascus" charset="-78"/>
              <a:ea typeface="Damascus" charset="-78"/>
              <a:cs typeface="Damascus" charset="-78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Verbs</a:t>
            </a:r>
            <a:r>
              <a:rPr lang="en-US" sz="2400" b="1" dirty="0">
                <a:solidFill>
                  <a:schemeClr val="accent4"/>
                </a:solidFill>
                <a:latin typeface="Damascus" charset="-78"/>
                <a:ea typeface="Damascus" charset="-78"/>
                <a:cs typeface="Damascus" charset="-78"/>
              </a:rPr>
              <a:t> 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Damascus" charset="-78"/>
                <a:ea typeface="Damascus" charset="-78"/>
                <a:cs typeface="Damascus" charset="-78"/>
              </a:rPr>
              <a:t>actions: methods</a:t>
            </a:r>
          </a:p>
        </p:txBody>
      </p:sp>
    </p:spTree>
    <p:extLst>
      <p:ext uri="{BB962C8B-B14F-4D97-AF65-F5344CB8AC3E}">
        <p14:creationId xmlns:p14="http://schemas.microsoft.com/office/powerpoint/2010/main" val="66720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dirty="0"/>
              <a:t>Student</a:t>
            </a:r>
          </a:p>
          <a:p>
            <a:r>
              <a:rPr lang="en-US" sz="1800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dirty="0"/>
              <a:t>Where to eat</a:t>
            </a:r>
          </a:p>
          <a:p>
            <a:r>
              <a:rPr lang="en-US" sz="1800" dirty="0"/>
              <a:t>Sashimi</a:t>
            </a:r>
          </a:p>
          <a:p>
            <a:r>
              <a:rPr lang="en-US" sz="1800" dirty="0"/>
              <a:t>Place</a:t>
            </a:r>
          </a:p>
          <a:p>
            <a:r>
              <a:rPr lang="en-US" sz="1800" dirty="0"/>
              <a:t>10-minute walk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dirty="0"/>
              <a:t>Food selection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3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9676</TotalTime>
  <Words>3378</Words>
  <Application>Microsoft Macintosh PowerPoint</Application>
  <PresentationFormat>Widescreen</PresentationFormat>
  <Paragraphs>484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Consolas</vt:lpstr>
      <vt:lpstr>Corbel</vt:lpstr>
      <vt:lpstr>Damascus</vt:lpstr>
      <vt:lpstr>Depth</vt:lpstr>
      <vt:lpstr>4. Object-Oriented Design (OOD)</vt:lpstr>
      <vt:lpstr>How to design object-oriented systems?</vt:lpstr>
      <vt:lpstr>How to identify classes?</vt:lpstr>
      <vt:lpstr>How to identify classes?</vt:lpstr>
      <vt:lpstr>Domain classes</vt:lpstr>
      <vt:lpstr>How to identify domain classes?</vt:lpstr>
      <vt:lpstr>Finding classes:</vt:lpstr>
      <vt:lpstr>Finding classes:</vt:lpstr>
      <vt:lpstr>Nouns &amp; verbs</vt:lpstr>
      <vt:lpstr>Nouns &amp; verbs</vt:lpstr>
      <vt:lpstr>Nouns &amp; verbs</vt:lpstr>
      <vt:lpstr>Nouns &amp; verbs</vt:lpstr>
      <vt:lpstr>Nouns &amp; verbs</vt:lpstr>
      <vt:lpstr>A more detailed design process…</vt:lpstr>
      <vt:lpstr>How to define a class?</vt:lpstr>
      <vt:lpstr>Common issues</vt:lpstr>
      <vt:lpstr>Common issues</vt:lpstr>
      <vt:lpstr>Example #1: domain model for…</vt:lpstr>
      <vt:lpstr>Example #2: domain model for…</vt:lpstr>
      <vt:lpstr>A more systematic definition</vt:lpstr>
      <vt:lpstr>A more systematic definition</vt:lpstr>
      <vt:lpstr>A more systematic definition</vt:lpstr>
      <vt:lpstr>PowerPoint Presentation</vt:lpstr>
      <vt:lpstr>What’s a domain object, continued…</vt:lpstr>
      <vt:lpstr>MealWheel example</vt:lpstr>
      <vt:lpstr>What characterizes a domain object</vt:lpstr>
      <vt:lpstr>What characterizes a domain object</vt:lpstr>
      <vt:lpstr>Sound designs</vt:lpstr>
      <vt:lpstr>Review</vt:lpstr>
      <vt:lpstr>Working in teams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349</cp:revision>
  <dcterms:created xsi:type="dcterms:W3CDTF">2014-08-01T20:24:53Z</dcterms:created>
  <dcterms:modified xsi:type="dcterms:W3CDTF">2023-09-22T01:22:33Z</dcterms:modified>
</cp:coreProperties>
</file>