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0"/>
  </p:notesMasterIdLst>
  <p:sldIdLst>
    <p:sldId id="256" r:id="rId2"/>
    <p:sldId id="318" r:id="rId3"/>
    <p:sldId id="319" r:id="rId4"/>
    <p:sldId id="320" r:id="rId5"/>
    <p:sldId id="359" r:id="rId6"/>
    <p:sldId id="360" r:id="rId7"/>
    <p:sldId id="372" r:id="rId8"/>
    <p:sldId id="373" r:id="rId9"/>
    <p:sldId id="331" r:id="rId10"/>
    <p:sldId id="371" r:id="rId11"/>
    <p:sldId id="334" r:id="rId12"/>
    <p:sldId id="335" r:id="rId13"/>
    <p:sldId id="336" r:id="rId14"/>
    <p:sldId id="361" r:id="rId15"/>
    <p:sldId id="362" r:id="rId16"/>
    <p:sldId id="364" r:id="rId17"/>
    <p:sldId id="369" r:id="rId18"/>
    <p:sldId id="3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1" autoAdjust="0"/>
    <p:restoredTop sz="88310" autoAdjust="0"/>
  </p:normalViewPr>
  <p:slideViewPr>
    <p:cSldViewPr snapToGrid="0">
      <p:cViewPr varScale="1">
        <p:scale>
          <a:sx n="68" d="100"/>
          <a:sy n="68" d="100"/>
        </p:scale>
        <p:origin x="1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saver </a:t>
            </a:r>
            <a:r>
              <a:rPr lang="en-US" dirty="0" err="1"/>
              <a:t>notifier</a:t>
            </a:r>
            <a:r>
              <a:rPr lang="en-US" dirty="0"/>
              <a:t>: displays message about turning off wireless/Bluetooth/</a:t>
            </a:r>
            <a:r>
              <a:rPr lang="en-US" dirty="0" err="1"/>
              <a:t>etc</a:t>
            </a:r>
            <a:r>
              <a:rPr lang="en-US" dirty="0"/>
              <a:t> at 30% - great idea, just do it; don’t need non-dismissible banner on my </a:t>
            </a:r>
            <a:r>
              <a:rPr lang="en-US" dirty="0" err="1"/>
              <a:t>nofications</a:t>
            </a:r>
            <a:r>
              <a:rPr lang="en-US" baseline="0" dirty="0"/>
              <a:t> page!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0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http://www.firemountaingems.com</a:t>
            </a:r>
          </a:p>
          <a:p>
            <a:r>
              <a:rPr lang="en-US" dirty="0"/>
              <a:t>http://www.harborfreight.com</a:t>
            </a:r>
          </a:p>
          <a:p>
            <a:r>
              <a:rPr lang="en-US" dirty="0"/>
              <a:t>General 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B9405-28AB-45CC-88FA-C8D748BF75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7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Undo for add: book().remove(entry_to_add.name());   Undo for remove: book().add(</a:t>
            </a:r>
            <a:r>
              <a:rPr lang="en-US" dirty="0" err="1"/>
              <a:t>old_entry</a:t>
            </a:r>
            <a:r>
              <a:rPr lang="en-US" dirty="0"/>
              <a:t>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Coupling: commands no more coupled with the rest of the system than whatever would have held the actions in the first place; if two commands interact, there may be hidden couplings between their classes</a:t>
            </a:r>
          </a:p>
          <a:p>
            <a:r>
              <a:rPr lang="en-US" dirty="0"/>
              <a:t>Cohesion: each command has one class to hold it, strong cohesion. Moving some functionality out of original policy class, possibly improving and possibly hurting its cohesion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odesign.com/command-patter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platt.edu/csse/courses/se333/samples/console-phonebook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iremountaingems.com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lindalloyd.wordpress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malindalloyd.wordpress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7. Command Pattern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SWE2410 Design &amp; Cloud Patterns</a:t>
            </a:r>
          </a:p>
          <a:p>
            <a:r>
              <a:rPr lang="en-US" dirty="0"/>
              <a:t>Dr. Rob Hasker (based on slides by Dr. Mark Hornick)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E7AB-7DE5-BF35-12DF-4C903C8A93E5}"/>
              </a:ext>
            </a:extLst>
          </p:cNvPr>
          <p:cNvSpPr txBox="1"/>
          <p:nvPr/>
        </p:nvSpPr>
        <p:spPr>
          <a:xfrm>
            <a:off x="6387549" y="749300"/>
            <a:ext cx="496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https://www.oodesign.com/command-pattern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D1F043-2742-6040-90BE-0B1FC6E1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8" y="1243048"/>
            <a:ext cx="9517479" cy="536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6966C-969F-4940-B3B0-FF099C5E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6" y="247094"/>
            <a:ext cx="3665779" cy="55610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Review: phonebook &amp;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68808-7A58-455B-BA99-D0C252C0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815" y="162827"/>
            <a:ext cx="5387889" cy="108022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What happened when we an entry was added?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one was removed?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What happened when undoing a remove?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70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1180" y="1825712"/>
            <a:ext cx="8229600" cy="4843272"/>
          </a:xfrm>
        </p:spPr>
        <p:txBody>
          <a:bodyPr>
            <a:normAutofit/>
          </a:bodyPr>
          <a:lstStyle/>
          <a:p>
            <a:r>
              <a:rPr lang="en-US" dirty="0"/>
              <a:t>Basic behind command pattern: store commands as objects</a:t>
            </a:r>
          </a:p>
          <a:p>
            <a:pPr lvl="1"/>
            <a:r>
              <a:rPr lang="en-US" dirty="0"/>
              <a:t>base class defines</a:t>
            </a:r>
          </a:p>
          <a:p>
            <a:pPr lvl="1">
              <a:buNone/>
            </a:pPr>
            <a:r>
              <a:rPr lang="en-US" dirty="0"/>
              <a:t>	abstract execute()</a:t>
            </a:r>
          </a:p>
          <a:p>
            <a:pPr lvl="1"/>
            <a:r>
              <a:rPr lang="en-US" dirty="0"/>
              <a:t>subclasses: </a:t>
            </a:r>
          </a:p>
          <a:p>
            <a:pPr lvl="1">
              <a:buNone/>
            </a:pPr>
            <a:r>
              <a:rPr lang="en-US" dirty="0"/>
              <a:t>	implement execute()</a:t>
            </a:r>
          </a:p>
          <a:p>
            <a:pPr lvl="1"/>
            <a:r>
              <a:rPr lang="en-US" dirty="0"/>
              <a:t>undo/redo: add unexecute</a:t>
            </a:r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All menus, buttons, etc. can invoke same action</a:t>
            </a:r>
          </a:p>
          <a:p>
            <a:pPr lvl="1"/>
            <a:r>
              <a:rPr lang="en-US" dirty="0"/>
              <a:t>Stack commands for undo/redo</a:t>
            </a:r>
          </a:p>
          <a:p>
            <a:pPr lvl="1"/>
            <a:r>
              <a:rPr lang="en-US" dirty="0"/>
              <a:t>Share common bits of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Command Pattern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203" y="2531423"/>
            <a:ext cx="3486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06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59636" y="1909057"/>
            <a:ext cx="3632364" cy="461798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console-phonebook.zip</a:t>
            </a:r>
            <a:endParaRPr lang="en-US" sz="2400" dirty="0"/>
          </a:p>
          <a:p>
            <a:r>
              <a:rPr lang="en-US" sz="2400" dirty="0"/>
              <a:t>Core commands: add and remove</a:t>
            </a:r>
          </a:p>
          <a:p>
            <a:r>
              <a:rPr lang="en-US" sz="2400" dirty="0"/>
              <a:t>Add: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book().add(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entry_to_add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Remove: </a:t>
            </a:r>
          </a:p>
          <a:p>
            <a:pPr marL="457200" lvl="1" indent="0"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old_entry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book().lookup(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sz="1400" dirty="0"/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book().remove(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name_to_remove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dirty="0"/>
              <a:t>2 lists: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done_cmds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undone_cmds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clear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undone</a:t>
            </a:r>
            <a:r>
              <a:rPr lang="en-US" sz="2400" dirty="0"/>
              <a:t> on new </a:t>
            </a:r>
            <a:r>
              <a:rPr lang="en-US" sz="2400" dirty="0" err="1"/>
              <a:t>cmd</a:t>
            </a:r>
            <a:endParaRPr lang="en-US" sz="2400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 pattern applied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C2BFF-E6A2-F54F-B5CA-DA17F43CD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1"/>
            <a:ext cx="8187914" cy="46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0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046498"/>
          </a:xfrm>
        </p:spPr>
        <p:txBody>
          <a:bodyPr>
            <a:normAutofit/>
          </a:bodyPr>
          <a:lstStyle/>
          <a:p>
            <a:r>
              <a:rPr lang="en-US" dirty="0"/>
              <a:t>Implements GUI/policy/data layers</a:t>
            </a:r>
          </a:p>
          <a:p>
            <a:r>
              <a:rPr lang="en-US" dirty="0"/>
              <a:t>History part of policy layer, encapsulates undo/redo</a:t>
            </a:r>
          </a:p>
          <a:p>
            <a:pPr lvl="1"/>
            <a:r>
              <a:rPr lang="en-US" dirty="0"/>
              <a:t>Handler doesn’t need to track this!</a:t>
            </a:r>
          </a:p>
          <a:p>
            <a:r>
              <a:rPr lang="en-US" dirty="0"/>
              <a:t>Phonebook: current contents; Map provides lookup</a:t>
            </a:r>
          </a:p>
          <a:p>
            <a:r>
              <a:rPr lang="en-US" dirty="0"/>
              <a:t>Add: points to entry so can redo the add</a:t>
            </a:r>
          </a:p>
          <a:p>
            <a:r>
              <a:rPr lang="en-US" dirty="0"/>
              <a:t>Remove: uses entry in undo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hlinkClick r:id="" action="ppaction://hlinkfile"/>
            </a:endParaRPr>
          </a:p>
          <a:p>
            <a:endParaRPr lang="en-US" dirty="0">
              <a:hlinkClick r:id="" action="ppaction://hlinkfil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03362-9AC7-C84C-9EED-D62CB5F7B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200" dirty="0"/>
              <a:t>Issues to decide</a:t>
            </a:r>
          </a:p>
          <a:p>
            <a:pPr lvl="1"/>
            <a:r>
              <a:rPr lang="en-US" sz="2800" dirty="0"/>
              <a:t>What data to store?</a:t>
            </a:r>
          </a:p>
          <a:p>
            <a:pPr lvl="1"/>
            <a:r>
              <a:rPr lang="en-US" sz="2800" dirty="0"/>
              <a:t>Have a few “intelligent” commands, or lots of small ones?</a:t>
            </a:r>
          </a:p>
          <a:p>
            <a:pPr lvl="1"/>
            <a:r>
              <a:rPr lang="en-US" sz="2800" dirty="0"/>
              <a:t>Provide way to group commands into a unit?</a:t>
            </a:r>
          </a:p>
          <a:p>
            <a:pPr lvl="1"/>
            <a:r>
              <a:rPr lang="en-US" sz="2800" dirty="0"/>
              <a:t>Need way to save commands without exposing internal details?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D9989-6673-E54C-B0F2-A6627466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578930" y="1373104"/>
            <a:ext cx="5434940" cy="5241452"/>
          </a:xfrm>
        </p:spPr>
        <p:txBody>
          <a:bodyPr>
            <a:normAutofit/>
          </a:bodyPr>
          <a:lstStyle/>
          <a:p>
            <a:r>
              <a:rPr lang="en-US" sz="3600" dirty="0"/>
              <a:t>Other ramifications:</a:t>
            </a:r>
          </a:p>
          <a:p>
            <a:pPr lvl="1"/>
            <a:r>
              <a:rPr lang="en-US" sz="3200" dirty="0"/>
              <a:t>Macro = sequence of commands</a:t>
            </a:r>
          </a:p>
          <a:p>
            <a:pPr lvl="1"/>
            <a:r>
              <a:rPr lang="en-US" sz="3200" dirty="0"/>
              <a:t>User might define own commands &amp; </a:t>
            </a:r>
            <a:r>
              <a:rPr lang="en-US" sz="3200" dirty="0" err="1"/>
              <a:t>assoc</a:t>
            </a:r>
            <a:r>
              <a:rPr lang="en-US" sz="3200" dirty="0"/>
              <a:t> w/ menus</a:t>
            </a:r>
          </a:p>
          <a:p>
            <a:pPr lvl="1"/>
            <a:r>
              <a:rPr lang="en-US" sz="3200" dirty="0"/>
              <a:t>Can log commands to handle system crashes, accountability,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17517" y="408494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phonebook details</a:t>
            </a:r>
          </a:p>
        </p:txBody>
      </p:sp>
      <p:pic>
        <p:nvPicPr>
          <p:cNvPr id="2050" name="Picture 2" descr="C:\3\web\samples\command-patte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27" y="2328554"/>
            <a:ext cx="6061251" cy="22860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67EF9-DC7E-2D48-9123-D47EFDF1D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55" y="1874892"/>
            <a:ext cx="5998384" cy="33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different </a:t>
            </a:r>
            <a:r>
              <a:rPr lang="en-US" dirty="0"/>
              <a:t>application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80260"/>
            <a:ext cx="6705600" cy="47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8759" y="1880260"/>
            <a:ext cx="3693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How to support operations like </a:t>
            </a:r>
            <a:r>
              <a:rPr lang="en-US" sz="2800" dirty="0" err="1"/>
              <a:t>startEngine</a:t>
            </a:r>
            <a:r>
              <a:rPr lang="en-US" sz="2800" dirty="0"/>
              <a:t>, scrub?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Should control panel team implement both?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UI should be independent of actions</a:t>
            </a:r>
          </a:p>
        </p:txBody>
      </p:sp>
    </p:spTree>
    <p:extLst>
      <p:ext uri="{BB962C8B-B14F-4D97-AF65-F5344CB8AC3E}">
        <p14:creationId xmlns:p14="http://schemas.microsoft.com/office/powerpoint/2010/main" val="13230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57162" y="209550"/>
            <a:ext cx="9372600" cy="41116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command pattern </a:t>
            </a:r>
            <a:r>
              <a:rPr lang="en-US"/>
              <a:t>with this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2" y="804862"/>
            <a:ext cx="1111031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95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E591-0025-4D68-B05E-F79CB4B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D526-910C-4184-9FA4-2FAFB330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Move the code in an action into an execute() method in a new class</a:t>
            </a:r>
          </a:p>
          <a:p>
            <a:r>
              <a:rPr lang="en-US" dirty="0"/>
              <a:t>Derive that class from an abstract Command class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Can create collections of commands to be executed</a:t>
            </a:r>
          </a:p>
          <a:p>
            <a:pPr lvl="1"/>
            <a:r>
              <a:rPr lang="en-US" dirty="0"/>
              <a:t>Supports undo/redo: eliminating unnecessary “do you want to do that” questions – eliminating excise</a:t>
            </a:r>
          </a:p>
          <a:p>
            <a:pPr lvl="1"/>
            <a:r>
              <a:rPr lang="en-US" dirty="0"/>
              <a:t>Macros: a sequence of commands</a:t>
            </a:r>
          </a:p>
          <a:p>
            <a:r>
              <a:rPr lang="en-US" dirty="0"/>
              <a:t>Negative consequences? Impact to coupling and cohesion?</a:t>
            </a:r>
          </a:p>
          <a:p>
            <a:r>
              <a:rPr lang="en-US" dirty="0"/>
              <a:t>Issues: how much data to store in each command? Undo large chunks?</a:t>
            </a:r>
          </a:p>
        </p:txBody>
      </p:sp>
    </p:spTree>
    <p:extLst>
      <p:ext uri="{BB962C8B-B14F-4D97-AF65-F5344CB8AC3E}">
        <p14:creationId xmlns:p14="http://schemas.microsoft.com/office/powerpoint/2010/main" val="182794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3645091"/>
          </a:xfrm>
        </p:spPr>
        <p:txBody>
          <a:bodyPr>
            <a:normAutofit/>
          </a:bodyPr>
          <a:lstStyle/>
          <a:p>
            <a:r>
              <a:rPr lang="en-US" dirty="0"/>
              <a:t>Excise: actions not contributing to goal</a:t>
            </a:r>
          </a:p>
          <a:p>
            <a:pPr lvl="1"/>
            <a:r>
              <a:rPr lang="en-US" dirty="0"/>
              <a:t>Financial excise: taxes, insurance</a:t>
            </a:r>
          </a:p>
          <a:p>
            <a:pPr lvl="1"/>
            <a:r>
              <a:rPr lang="en-US" dirty="0"/>
              <a:t>Bicycle locks, repairing flats, oiling the chain</a:t>
            </a:r>
          </a:p>
          <a:p>
            <a:r>
              <a:rPr lang="en-US" dirty="0"/>
              <a:t>Software excise: configuration, manuals</a:t>
            </a:r>
          </a:p>
          <a:p>
            <a:r>
              <a:rPr lang="en-US" dirty="0"/>
              <a:t>Goal: eliminate excise so user more effective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Excise</a:t>
            </a:r>
          </a:p>
        </p:txBody>
      </p:sp>
    </p:spTree>
    <p:extLst>
      <p:ext uri="{BB962C8B-B14F-4D97-AF65-F5344CB8AC3E}">
        <p14:creationId xmlns:p14="http://schemas.microsoft.com/office/powerpoint/2010/main" val="124156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332" y="2209800"/>
            <a:ext cx="9099467" cy="4414284"/>
          </a:xfrm>
        </p:spPr>
        <p:txBody>
          <a:bodyPr>
            <a:normAutofit/>
          </a:bodyPr>
          <a:lstStyle/>
          <a:p>
            <a:r>
              <a:rPr lang="en-US" b="1" dirty="0"/>
              <a:t>GUI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Must move/resize window before can do work </a:t>
            </a:r>
          </a:p>
          <a:p>
            <a:pPr lvl="1"/>
            <a:r>
              <a:rPr lang="en-US" dirty="0"/>
              <a:t>Command-line interface excise: learning commands </a:t>
            </a:r>
          </a:p>
          <a:p>
            <a:pPr lvl="1"/>
            <a:r>
              <a:rPr lang="en-US" dirty="0"/>
              <a:t>GUI menus help beginner, intermediate; short cuts &amp; commands for expert</a:t>
            </a:r>
          </a:p>
          <a:p>
            <a:r>
              <a:rPr lang="en-US" b="1" dirty="0"/>
              <a:t>Training wheels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allow dismissing support for beginners</a:t>
            </a:r>
          </a:p>
          <a:p>
            <a:pPr lvl="1"/>
            <a:r>
              <a:rPr lang="en-US" dirty="0"/>
              <a:t>Example: apps that prompt you with “here’s are new features” but don’t remember that you already dismissed them</a:t>
            </a:r>
          </a:p>
          <a:p>
            <a:pPr lvl="1"/>
            <a:r>
              <a:rPr lang="en-US" dirty="0"/>
              <a:t>Example: EA adding sample classes, packages to initial class diagram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excise</a:t>
            </a:r>
          </a:p>
        </p:txBody>
      </p:sp>
    </p:spTree>
    <p:extLst>
      <p:ext uri="{BB962C8B-B14F-4D97-AF65-F5344CB8AC3E}">
        <p14:creationId xmlns:p14="http://schemas.microsoft.com/office/powerpoint/2010/main" val="200622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100" y="1956254"/>
            <a:ext cx="10233800" cy="4351338"/>
          </a:xfrm>
        </p:spPr>
        <p:txBody>
          <a:bodyPr>
            <a:normAutofit/>
          </a:bodyPr>
          <a:lstStyle/>
          <a:p>
            <a:r>
              <a:rPr lang="en-US" b="1" dirty="0"/>
              <a:t>Computer excise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Frequent &amp; expensive updates for security features that affect few users</a:t>
            </a:r>
          </a:p>
          <a:p>
            <a:pPr lvl="1"/>
            <a:endParaRPr lang="en-US" dirty="0"/>
          </a:p>
          <a:p>
            <a:r>
              <a:rPr lang="en-US" b="1" dirty="0"/>
              <a:t>Visual excise</a:t>
            </a:r>
          </a:p>
          <a:p>
            <a:pPr lvl="1"/>
            <a:r>
              <a:rPr lang="en-US" dirty="0"/>
              <a:t>Work user does to decode visual information</a:t>
            </a:r>
          </a:p>
          <a:p>
            <a:pPr lvl="1"/>
            <a:r>
              <a:rPr lang="en-US" dirty="0"/>
              <a:t>Old software: special icons for beginners</a:t>
            </a:r>
          </a:p>
          <a:p>
            <a:pPr lvl="2"/>
            <a:r>
              <a:rPr lang="en-US" dirty="0"/>
              <a:t>printer icons, fax machines</a:t>
            </a:r>
          </a:p>
          <a:p>
            <a:pPr lvl="2"/>
            <a:r>
              <a:rPr lang="en-US" dirty="0"/>
              <a:t>help beginner, eat screen space for everyone else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More excise</a:t>
            </a:r>
          </a:p>
        </p:txBody>
      </p:sp>
    </p:spTree>
    <p:extLst>
      <p:ext uri="{BB962C8B-B14F-4D97-AF65-F5344CB8AC3E}">
        <p14:creationId xmlns:p14="http://schemas.microsoft.com/office/powerpoint/2010/main" val="66263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C606D6E-7E53-4579-9823-DE3A258CF5E6}"/>
              </a:ext>
            </a:extLst>
          </p:cNvPr>
          <p:cNvSpPr txBox="1">
            <a:spLocks/>
          </p:cNvSpPr>
          <p:nvPr/>
        </p:nvSpPr>
        <p:spPr>
          <a:xfrm>
            <a:off x="3343398" y="659834"/>
            <a:ext cx="6111834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/>
              <a:t>Visual</a:t>
            </a:r>
            <a:br>
              <a:rPr lang="en-US" sz="2800"/>
            </a:br>
            <a:r>
              <a:rPr lang="en-US" sz="2800"/>
              <a:t>Clutter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2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838200"/>
            <a:ext cx="8229600" cy="53340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119430" y="659834"/>
            <a:ext cx="1335801" cy="10969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Visual</a:t>
            </a:r>
            <a:br>
              <a:rPr lang="en-US" sz="2800" dirty="0"/>
            </a:br>
            <a:r>
              <a:rPr lang="en-US" sz="2800" dirty="0"/>
              <a:t>Clutter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152400"/>
            <a:ext cx="7728655" cy="54972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05" y="1999955"/>
            <a:ext cx="4114800" cy="462028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2364" y="6026886"/>
            <a:ext cx="354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Scrolling down several </a:t>
            </a:r>
            <a:r>
              <a:rPr lang="en-US" dirty="0"/>
              <a:t>screens: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9A973F-AF28-4597-858D-9A23964619E4}"/>
              </a:ext>
            </a:extLst>
          </p:cNvPr>
          <p:cNvSpPr txBox="1"/>
          <p:nvPr/>
        </p:nvSpPr>
        <p:spPr>
          <a:xfrm>
            <a:off x="9705705" y="152400"/>
            <a:ext cx="237654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General UX goal: </a:t>
            </a:r>
          </a:p>
          <a:p>
            <a:pPr algn="ctr"/>
            <a:r>
              <a:rPr lang="en-US" sz="2400" i="1" dirty="0"/>
              <a:t>remove excise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80565-8066-41F3-885A-2E98C98535F4}"/>
              </a:ext>
            </a:extLst>
          </p:cNvPr>
          <p:cNvSpPr txBox="1"/>
          <p:nvPr/>
        </p:nvSpPr>
        <p:spPr>
          <a:xfrm>
            <a:off x="175919" y="5995013"/>
            <a:ext cx="377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(improved) site:</a:t>
            </a:r>
          </a:p>
          <a:p>
            <a:r>
              <a:rPr lang="en-US" dirty="0">
                <a:hlinkClick r:id="rId5"/>
              </a:rPr>
              <a:t>https://www.firemountaingems.com/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83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CC1-C9BA-6D41-8FF6-F03C3276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Disney Version – 2007 website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E0961-63D8-1043-B6F4-D8761C8B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4309" y="1950519"/>
            <a:ext cx="3712056" cy="3920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Flash-heavy</a:t>
            </a:r>
          </a:p>
          <a:p>
            <a:r>
              <a:rPr lang="en-US" dirty="0"/>
              <a:t>Each item had very little content</a:t>
            </a:r>
          </a:p>
          <a:p>
            <a:r>
              <a:rPr lang="en-US" dirty="0"/>
              <a:t>Confusing! Blast vs. </a:t>
            </a:r>
            <a:r>
              <a:rPr lang="en-US" dirty="0" err="1"/>
              <a:t>ToonTown</a:t>
            </a:r>
            <a:r>
              <a:rPr lang="en-US" dirty="0"/>
              <a:t> vs Kids Island?</a:t>
            </a:r>
          </a:p>
          <a:p>
            <a:r>
              <a:rPr lang="en-US" dirty="0"/>
              <a:t>Where do I go first?</a:t>
            </a:r>
          </a:p>
          <a:p>
            <a:r>
              <a:rPr lang="en-US" dirty="0"/>
              <a:t>What user goals are reflected?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EB069E-E9FA-4348-8C79-56640750E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5" y="1950520"/>
            <a:ext cx="7173878" cy="46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4773F-086F-5340-94F7-26D2FC122DF2}"/>
              </a:ext>
            </a:extLst>
          </p:cNvPr>
          <p:cNvSpPr txBox="1"/>
          <p:nvPr/>
        </p:nvSpPr>
        <p:spPr>
          <a:xfrm>
            <a:off x="8176592" y="6123543"/>
            <a:ext cx="37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https://malindalloyd.wordpress.com/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24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CC1-C9BA-6D41-8FF6-F03C3276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1" y="262167"/>
            <a:ext cx="4514230" cy="1332565"/>
          </a:xfrm>
        </p:spPr>
        <p:txBody>
          <a:bodyPr>
            <a:normAutofit fontScale="90000"/>
          </a:bodyPr>
          <a:lstStyle/>
          <a:p>
            <a:r>
              <a:rPr lang="en-US" dirty="0"/>
              <a:t>Redesigned Disney website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EB069E-E9FA-4348-8C79-56640750E1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4" y="1811046"/>
            <a:ext cx="4255325" cy="278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4773F-086F-5340-94F7-26D2FC122DF2}"/>
              </a:ext>
            </a:extLst>
          </p:cNvPr>
          <p:cNvSpPr txBox="1"/>
          <p:nvPr/>
        </p:nvSpPr>
        <p:spPr>
          <a:xfrm>
            <a:off x="8176592" y="6123543"/>
            <a:ext cx="373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https://malindalloyd.wordpress.com/</a:t>
            </a:r>
            <a:r>
              <a:rPr lang="en-US" dirty="0"/>
              <a:t> </a:t>
            </a:r>
          </a:p>
        </p:txBody>
      </p:sp>
      <p:pic>
        <p:nvPicPr>
          <p:cNvPr id="3074" name="Picture 2" descr="2007 Disney.com Home Page">
            <a:extLst>
              <a:ext uri="{FF2B5EF4-FFF2-40B4-BE49-F238E27FC236}">
                <a16:creationId xmlns:a16="http://schemas.microsoft.com/office/drawing/2014/main" id="{14AEF358-AE83-114A-9FAA-6DFB0FA9B4D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60" y="472570"/>
            <a:ext cx="6475408" cy="55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33727C6-B825-5C45-B3ED-158E442E5BCC}"/>
              </a:ext>
            </a:extLst>
          </p:cNvPr>
          <p:cNvSpPr txBox="1">
            <a:spLocks/>
          </p:cNvSpPr>
          <p:nvPr/>
        </p:nvSpPr>
        <p:spPr>
          <a:xfrm>
            <a:off x="189044" y="5035978"/>
            <a:ext cx="4970915" cy="1332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Icons at top direct navigation</a:t>
            </a:r>
          </a:p>
          <a:p>
            <a:r>
              <a:rPr lang="en-US" dirty="0"/>
              <a:t>Invites informed exploration</a:t>
            </a:r>
          </a:p>
          <a:p>
            <a:r>
              <a:rPr lang="en-US" dirty="0"/>
              <a:t>Clues to age groups to explore 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4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9999" y="1825624"/>
            <a:ext cx="10894791" cy="48409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Removing excise: a key part of improving user interfaces</a:t>
            </a:r>
          </a:p>
          <a:p>
            <a:pPr lvl="1"/>
            <a:r>
              <a:rPr lang="en-US" dirty="0"/>
              <a:t>Most of it is just looking at software from different perspectives</a:t>
            </a:r>
          </a:p>
          <a:p>
            <a:r>
              <a:rPr lang="en-US" dirty="0"/>
              <a:t>Another source of excise: “are you sure you want to do that?”</a:t>
            </a:r>
          </a:p>
          <a:p>
            <a:pPr lvl="1"/>
            <a:r>
              <a:rPr lang="en-US" dirty="0"/>
              <a:t>Annoying at best</a:t>
            </a:r>
          </a:p>
          <a:p>
            <a:pPr lvl="1"/>
            <a:r>
              <a:rPr lang="en-US" dirty="0"/>
              <a:t>Can be interpreted as saying: are you qualified to use this software?</a:t>
            </a:r>
          </a:p>
          <a:p>
            <a:r>
              <a:rPr lang="en-US" dirty="0"/>
              <a:t>Solution: Undo</a:t>
            </a:r>
          </a:p>
          <a:p>
            <a:pPr lvl="1"/>
            <a:r>
              <a:rPr lang="en-US" dirty="0"/>
              <a:t>Every action should be undoable</a:t>
            </a:r>
          </a:p>
          <a:p>
            <a:pPr lvl="1"/>
            <a:r>
              <a:rPr lang="en-US" dirty="0"/>
              <a:t>Goal of undo: permit exploration </a:t>
            </a:r>
          </a:p>
          <a:p>
            <a:r>
              <a:rPr lang="en-US" dirty="0"/>
              <a:t>Simple solution: save, restore state</a:t>
            </a:r>
          </a:p>
          <a:p>
            <a:pPr lvl="1"/>
            <a:r>
              <a:rPr lang="en-US" dirty="0"/>
              <a:t> Each action: save state of system before the action</a:t>
            </a:r>
          </a:p>
          <a:p>
            <a:pPr lvl="1"/>
            <a:r>
              <a:rPr lang="en-US" dirty="0"/>
              <a:t>Doesn’t scale: every video edit could require saving gigabytes of data</a:t>
            </a:r>
            <a:r>
              <a:rPr lang="is-IS" dirty="0"/>
              <a:t>…</a:t>
            </a:r>
          </a:p>
          <a:p>
            <a:pPr lvl="1"/>
            <a:r>
              <a:rPr lang="is-IS" dirty="0"/>
              <a:t>Even if have that much memory, undo/redo will be very slow!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Undo</a:t>
            </a:r>
          </a:p>
        </p:txBody>
      </p:sp>
    </p:spTree>
    <p:extLst>
      <p:ext uri="{BB962C8B-B14F-4D97-AF65-F5344CB8AC3E}">
        <p14:creationId xmlns:p14="http://schemas.microsoft.com/office/powerpoint/2010/main" val="2234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8704</TotalTime>
  <Words>958</Words>
  <Application>Microsoft Office PowerPoint</Application>
  <PresentationFormat>Widescreen</PresentationFormat>
  <Paragraphs>136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Consolas</vt:lpstr>
      <vt:lpstr>Corbel</vt:lpstr>
      <vt:lpstr>Depth</vt:lpstr>
      <vt:lpstr> 7. Command Pattern</vt:lpstr>
      <vt:lpstr>Excise</vt:lpstr>
      <vt:lpstr>Sources of excise</vt:lpstr>
      <vt:lpstr>More excise</vt:lpstr>
      <vt:lpstr>PowerPoint Presentation</vt:lpstr>
      <vt:lpstr>Visual Clutter</vt:lpstr>
      <vt:lpstr>Disney Version – 2007 website</vt:lpstr>
      <vt:lpstr>Redesigned Disney website</vt:lpstr>
      <vt:lpstr>Undo</vt:lpstr>
      <vt:lpstr>Review: phonebook &amp; commands</vt:lpstr>
      <vt:lpstr>Command Pattern</vt:lpstr>
      <vt:lpstr>Command pattern applied</vt:lpstr>
      <vt:lpstr>More phonebook details</vt:lpstr>
      <vt:lpstr>More phonebook details</vt:lpstr>
      <vt:lpstr>More phonebook details</vt:lpstr>
      <vt:lpstr>A different application</vt:lpstr>
      <vt:lpstr>Using command pattern with this</vt:lpstr>
      <vt:lpstr>Command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Rob Hasker</cp:lastModifiedBy>
  <cp:revision>195</cp:revision>
  <dcterms:created xsi:type="dcterms:W3CDTF">2014-08-01T20:24:53Z</dcterms:created>
  <dcterms:modified xsi:type="dcterms:W3CDTF">2023-10-23T19:56:06Z</dcterms:modified>
</cp:coreProperties>
</file>