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2"/>
  </p:notesMasterIdLst>
  <p:sldIdLst>
    <p:sldId id="256" r:id="rId2"/>
    <p:sldId id="311" r:id="rId3"/>
    <p:sldId id="312" r:id="rId4"/>
    <p:sldId id="335" r:id="rId5"/>
    <p:sldId id="315" r:id="rId6"/>
    <p:sldId id="313" r:id="rId7"/>
    <p:sldId id="316" r:id="rId8"/>
    <p:sldId id="318" r:id="rId9"/>
    <p:sldId id="321" r:id="rId10"/>
    <p:sldId id="323" r:id="rId11"/>
    <p:sldId id="336" r:id="rId12"/>
    <p:sldId id="324" r:id="rId13"/>
    <p:sldId id="322" r:id="rId14"/>
    <p:sldId id="325" r:id="rId15"/>
    <p:sldId id="326" r:id="rId16"/>
    <p:sldId id="327" r:id="rId17"/>
    <p:sldId id="328" r:id="rId18"/>
    <p:sldId id="329" r:id="rId19"/>
    <p:sldId id="330" r:id="rId20"/>
    <p:sldId id="33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87362" autoAdjust="0"/>
  </p:normalViewPr>
  <p:slideViewPr>
    <p:cSldViewPr snapToGrid="0">
      <p:cViewPr varScale="1">
        <p:scale>
          <a:sx n="59" d="100"/>
          <a:sy n="59" d="100"/>
        </p:scale>
        <p:origin x="6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it’s not clear! You do get some extra classes, but it’s far fewer extra classes than the combinatorial explosion from handling all combinations…. Coupling: no change to coupling between confections and rest of system; cohesion of new classes very strong (all functionality for the new operations in one place); cohesion of existing classes unchanged (which is good).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show methods in subclasses – LSP says they are there automatically, so they just add clutter!</a:t>
            </a:r>
          </a:p>
          <a:p>
            <a:r>
              <a:rPr lang="en-US" dirty="0"/>
              <a:t>First: sample code showing danger of using floats for dollar amounts; not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covers the basic item, but what to do if extend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would then add subclasses for dishes, waffle cones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complex behavior.</a:t>
            </a:r>
          </a:p>
          <a:p>
            <a:r>
              <a:rPr lang="en-US" dirty="0"/>
              <a:t>Many design patterns are about removing if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example is at https://faculty-web.msoe.edu/hasker/se2811/samples/ice_cream/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3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*really* want the base class (Component) to be an interface, otherwise you will have two copies of </a:t>
            </a:r>
            <a:r>
              <a:rPr lang="en-US"/>
              <a:t>any Component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534" y="4464028"/>
            <a:ext cx="4840266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Decorator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63F5B-8987-4232-840E-69761EBEE14E}"/>
              </a:ext>
            </a:extLst>
          </p:cNvPr>
          <p:cNvSpPr txBox="1"/>
          <p:nvPr/>
        </p:nvSpPr>
        <p:spPr>
          <a:xfrm>
            <a:off x="7327725" y="551145"/>
            <a:ext cx="42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Reading: Design Patterns Explained, Ch. 17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283399" y="5262388"/>
            <a:ext cx="9775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DecoratedConfection</a:t>
            </a:r>
            <a:r>
              <a:rPr lang="en-US" sz="2000" dirty="0"/>
              <a:t>: abstract since need common </a:t>
            </a:r>
            <a:r>
              <a:rPr lang="en-US" sz="2000" dirty="0" err="1">
                <a:latin typeface="Consolas" panose="020B0609020204030204" pitchFamily="49" charset="0"/>
              </a:rPr>
              <a:t>wrappedItem</a:t>
            </a:r>
            <a:r>
              <a:rPr lang="en-US" sz="2000" dirty="0"/>
              <a:t> for all decorations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Decoration: gives a new item that has all of the same properties, interface as the original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dirty="0" err="1">
                <a:latin typeface="Consolas" panose="020B0609020204030204" pitchFamily="49" charset="0"/>
              </a:rPr>
              <a:t>IceCreamWithFudge</a:t>
            </a:r>
            <a:r>
              <a:rPr lang="en-US" sz="2000" dirty="0"/>
              <a:t> </a:t>
            </a:r>
            <a:r>
              <a:rPr lang="en-US" sz="2000" i="1" dirty="0"/>
              <a:t>also</a:t>
            </a:r>
            <a:r>
              <a:rPr lang="en-US" sz="2000" dirty="0"/>
              <a:t> defines </a:t>
            </a:r>
            <a:r>
              <a:rPr lang="en-US" sz="2000" dirty="0">
                <a:latin typeface="Consolas" panose="020B0609020204030204" pitchFamily="49" charset="0"/>
              </a:rPr>
              <a:t>cost</a:t>
            </a:r>
            <a:r>
              <a:rPr lang="en-US" sz="2000" dirty="0"/>
              <a:t>(), </a:t>
            </a:r>
            <a:r>
              <a:rPr lang="en-US" sz="2000" dirty="0">
                <a:latin typeface="Consolas" panose="020B0609020204030204" pitchFamily="49" charset="0"/>
              </a:rPr>
              <a:t>description</a:t>
            </a:r>
            <a:r>
              <a:rPr lang="en-US" sz="2000" dirty="0"/>
              <a:t>()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7260A-4849-442C-9B2E-6E54D06E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0" y="144852"/>
            <a:ext cx="10519639" cy="47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103434" y="3911436"/>
            <a:ext cx="120885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abstract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implements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protected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double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</a:t>
            </a:r>
            <a:r>
              <a:rPr lang="en-US" dirty="0">
                <a:latin typeface="Consolas" panose="020B0609020204030204" pitchFamily="49" charset="0"/>
              </a:rPr>
              <a:t>() + 25; } // all decorations +25 cents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super(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String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+ “ with fudge”;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BB669-3496-4AE5-94CF-E52ABF1F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4" y="265469"/>
            <a:ext cx="7733691" cy="34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089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09" y="1806678"/>
            <a:ext cx="10233800" cy="47919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Start by creating an </a:t>
            </a:r>
            <a:r>
              <a:rPr lang="en-US" dirty="0" err="1"/>
              <a:t>IceCreamConfection</a:t>
            </a:r>
            <a:r>
              <a:rPr lang="en-US" dirty="0"/>
              <a:t> object: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Extra nuts: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So get </a:t>
            </a:r>
            <a:r>
              <a:rPr lang="en-US" i="1" dirty="0"/>
              <a:t>two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</a:rPr>
              <a:t>IceCreamWithNuts</a:t>
            </a:r>
            <a:r>
              <a:rPr lang="en-US" dirty="0"/>
              <a:t> decorators!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Call the cost method and rely on delegation to add the cost of all toppings: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toServe.cost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/>
              <a:t>How could decorators be used to create a double-scoop cone?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933A5-C26E-0F2B-B333-7FFF2988E8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413462" y="290032"/>
            <a:ext cx="4567429" cy="188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563526" y="106325"/>
            <a:ext cx="1091963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4DE8E-4AC6-41BA-8E56-E629900A5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" y="309403"/>
            <a:ext cx="10359551" cy="4794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1D2A3-03AA-481C-8FAE-A1FFD0D60FB0}"/>
              </a:ext>
            </a:extLst>
          </p:cNvPr>
          <p:cNvSpPr txBox="1"/>
          <p:nvPr/>
        </p:nvSpPr>
        <p:spPr>
          <a:xfrm>
            <a:off x="293952" y="4301828"/>
            <a:ext cx="5225851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Warning: make sure the base class (Component) is an interface, otherwise the decorator will have an additional data value and you lose identity. If there’s something in common between </a:t>
            </a:r>
            <a:r>
              <a:rPr lang="en-US" sz="2000" dirty="0" err="1"/>
              <a:t>ConcreteComponentA</a:t>
            </a:r>
            <a:r>
              <a:rPr lang="en-US" sz="2000" dirty="0"/>
              <a:t> and </a:t>
            </a:r>
            <a:r>
              <a:rPr lang="en-US" sz="2000" dirty="0" err="1"/>
              <a:t>ConcreteComponentB</a:t>
            </a:r>
            <a:r>
              <a:rPr lang="en-US" sz="2000" dirty="0"/>
              <a:t>, create a subclass of Component that captures that commonality.</a:t>
            </a:r>
          </a:p>
        </p:txBody>
      </p:sp>
    </p:spTree>
    <p:extLst>
      <p:ext uri="{BB962C8B-B14F-4D97-AF65-F5344CB8AC3E}">
        <p14:creationId xmlns:p14="http://schemas.microsoft.com/office/powerpoint/2010/main" val="151102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325879-C4B2-475E-B853-DC8F21A63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C085F-3B19-420D-902A-B55695F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8105" cy="6858000"/>
          </a:xfrm>
          <a:prstGeom prst="rect">
            <a:avLst/>
          </a:prstGeom>
          <a:blipFill>
            <a:blip r:embed="rId3"/>
            <a:stretch>
              <a:fillRect r="-164004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435625" cy="1325563"/>
          </a:xfrm>
        </p:spPr>
        <p:txBody>
          <a:bodyPr>
            <a:normAutofit/>
          </a:bodyPr>
          <a:lstStyle/>
          <a:p>
            <a:r>
              <a:rPr lang="en-US" sz="4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74" y="1825625"/>
            <a:ext cx="3729662" cy="4667250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good about the decorator?      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bad?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coupling?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cohesion?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C6700-41D0-4A27-B5D8-46ED5F35A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39" y="2110851"/>
            <a:ext cx="6314487" cy="26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Confection: “a dish or delicacy made with sweet ingredients”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IceCreamConfection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either an interface or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Show methods once!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Description: maybe an attribute, maybe computed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might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return an 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963CCD-343D-4E1E-BDD7-8E071A9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2314155"/>
            <a:ext cx="7386268" cy="36106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EE20D-C8E8-43AF-9526-D6D875714DA9}"/>
              </a:ext>
            </a:extLst>
          </p:cNvPr>
          <p:cNvSpPr txBox="1"/>
          <p:nvPr/>
        </p:nvSpPr>
        <p:spPr>
          <a:xfrm>
            <a:off x="130173" y="152490"/>
            <a:ext cx="7769579" cy="6463308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CONSIDER: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Money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private static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public static void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+ " + 1000: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 ":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11FDD-361C-4389-AD8E-F65C03DCF940}"/>
              </a:ext>
            </a:extLst>
          </p:cNvPr>
          <p:cNvSpPr txBox="1"/>
          <p:nvPr/>
        </p:nvSpPr>
        <p:spPr>
          <a:xfrm>
            <a:off x="3910179" y="6025485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0939" cy="2725947"/>
          </a:xfrm>
        </p:spPr>
        <p:txBody>
          <a:bodyPr>
            <a:normAutofit/>
          </a:bodyPr>
          <a:lstStyle/>
          <a:p>
            <a:r>
              <a:rPr lang="en-US" dirty="0"/>
              <a:t>Implementing the core classes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096000" y="598415"/>
            <a:ext cx="5368777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String description();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096000" y="2645461"/>
            <a:ext cx="5862502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String description()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40CC7-73B5-41A2-B449-95ACAA0A5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766928"/>
            <a:ext cx="522579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05051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If they are free, could lead to abuses…</a:t>
            </a:r>
          </a:p>
          <a:p>
            <a:r>
              <a:rPr lang="en-US" sz="3200" dirty="0"/>
              <a:t>Issue: how to account for these additions to products?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02E503C-7453-B945-A130-E1C292455DD3}"/>
              </a:ext>
            </a:extLst>
          </p:cNvPr>
          <p:cNvSpPr/>
          <p:nvPr/>
        </p:nvSpPr>
        <p:spPr bwMode="auto">
          <a:xfrm>
            <a:off x="5447980" y="5027584"/>
            <a:ext cx="726768" cy="489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ADA87B-8E1E-4446-8F26-457C206DA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081" y="4452635"/>
            <a:ext cx="1707743" cy="17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A2FEBFE-3E79-F248-BE85-C50C773A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529" y="4457139"/>
            <a:ext cx="1552494" cy="163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More general 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Another 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could create subclasses for each type of product, but in some cases the classes work into other hierarchies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Additional goal: avoid modifying existing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critical when no access to source or the base class is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81000"/>
            <a:ext cx="1114944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2: Add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102404" y="1492939"/>
            <a:ext cx="6650325" cy="50783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the (general)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1356</Words>
  <Application>Microsoft Office PowerPoint</Application>
  <PresentationFormat>Widescreen</PresentationFormat>
  <Paragraphs>197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Corbel</vt:lpstr>
      <vt:lpstr>Courier New</vt:lpstr>
      <vt:lpstr>Depth</vt:lpstr>
      <vt:lpstr> 7. Decorator</vt:lpstr>
      <vt:lpstr>The Decorator Pattern</vt:lpstr>
      <vt:lpstr>Example: Ice Cream Store</vt:lpstr>
      <vt:lpstr>Implementing the core classes</vt:lpstr>
      <vt:lpstr>Extending functionality</vt:lpstr>
      <vt:lpstr>Decorator Pattern: Goals</vt:lpstr>
      <vt:lpstr>Alternative 1: Create a new class for each combination.</vt:lpstr>
      <vt:lpstr>Alternative 2: Add flags for the toppings</vt:lpstr>
      <vt:lpstr>So, what’s the (general) problem?</vt:lpstr>
      <vt:lpstr>PowerPoint Presentation</vt:lpstr>
      <vt:lpstr>PowerPoint Presentation</vt:lpstr>
      <vt:lpstr>Using the Decorator Pattern</vt:lpstr>
      <vt:lpstr>PowerPoint Presentation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7. Decorator, Façade Patterns</dc:title>
  <dc:creator>Hasker, Dr. Robert</dc:creator>
  <cp:lastModifiedBy>Rob Hasker</cp:lastModifiedBy>
  <cp:revision>64</cp:revision>
  <dcterms:created xsi:type="dcterms:W3CDTF">2019-01-16T15:42:31Z</dcterms:created>
  <dcterms:modified xsi:type="dcterms:W3CDTF">2023-10-31T14:21:02Z</dcterms:modified>
</cp:coreProperties>
</file>