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notesMasterIdLst>
    <p:notesMasterId r:id="rId12"/>
  </p:notesMasterIdLst>
  <p:sldIdLst>
    <p:sldId id="256" r:id="rId2"/>
    <p:sldId id="292" r:id="rId3"/>
    <p:sldId id="290" r:id="rId4"/>
    <p:sldId id="289" r:id="rId5"/>
    <p:sldId id="280" r:id="rId6"/>
    <p:sldId id="265" r:id="rId7"/>
    <p:sldId id="281" r:id="rId8"/>
    <p:sldId id="282" r:id="rId9"/>
    <p:sldId id="287" r:id="rId10"/>
    <p:sldId id="29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46605A-4C7D-0245-9AE2-DD3EE0A83558}">
          <p14:sldIdLst>
            <p14:sldId id="256"/>
            <p14:sldId id="292"/>
            <p14:sldId id="290"/>
            <p14:sldId id="289"/>
            <p14:sldId id="280"/>
            <p14:sldId id="265"/>
            <p14:sldId id="281"/>
            <p14:sldId id="282"/>
            <p14:sldId id="287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32" autoAdjust="0"/>
    <p:restoredTop sz="81701" autoAdjust="0"/>
  </p:normalViewPr>
  <p:slideViewPr>
    <p:cSldViewPr snapToGrid="0">
      <p:cViewPr varScale="1">
        <p:scale>
          <a:sx n="99" d="100"/>
          <a:sy n="99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AC911-6382-0D93-8A63-B8A6142AE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A8B00B-D8AC-9EB8-C892-99F8A62E7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5DF6E0-34A9-5A2F-F7CF-880A2DB61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Things students might mention:</a:t>
            </a:r>
          </a:p>
          <a:p>
            <a:pPr marL="171450" indent="-171450">
              <a:buFontTx/>
              <a:buChar char="-"/>
            </a:pPr>
            <a:r>
              <a:rPr lang="en-US" dirty="0"/>
              <a:t>Runs anywhere</a:t>
            </a:r>
          </a:p>
          <a:p>
            <a:pPr marL="171450" indent="-171450">
              <a:buFontTx/>
              <a:buChar char="-"/>
            </a:pPr>
            <a:r>
              <a:rPr lang="en-US" dirty="0"/>
              <a:t>Runtime checks make it easier to learn programming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Simple model: all data stored as objects or as simple values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7C478-E84E-7EE8-0FD8-B84499D1E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51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JVM is typically written in C or C++; RWH’s research as of Sept 2024: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Based on the article and a check of OpenJ9: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HotSpot</a:t>
            </a:r>
            <a:r>
              <a:rPr lang="en-US" dirty="0"/>
              <a:t>, supported by Oracle: C++ and assembly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OpenJ9: C, C++, </a:t>
            </a:r>
            <a:r>
              <a:rPr lang="en-US" dirty="0" err="1"/>
              <a:t>asssembly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JRockit</a:t>
            </a:r>
            <a:r>
              <a:rPr lang="en-US" dirty="0"/>
              <a:t>: C + Java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Squawk: C++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Harmony: C++ and Java</a:t>
            </a:r>
          </a:p>
          <a:p>
            <a:endParaRPr lang="en-US" dirty="0"/>
          </a:p>
          <a:p>
            <a:r>
              <a:rPr lang="en-US" dirty="0"/>
              <a:t>Image of plane from https://i0.wp.com/</a:t>
            </a:r>
            <a:r>
              <a:rPr lang="en-US" dirty="0" err="1"/>
              <a:t>mechstuff.com</a:t>
            </a:r>
            <a:r>
              <a:rPr lang="en-US" dirty="0"/>
              <a:t>/wp-content/uploads/2015/09/FA-18_going_transonic-e1441897209245.jpg?fit=1236,900&amp;ssl=1</a:t>
            </a:r>
          </a:p>
          <a:p>
            <a:r>
              <a:rPr lang="en-US" dirty="0"/>
              <a:t>Explain the memory management issue – running out of memory, needing to collect unused bits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02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50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9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Shakespear</a:t>
            </a:r>
            <a:r>
              <a:rPr lang="en-US" dirty="0"/>
              <a:t>: hello world written as a play with scenes.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53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83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Copyright 2016 Dr. Robert W. Hasker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venez.com/lang/lang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evenez.com/lan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224/" TargetMode="External"/><Relationship Id="rId7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64028"/>
            <a:ext cx="11353800" cy="2393972"/>
          </a:xfrm>
        </p:spPr>
        <p:txBody>
          <a:bodyPr>
            <a:normAutofit/>
          </a:bodyPr>
          <a:lstStyle/>
          <a:p>
            <a:r>
              <a:rPr lang="en-US" sz="7200" dirty="0"/>
              <a:t>Note 1</a:t>
            </a:r>
            <a:br>
              <a:rPr lang="en-US" sz="7200" dirty="0"/>
            </a:br>
            <a:r>
              <a:rPr lang="en-US" sz="7200" dirty="0"/>
              <a:t>CSC 2210: Why?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CSC 2210 Procedural </a:t>
            </a:r>
            <a:r>
              <a:rPr lang="en-US"/>
              <a:t>and Object-Oriented </a:t>
            </a:r>
            <a:r>
              <a:rPr lang="en-US" dirty="0"/>
              <a:t>C++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6270" y="6444476"/>
            <a:ext cx="31707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Copyright © 2016, 2023, 2025 Robert W. Hasker</a:t>
            </a:r>
          </a:p>
        </p:txBody>
      </p:sp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E8103-C27C-3660-71F9-A37CE9DB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DF57B-6B47-03C6-0DA2-973E8F3F6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Motivations for new languages</a:t>
            </a:r>
          </a:p>
          <a:p>
            <a:pPr lvl="1"/>
            <a:r>
              <a:rPr lang="en-US" dirty="0"/>
              <a:t>High performance</a:t>
            </a:r>
          </a:p>
          <a:p>
            <a:pPr lvl="1"/>
            <a:r>
              <a:rPr lang="en-US" dirty="0"/>
              <a:t>Control of hardware</a:t>
            </a:r>
          </a:p>
          <a:p>
            <a:pPr lvl="1"/>
            <a:r>
              <a:rPr lang="en-US"/>
              <a:t>Strong abstraction</a:t>
            </a:r>
            <a:endParaRPr lang="en-US" dirty="0"/>
          </a:p>
          <a:p>
            <a:pPr lvl="1"/>
            <a:r>
              <a:rPr lang="en-US" dirty="0"/>
              <a:t>Capturing how programmers think to solve various problems</a:t>
            </a:r>
          </a:p>
          <a:p>
            <a:r>
              <a:rPr lang="en-US" dirty="0"/>
              <a:t>Structure of the course</a:t>
            </a:r>
          </a:p>
          <a:p>
            <a:r>
              <a:rPr lang="en-US" dirty="0"/>
              <a:t>Next: C++ 101 – procedural programming in C++</a:t>
            </a:r>
          </a:p>
        </p:txBody>
      </p:sp>
    </p:spTree>
    <p:extLst>
      <p:ext uri="{BB962C8B-B14F-4D97-AF65-F5344CB8AC3E}">
        <p14:creationId xmlns:p14="http://schemas.microsoft.com/office/powerpoint/2010/main" val="202199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91239-5476-774F-74FA-7B60949B2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906B-0FBF-6224-5A8E-B3075578F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is the best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E96E2-4E6C-DEA8-8E19-835E3EDE7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292" y="1825625"/>
            <a:ext cx="9638675" cy="4667250"/>
          </a:xfrm>
        </p:spPr>
        <p:txBody>
          <a:bodyPr>
            <a:normAutofit/>
          </a:bodyPr>
          <a:lstStyle/>
          <a:p>
            <a:r>
              <a:rPr lang="en-US" sz="3200" dirty="0"/>
              <a:t>What are good things about Java?</a:t>
            </a:r>
          </a:p>
          <a:p>
            <a:r>
              <a:rPr lang="en-US" sz="3200" dirty="0"/>
              <a:t>Key goal: “write once, run anywhere”</a:t>
            </a:r>
          </a:p>
          <a:p>
            <a:pPr lvl="1"/>
            <a:r>
              <a:rPr lang="en-US" sz="2800" dirty="0"/>
              <a:t>Highly portable</a:t>
            </a:r>
          </a:p>
          <a:p>
            <a:r>
              <a:rPr lang="en-US" dirty="0"/>
              <a:t>Another win: checks for common errors like array indices</a:t>
            </a:r>
          </a:p>
          <a:p>
            <a:pPr lvl="1"/>
            <a:r>
              <a:rPr lang="en-US" dirty="0"/>
              <a:t>Improves portability; errors would lead to results depending on the machine</a:t>
            </a:r>
          </a:p>
          <a:p>
            <a:r>
              <a:rPr lang="en-US" dirty="0"/>
              <a:t>How do we handle some computers having more memory?</a:t>
            </a:r>
          </a:p>
          <a:p>
            <a:pPr lvl="1"/>
            <a:r>
              <a:rPr lang="en-US" dirty="0"/>
              <a:t>Solution: automated garbage collection</a:t>
            </a:r>
          </a:p>
          <a:p>
            <a:pPr lvl="1"/>
            <a:r>
              <a:rPr lang="en-US" dirty="0"/>
              <a:t>If run out of memory, automatically reclaim parts no longer in use</a:t>
            </a:r>
          </a:p>
          <a:p>
            <a:r>
              <a:rPr lang="en-US" dirty="0"/>
              <a:t>So why not use Java for all projects?</a:t>
            </a:r>
          </a:p>
        </p:txBody>
      </p:sp>
    </p:spTree>
    <p:extLst>
      <p:ext uri="{BB962C8B-B14F-4D97-AF65-F5344CB8AC3E}">
        <p14:creationId xmlns:p14="http://schemas.microsoft.com/office/powerpoint/2010/main" val="255808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529D-3CAC-84F4-FD32-09884B35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is the best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E688C-8C4E-02A8-F289-F87720C6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292" y="1825624"/>
            <a:ext cx="10073812" cy="503237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Issue: automated garbage collection takes time</a:t>
            </a:r>
          </a:p>
          <a:p>
            <a:pPr lvl="1"/>
            <a:r>
              <a:rPr lang="en-US" sz="2800" dirty="0"/>
              <a:t>Must search memory to find parts not in use</a:t>
            </a:r>
          </a:p>
          <a:p>
            <a:pPr lvl="1"/>
            <a:r>
              <a:rPr lang="en-US" sz="2800" dirty="0"/>
              <a:t>Worse: it can happen at any moment</a:t>
            </a:r>
          </a:p>
          <a:p>
            <a:r>
              <a:rPr lang="en-US" sz="3200" dirty="0"/>
              <a:t>What are some applications where this would be a problem?</a:t>
            </a:r>
          </a:p>
          <a:p>
            <a:pPr lvl="1"/>
            <a:r>
              <a:rPr lang="en-US" dirty="0"/>
              <a:t>Video Games?</a:t>
            </a:r>
          </a:p>
          <a:p>
            <a:pPr lvl="2"/>
            <a:r>
              <a:rPr lang="en-US" dirty="0"/>
              <a:t>Imagine a freeze half-way through dealing with hundreds of opponents</a:t>
            </a:r>
          </a:p>
          <a:p>
            <a:pPr lvl="1"/>
            <a:r>
              <a:rPr lang="en-US" dirty="0"/>
              <a:t>Aircraft</a:t>
            </a:r>
          </a:p>
          <a:p>
            <a:pPr lvl="2"/>
            <a:r>
              <a:rPr lang="en-US" dirty="0"/>
              <a:t>Would you want garbage collection to start while landing?</a:t>
            </a:r>
          </a:p>
          <a:p>
            <a:pPr lvl="1"/>
            <a:r>
              <a:rPr lang="en-US" dirty="0"/>
              <a:t>Nuclear reactor control?</a:t>
            </a:r>
          </a:p>
          <a:p>
            <a:pPr lvl="1"/>
            <a:r>
              <a:rPr lang="en-US" dirty="0"/>
              <a:t>Running Java? How is the JVM implemented?</a:t>
            </a:r>
          </a:p>
          <a:p>
            <a:r>
              <a:rPr lang="en-US" dirty="0"/>
              <a:t>Other overhead</a:t>
            </a:r>
          </a:p>
          <a:p>
            <a:pPr lvl="1"/>
            <a:r>
              <a:rPr lang="en-US" dirty="0"/>
              <a:t>Run-time checks: useful, but take time</a:t>
            </a:r>
          </a:p>
          <a:p>
            <a:pPr lvl="1"/>
            <a:r>
              <a:rPr lang="en-US" dirty="0"/>
              <a:t>Do you want these checks for Rosie matrix operations?</a:t>
            </a:r>
          </a:p>
          <a:p>
            <a:pPr lvl="1"/>
            <a:endParaRPr lang="en-US" sz="2800" dirty="0"/>
          </a:p>
        </p:txBody>
      </p:sp>
      <p:pic>
        <p:nvPicPr>
          <p:cNvPr id="1026" name="Picture 2" descr="DOOM Eternal">
            <a:extLst>
              <a:ext uri="{FF2B5EF4-FFF2-40B4-BE49-F238E27FC236}">
                <a16:creationId xmlns:a16="http://schemas.microsoft.com/office/drawing/2014/main" id="{02020992-DD67-45CB-B629-B6E762E0D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247" y="1027906"/>
            <a:ext cx="3005668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197B8E2-828D-9C9E-2911-AE927BEEE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256" y="4425179"/>
            <a:ext cx="2747754" cy="20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906184-6EA7-BB1A-1E56-B42DBF9E78E7}"/>
              </a:ext>
            </a:extLst>
          </p:cNvPr>
          <p:cNvSpPr txBox="1"/>
          <p:nvPr/>
        </p:nvSpPr>
        <p:spPr>
          <a:xfrm>
            <a:off x="2533101" y="5857961"/>
            <a:ext cx="5872249" cy="8309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Note: Python has the same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But it is usually interpreted, so even slower</a:t>
            </a:r>
          </a:p>
        </p:txBody>
      </p:sp>
    </p:spTree>
    <p:extLst>
      <p:ext uri="{BB962C8B-B14F-4D97-AF65-F5344CB8AC3E}">
        <p14:creationId xmlns:p14="http://schemas.microsoft.com/office/powerpoint/2010/main" val="133708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529D-3CAC-84F4-FD32-09884B35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can’t Java and Python do it all?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E688C-8C4E-02A8-F289-F87720C6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4010" cy="48599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issue: programming languages must reflect how programmers think!</a:t>
            </a:r>
          </a:p>
          <a:p>
            <a:pPr lvl="1"/>
            <a:r>
              <a:rPr lang="en-US" dirty="0"/>
              <a:t>This is the motivation for OO: the real world has objects, let’s reflect them in code</a:t>
            </a:r>
          </a:p>
          <a:p>
            <a:r>
              <a:rPr lang="en-US" dirty="0"/>
              <a:t>Business systems: need to reflect accounting procedures – e.g. Cobol</a:t>
            </a:r>
          </a:p>
          <a:p>
            <a:r>
              <a:rPr lang="en-US" dirty="0"/>
              <a:t>Very high performance: multiple processors, new models</a:t>
            </a:r>
          </a:p>
          <a:p>
            <a:pPr lvl="1"/>
            <a:r>
              <a:rPr lang="en-US" dirty="0"/>
              <a:t>Converting to/from objects is unnecessary overhead</a:t>
            </a:r>
          </a:p>
          <a:p>
            <a:pPr lvl="1"/>
            <a:r>
              <a:rPr lang="en-US" dirty="0"/>
              <a:t>Apply operations to large amounts of data, even infinite streams</a:t>
            </a:r>
          </a:p>
          <a:p>
            <a:pPr lvl="1"/>
            <a:r>
              <a:rPr lang="en-US" dirty="0"/>
              <a:t>Functional programming: ideal for this model</a:t>
            </a:r>
          </a:p>
          <a:p>
            <a:pPr lvl="2"/>
            <a:r>
              <a:rPr lang="en-US" dirty="0"/>
              <a:t>Note: Python supports functional programming as does Java, but there are too many non-functional components to fully optimize</a:t>
            </a:r>
          </a:p>
          <a:p>
            <a:r>
              <a:rPr lang="en-US" dirty="0"/>
              <a:t>Key issue for software developers: learning new languages/platforms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72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... and there are LOTS of languages!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languages have you used on internships?</a:t>
            </a:r>
          </a:p>
          <a:p>
            <a:r>
              <a:rPr lang="en-US" dirty="0"/>
              <a:t>Languages your faculty have used with (paying) clients: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languages do you think there are?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21843"/>
              </p:ext>
            </p:extLst>
          </p:nvPr>
        </p:nvGraphicFramePr>
        <p:xfrm>
          <a:off x="2172900" y="3117954"/>
          <a:ext cx="8128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918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MIPS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Python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x86 assembly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Fortran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Erlang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Scala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B0314DB-3F77-48EF-7766-58B7FCB8A774}"/>
              </a:ext>
            </a:extLst>
          </p:cNvPr>
          <p:cNvSpPr txBox="1"/>
          <p:nvPr/>
        </p:nvSpPr>
        <p:spPr>
          <a:xfrm>
            <a:off x="8251900" y="5470984"/>
            <a:ext cx="318271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See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this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page from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hlinkClick r:id="rId4"/>
              </a:rPr>
              <a:t>a history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of programming languages</a:t>
            </a:r>
          </a:p>
        </p:txBody>
      </p:sp>
    </p:spTree>
    <p:extLst>
      <p:ext uri="{BB962C8B-B14F-4D97-AF65-F5344CB8AC3E}">
        <p14:creationId xmlns:p14="http://schemas.microsoft.com/office/powerpoint/2010/main" val="101769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12" y="282767"/>
            <a:ext cx="660461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More Esoteric languages</a:t>
            </a:r>
          </a:p>
        </p:txBody>
      </p:sp>
      <p:pic>
        <p:nvPicPr>
          <p:cNvPr id="11271" name="Picture 7" descr="Lis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756" y="4177699"/>
            <a:ext cx="7048500" cy="20955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49212" y="6369437"/>
            <a:ext cx="1106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xkcd.com/224/</a:t>
            </a:r>
            <a:endParaRPr lang="en-US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02" y="1933672"/>
            <a:ext cx="224241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45525" y="2354856"/>
            <a:ext cx="84582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426444" y="1881234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APL:</a:t>
            </a:r>
          </a:p>
        </p:txBody>
      </p:sp>
      <p:pic>
        <p:nvPicPr>
          <p:cNvPr id="1026" name="Picture 2" descr="https://upload.wikimedia.org/wikipedia/commons/3/3c/Whitespace_in_vim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182" y="3098666"/>
            <a:ext cx="4214816" cy="269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79007" y="6000105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Whitespace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E0B2DF-88AF-9359-743B-B7C259E79D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72679" y="160818"/>
            <a:ext cx="2131046" cy="17681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DAF4E8-3F0D-87A9-C683-29CA69A53C00}"/>
              </a:ext>
            </a:extLst>
          </p:cNvPr>
          <p:cNvSpPr txBox="1"/>
          <p:nvPr/>
        </p:nvSpPr>
        <p:spPr>
          <a:xfrm>
            <a:off x="9078771" y="160818"/>
            <a:ext cx="564578" cy="369332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Piet</a:t>
            </a:r>
          </a:p>
        </p:txBody>
      </p:sp>
    </p:spTree>
    <p:extLst>
      <p:ext uri="{BB962C8B-B14F-4D97-AF65-F5344CB8AC3E}">
        <p14:creationId xmlns:p14="http://schemas.microsoft.com/office/powerpoint/2010/main" val="260715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6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80231" y="33497"/>
            <a:ext cx="5013220" cy="1325563"/>
          </a:xfrm>
        </p:spPr>
        <p:txBody>
          <a:bodyPr/>
          <a:lstStyle/>
          <a:p>
            <a:r>
              <a:rPr lang="en-US" dirty="0"/>
              <a:t>Odd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58975" y="1825625"/>
            <a:ext cx="1023302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821976" y="1322024"/>
            <a:ext cx="3966073" cy="52951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1143" y="1514582"/>
            <a:ext cx="3234269" cy="4858927"/>
          </a:xfrm>
          <a:prstGeom prst="rect">
            <a:avLst/>
          </a:prstGeom>
          <a:ln>
            <a:solidFill>
              <a:srgbClr val="800000">
                <a:alpha val="0"/>
              </a:srgb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04752" y="265973"/>
            <a:ext cx="5439310" cy="63401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The Infamous Hello World Program.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Romeo, a young man with a remarkable patience.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Juliet, a likewise young woman of remarkable grace.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Ophelia, a remarkable woman much in dispute with Hamlet.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Hamlet, the flatterer of Andersen Insulting A/S.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     Act I: Hamlet's insults and flattery.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     Scene I: The insulting of Romeo.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[Enter Hamlet and Romeo]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Hamlet: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You lying stupid fatherless big smelly half-witted coward!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You are as stupid as the difference between a handsome rich brave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hero and thyself! Speak your mind!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You are as brave as the sum of your fat little stuffed misused dusty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old rotten codpiece and a beautiful fair warm peaceful sunny summer's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day. You are as healthy as the difference between the sum of the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sweetest reddest rose and my father and yourself! Speak your mind!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You are as cowardly as the sum of yourself and the difference</a:t>
            </a: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between a big mighty proud kingdom and a horse. Speak your mind.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Speak your mind!</a:t>
            </a:r>
          </a:p>
          <a:p>
            <a:endParaRPr lang="en-US" sz="1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[Exit Romeo]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0145" y="81307"/>
            <a:ext cx="1408078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Shakespeare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783" y="2946056"/>
            <a:ext cx="3515571" cy="291690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60281" y="6009073"/>
            <a:ext cx="56457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Piet</a:t>
            </a:r>
          </a:p>
        </p:txBody>
      </p:sp>
    </p:spTree>
    <p:extLst>
      <p:ext uri="{BB962C8B-B14F-4D97-AF65-F5344CB8AC3E}">
        <p14:creationId xmlns:p14="http://schemas.microsoft.com/office/powerpoint/2010/main" val="8976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goals for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 other ways to think about programming</a:t>
            </a:r>
          </a:p>
          <a:p>
            <a:pPr lvl="1"/>
            <a:r>
              <a:rPr lang="en-US" dirty="0"/>
              <a:t>In particular, how high-level, abstract concepts are implemented</a:t>
            </a:r>
          </a:p>
          <a:p>
            <a:pPr lvl="1"/>
            <a:r>
              <a:rPr lang="en-US" dirty="0"/>
              <a:t>We cannot program at the lower levels, that leads to content coupling/unexpected results</a:t>
            </a:r>
          </a:p>
          <a:p>
            <a:pPr lvl="1"/>
            <a:r>
              <a:rPr lang="en-US" dirty="0"/>
              <a:t>Understanding the low level helps debugging, predict performance, better understanding of high-level concepts</a:t>
            </a:r>
          </a:p>
          <a:p>
            <a:r>
              <a:rPr lang="en-US" dirty="0"/>
              <a:t>Cover two new languages, C and C++</a:t>
            </a:r>
          </a:p>
          <a:p>
            <a:r>
              <a:rPr lang="en-US" dirty="0"/>
              <a:t>Learn something about learning new languages</a:t>
            </a:r>
          </a:p>
          <a:p>
            <a:r>
              <a:rPr lang="en-US" dirty="0"/>
              <a:t>Starting point: procedural C++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5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F3D5D-16AC-1AFC-A9ED-50B5EF771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9B77-EBF8-ED51-7C16-0EA77BCFF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syllabus</a:t>
            </a:r>
          </a:p>
          <a:p>
            <a:r>
              <a:rPr lang="en-US" dirty="0"/>
              <a:t>4 lectures per week, but writing code a key part of the course</a:t>
            </a:r>
          </a:p>
          <a:p>
            <a:pPr lvl="1"/>
            <a:r>
              <a:rPr lang="en-US" dirty="0"/>
              <a:t>SPA: Structured Programming Assignment</a:t>
            </a:r>
          </a:p>
          <a:p>
            <a:pPr lvl="1"/>
            <a:r>
              <a:rPr lang="en-US" dirty="0"/>
              <a:t>Detailed requirements, strong testing, meet coding standard</a:t>
            </a:r>
          </a:p>
          <a:p>
            <a:r>
              <a:rPr lang="en-US" dirty="0"/>
              <a:t>Plan: approximately 1 class each week for work on SPAs, etc.</a:t>
            </a:r>
          </a:p>
          <a:p>
            <a:r>
              <a:rPr lang="en-US" dirty="0"/>
              <a:t>Textbook: reading exercises to reinforce material</a:t>
            </a:r>
          </a:p>
          <a:p>
            <a:pPr lvl="1"/>
            <a:r>
              <a:rPr lang="en-US" dirty="0"/>
              <a:t>Some readings will be assigned </a:t>
            </a:r>
            <a:r>
              <a:rPr lang="en-US" i="1" dirty="0"/>
              <a:t>before</a:t>
            </a:r>
            <a:r>
              <a:rPr lang="en-US" dirty="0"/>
              <a:t> class so class can focus more on problem solving</a:t>
            </a:r>
          </a:p>
          <a:p>
            <a:pPr lvl="1"/>
            <a:r>
              <a:rPr lang="en-US" dirty="0"/>
              <a:t>These will be linked from Canvas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59474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10650</TotalTime>
  <Words>964</Words>
  <Application>Microsoft Macintosh PowerPoint</Application>
  <PresentationFormat>Widescreen</PresentationFormat>
  <Paragraphs>156</Paragraphs>
  <Slides>10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Times</vt:lpstr>
      <vt:lpstr>Depth</vt:lpstr>
      <vt:lpstr>Note 1 CSC 2210: Why?</vt:lpstr>
      <vt:lpstr>Java is the best language</vt:lpstr>
      <vt:lpstr>Java is the best language?</vt:lpstr>
      <vt:lpstr>Why can’t Java and Python do it all?</vt:lpstr>
      <vt:lpstr>... and there are LOTS of languages!</vt:lpstr>
      <vt:lpstr>More Esoteric languages</vt:lpstr>
      <vt:lpstr>Odd languages</vt:lpstr>
      <vt:lpstr>Informal goals for this course</vt:lpstr>
      <vt:lpstr>Course Structure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Course Introduction</dc:title>
  <dc:creator>Brad Dennis</dc:creator>
  <cp:lastModifiedBy>Hasker, Dr. Robert</cp:lastModifiedBy>
  <cp:revision>287</cp:revision>
  <dcterms:created xsi:type="dcterms:W3CDTF">2014-08-01T20:24:53Z</dcterms:created>
  <dcterms:modified xsi:type="dcterms:W3CDTF">2025-08-18T02:11:55Z</dcterms:modified>
</cp:coreProperties>
</file>