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29"/>
  </p:notesMasterIdLst>
  <p:sldIdLst>
    <p:sldId id="256" r:id="rId2"/>
    <p:sldId id="303" r:id="rId3"/>
    <p:sldId id="298" r:id="rId4"/>
    <p:sldId id="299" r:id="rId5"/>
    <p:sldId id="300" r:id="rId6"/>
    <p:sldId id="288" r:id="rId7"/>
    <p:sldId id="289" r:id="rId8"/>
    <p:sldId id="311" r:id="rId9"/>
    <p:sldId id="312" r:id="rId10"/>
    <p:sldId id="290" r:id="rId11"/>
    <p:sldId id="301" r:id="rId12"/>
    <p:sldId id="282" r:id="rId13"/>
    <p:sldId id="291" r:id="rId14"/>
    <p:sldId id="305" r:id="rId15"/>
    <p:sldId id="292" r:id="rId16"/>
    <p:sldId id="307" r:id="rId17"/>
    <p:sldId id="308" r:id="rId18"/>
    <p:sldId id="302" r:id="rId19"/>
    <p:sldId id="293" r:id="rId20"/>
    <p:sldId id="294" r:id="rId21"/>
    <p:sldId id="309" r:id="rId22"/>
    <p:sldId id="297" r:id="rId23"/>
    <p:sldId id="295" r:id="rId24"/>
    <p:sldId id="296" r:id="rId25"/>
    <p:sldId id="306" r:id="rId26"/>
    <p:sldId id="310" r:id="rId27"/>
    <p:sldId id="30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1" autoAdjust="0"/>
    <p:restoredTop sz="88912" autoAdjust="0"/>
  </p:normalViewPr>
  <p:slideViewPr>
    <p:cSldViewPr snapToGrid="0">
      <p:cViewPr varScale="1">
        <p:scale>
          <a:sx n="62" d="100"/>
          <a:sy n="62" d="100"/>
        </p:scale>
        <p:origin x="5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67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B747E308-EECF-424A-A854-E10DAE08912C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C1C80B62-BD92-469F-926D-64291AC82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author/Anurag-Yadav/145883664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i.org/10.14445/22312803%2Fijctt-v23p125" TargetMode="External"/><Relationship Id="rId5" Type="http://schemas.openxmlformats.org/officeDocument/2006/relationships/hyperlink" Target="https://www.semanticscholar.org/author/M.-Scholar/2062841191" TargetMode="External"/><Relationship Id="rId4" Type="http://schemas.openxmlformats.org/officeDocument/2006/relationships/hyperlink" Target="https://www.semanticscholar.org/author/R.-Mehra/80749600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Grace Hopper explains a nanosecond: https://kottke.org/19/05/grace-hopper-explains-a-nanosecond</a:t>
            </a:r>
          </a:p>
          <a:p>
            <a:r>
              <a:rPr lang="en-US" dirty="0"/>
              <a:t>Yes, it’s 299792458m/s in vacuum, but engineers often use 3e8 for computations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09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OF LECTURE 1 (on this topic)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18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Binary to decimal: one’s place, two’s place, four’s place, eight’s place, etc.</a:t>
            </a:r>
          </a:p>
          <a:p>
            <a:r>
              <a:rPr lang="en-US" dirty="0"/>
              <a:t>Decimal to binary: divide by 2, read bits backwards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00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https://math.stackexchange.com/questions/2463620/why-does-the-method-of-converting-from-decimal-binary-by-taking-remainder-work for a discussion of why the remainder method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94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Binary to decimal: one’s place, two’s place, four’s place, eight’s place, etc.</a:t>
            </a:r>
          </a:p>
          <a:p>
            <a:r>
              <a:rPr lang="en-US" dirty="0"/>
              <a:t>Decimal to binary: divide by 2, read bits backwards</a:t>
            </a:r>
          </a:p>
          <a:p>
            <a:r>
              <a:rPr lang="en-US" dirty="0"/>
              <a:t>Big vs little endian: important terms for computer engineers, but not so useful for more abstract computing!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63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OF LECTURE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60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Table:</a:t>
            </a:r>
          </a:p>
          <a:p>
            <a:r>
              <a:rPr lang="en-US" dirty="0"/>
              <a:t>7: 0111</a:t>
            </a:r>
          </a:p>
          <a:p>
            <a:r>
              <a:rPr lang="en-US" dirty="0"/>
              <a:t>6: 0110</a:t>
            </a:r>
          </a:p>
          <a:p>
            <a:r>
              <a:rPr lang="en-US" dirty="0"/>
              <a:t>5: 0101</a:t>
            </a:r>
          </a:p>
          <a:p>
            <a:r>
              <a:rPr lang="en-US" dirty="0"/>
              <a:t>4: 0100</a:t>
            </a:r>
          </a:p>
          <a:p>
            <a:r>
              <a:rPr lang="en-US" dirty="0"/>
              <a:t>3: 0011</a:t>
            </a:r>
          </a:p>
          <a:p>
            <a:r>
              <a:rPr lang="en-US" dirty="0"/>
              <a:t>2: 0010</a:t>
            </a:r>
          </a:p>
          <a:p>
            <a:r>
              <a:rPr lang="en-US" dirty="0"/>
              <a:t>1: 0001</a:t>
            </a:r>
          </a:p>
          <a:p>
            <a:r>
              <a:rPr lang="en-US" dirty="0"/>
              <a:t>0: 0000</a:t>
            </a:r>
          </a:p>
          <a:p>
            <a:r>
              <a:rPr lang="en-US" dirty="0"/>
              <a:t>-1: 1111</a:t>
            </a:r>
          </a:p>
          <a:p>
            <a:r>
              <a:rPr lang="en-US" dirty="0"/>
              <a:t>-2: 1110</a:t>
            </a:r>
          </a:p>
          <a:p>
            <a:r>
              <a:rPr lang="en-US" dirty="0"/>
              <a:t>-3: 1101</a:t>
            </a:r>
          </a:p>
          <a:p>
            <a:r>
              <a:rPr lang="en-US" dirty="0"/>
              <a:t>-4: 1100</a:t>
            </a:r>
          </a:p>
          <a:p>
            <a:r>
              <a:rPr lang="en-US" dirty="0"/>
              <a:t>-5: 1011</a:t>
            </a:r>
          </a:p>
          <a:p>
            <a:r>
              <a:rPr lang="en-US" dirty="0"/>
              <a:t>-6: 1010</a:t>
            </a:r>
          </a:p>
          <a:p>
            <a:r>
              <a:rPr lang="en-US" dirty="0"/>
              <a:t>-7: 1001</a:t>
            </a:r>
          </a:p>
          <a:p>
            <a:r>
              <a:rPr lang="en-US" dirty="0"/>
              <a:t>-8: 1000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22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http://www.mathmaniacs.org/lessons/01-binary/Magic_Trick/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89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http://www.mathmaniacs.org/lessons/01-binary/Magic_Trick/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85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adder: handles carry bits; don’t memorize the diagram (this is just one example), but observe how it does not take a lot of components (typically, transistors, resistors, &amp; diodes) to construct such a circuit.</a:t>
            </a:r>
          </a:p>
          <a:p>
            <a:endParaRPr lang="en-US" dirty="0"/>
          </a:p>
          <a:p>
            <a:r>
              <a:rPr lang="en-US" dirty="0"/>
              <a:t>From https://www.semanticscholar.org/paper/Efficient-Layout-Design-of-4-Bit-Full-Adder-using-Yadav-Mehra/c0772414c13a27b564b6074cb1a9100df5a214bb/figure/3</a:t>
            </a:r>
          </a:p>
          <a:p>
            <a:r>
              <a:rPr lang="en-US" b="1" dirty="0"/>
              <a:t>Efficient Layout Design of 4-Bit Full Adder using Transmission Gate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Anurag Yadav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R. Mehra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M. Scholar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Published 2015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DOI:</a:t>
            </a:r>
            <a:r>
              <a:rPr lang="en-US" dirty="0">
                <a:hlinkClick r:id="rId6"/>
              </a:rPr>
              <a:t>10.14445/22312803/ijctt-v23p125</a:t>
            </a:r>
            <a:endParaRPr lang="en-US" dirty="0"/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7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captured from https://</a:t>
            </a:r>
            <a:r>
              <a:rPr lang="en-US" dirty="0" err="1"/>
              <a:t>www.lifewire.com</a:t>
            </a:r>
            <a:r>
              <a:rPr lang="en-US" dirty="0"/>
              <a:t>/tour-inside-a-desktop-pc-2624588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page: photo by Asim </a:t>
            </a:r>
            <a:r>
              <a:rPr lang="en-US" dirty="0" err="1"/>
              <a:t>Bijarani</a:t>
            </a:r>
            <a:r>
              <a:rPr lang="en-US" dirty="0"/>
              <a:t> / Flickr / CC-BY-2.0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77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it’s the 1</a:t>
            </a:r>
            <a:r>
              <a:rPr lang="en-US" baseline="30000" dirty="0"/>
              <a:t>st</a:t>
            </a:r>
            <a:r>
              <a:rPr lang="en-US" dirty="0"/>
              <a:t> year this course was offered: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93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from Amazon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14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from https://</a:t>
            </a:r>
            <a:r>
              <a:rPr lang="en-US" dirty="0" err="1"/>
              <a:t>notabs.org</a:t>
            </a:r>
            <a:r>
              <a:rPr lang="en-US" dirty="0"/>
              <a:t>/pictures/intel-pentium-p5/  </a:t>
            </a:r>
          </a:p>
          <a:p>
            <a:r>
              <a:rPr lang="en-US" dirty="0"/>
              <a:t>For more images, see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Central_processing_unit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06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https://en.wikipedia.org/wiki/Von_Neumann_architecture; see https://en.wikipedia.org/wiki/First_Draft_of_a_Report_on_the_EDVAC for link to where von Neumann architecture described (though note other people also contributed to this!! – von Neumann tried to give them credit, but the publisher failed to include all of the </a:t>
            </a:r>
            <a:r>
              <a:rPr lang="en-US"/>
              <a:t>appropriate names)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04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https://en.wikipedia.org/wiki/System_bus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20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on white from Wikipedia Commons, https://commons.wikimedia.org/wiki/</a:t>
            </a:r>
            <a:r>
              <a:rPr lang="en-US" dirty="0" err="1"/>
              <a:t>File:KL_CoreMemory.jpg</a:t>
            </a:r>
            <a:endParaRPr lang="en-US" dirty="0"/>
          </a:p>
          <a:p>
            <a:r>
              <a:rPr lang="en-US" dirty="0"/>
              <a:t>Interesting discussion (and where the picture is apparently from: https://</a:t>
            </a:r>
            <a:r>
              <a:rPr lang="en-US" dirty="0" err="1"/>
              <a:t>www.amusingplanet.com</a:t>
            </a:r>
            <a:r>
              <a:rPr lang="en-US" dirty="0"/>
              <a:t>/2020/02/that-time-when-computer-memory-</a:t>
            </a:r>
            <a:r>
              <a:rPr lang="en-US" dirty="0" err="1"/>
              <a:t>was.html</a:t>
            </a:r>
            <a:r>
              <a:rPr lang="en-US" dirty="0"/>
              <a:t> 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15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227F0-F305-60FC-0742-E2DED61AA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561257-7F57-F488-7C9C-47ADA4C841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797243-E613-37C4-7758-1221F88E9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</a:t>
            </a:r>
            <a:r>
              <a:rPr lang="en-US" dirty="0" err="1"/>
              <a:t>www.facebook.com</a:t>
            </a:r>
            <a:r>
              <a:rPr lang="en-US" dirty="0"/>
              <a:t>/</a:t>
            </a:r>
            <a:r>
              <a:rPr lang="en-US" dirty="0" err="1"/>
              <a:t>anseladamstrust</a:t>
            </a:r>
            <a:r>
              <a:rPr lang="en-US" dirty="0"/>
              <a:t>/photos/hands-weaving-magnetic-core-memory-ibm-poughkeepsie-new-york-1956-photograph-by-/1071657868112786/</a:t>
            </a:r>
          </a:p>
          <a:p>
            <a:r>
              <a:rPr lang="en-US" dirty="0"/>
              <a:t>An IBM promotional picture taken on assignment by Ansel Adams</a:t>
            </a:r>
          </a:p>
          <a:p>
            <a:r>
              <a:rPr lang="en-US" dirty="0"/>
              <a:t>The </a:t>
            </a:r>
            <a:r>
              <a:rPr lang="en-US" dirty="0" err="1"/>
              <a:t>facebook</a:t>
            </a:r>
            <a:r>
              <a:rPr lang="en-US" dirty="0"/>
              <a:t> thread pointed out the women were from the </a:t>
            </a:r>
            <a:r>
              <a:rPr lang="en-US" dirty="0" err="1"/>
              <a:t>Phillipines</a:t>
            </a:r>
            <a:r>
              <a:rPr lang="en-US" dirty="0"/>
              <a:t> and IBM had to build a dormitory to house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617E9-9828-25CE-2759-2E7F32ABE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38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Grace Hopper explains a nanosecond: https://kottke.org/19/05/grace-hopper-explains-a-nanosecond</a:t>
            </a:r>
          </a:p>
          <a:p>
            <a:r>
              <a:rPr lang="en-US" dirty="0"/>
              <a:t>Yes, it’s 299792458m/s in vacuum, but engineers often use 3e8 for computations</a:t>
            </a:r>
          </a:p>
          <a:p>
            <a:r>
              <a:rPr lang="en-US" dirty="0"/>
              <a:t>Image of Moore’s law from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Moore's_law</a:t>
            </a:r>
            <a:r>
              <a:rPr lang="en-US" dirty="0"/>
              <a:t> – </a:t>
            </a:r>
            <a:r>
              <a:rPr lang="en-US" dirty="0" err="1"/>
              <a:t>ackmowledge</a:t>
            </a:r>
            <a:r>
              <a:rPr lang="en-US" dirty="0"/>
              <a:t> that this is slowing quickly 2 decades later</a:t>
            </a:r>
          </a:p>
          <a:p>
            <a:r>
              <a:rPr lang="en-US" dirty="0"/>
              <a:t>uploaded from Max </a:t>
            </a:r>
            <a:r>
              <a:rPr lang="en-US" dirty="0" err="1"/>
              <a:t>Roser</a:t>
            </a:r>
            <a:r>
              <a:rPr lang="en-US" dirty="0"/>
              <a:t>, Hannah Ritchie from https://</a:t>
            </a:r>
            <a:r>
              <a:rPr lang="en-US" dirty="0" err="1"/>
              <a:t>ourworldindata.org</a:t>
            </a:r>
            <a:r>
              <a:rPr lang="en-US" dirty="0"/>
              <a:t>/uploads/2020/11/Transistor-Count-over-</a:t>
            </a:r>
            <a:r>
              <a:rPr lang="en-US" dirty="0" err="1"/>
              <a:t>time.png</a:t>
            </a:r>
            <a:r>
              <a:rPr lang="en-US" dirty="0"/>
              <a:t> with </a:t>
            </a:r>
            <a:r>
              <a:rPr lang="en-US" dirty="0" err="1"/>
              <a:t>UploadWizard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8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Calibri Light" panose="020F0302020204030204" pitchFamily="34" charset="0"/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andbox.mc.edu/~bennet/cs110/tc/index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s64.com/ascii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Magnetic-core_memor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r>
              <a:rPr lang="en-US" sz="7200" dirty="0"/>
              <a:t>Note 3</a:t>
            </a:r>
            <a:br>
              <a:rPr lang="en-US" sz="7200" dirty="0"/>
            </a:br>
            <a:r>
              <a:rPr lang="en-US" sz="7200" dirty="0"/>
              <a:t>Computers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CSC 2210 Procedural and Object-Oriented C++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270" y="6444476"/>
            <a:ext cx="2467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Copyright © 2023 Robert W. Hasker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82A7-FB0D-31E5-5B60-444E9FF5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Issue: Speed of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6CB81-4A52-3FBA-6984-C085120E6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9991346" cy="4806995"/>
          </a:xfrm>
        </p:spPr>
        <p:txBody>
          <a:bodyPr>
            <a:normAutofit/>
          </a:bodyPr>
          <a:lstStyle/>
          <a:p>
            <a:r>
              <a:rPr lang="en-US" dirty="0"/>
              <a:t>About 3e8 meters per second in vacuum</a:t>
            </a:r>
          </a:p>
          <a:p>
            <a:pPr lvl="1"/>
            <a:r>
              <a:rPr lang="en-US" dirty="0"/>
              <a:t>97% fewer meters pre second in copper</a:t>
            </a:r>
          </a:p>
          <a:p>
            <a:r>
              <a:rPr lang="en-US" dirty="0"/>
              <a:t>In a billionth of a second (a nanosecond), light travels 11.8 inches</a:t>
            </a:r>
          </a:p>
          <a:p>
            <a:pPr lvl="1"/>
            <a:r>
              <a:rPr lang="en-US" dirty="0"/>
              <a:t>Fast, but not instantaneous!</a:t>
            </a:r>
          </a:p>
          <a:p>
            <a:r>
              <a:rPr lang="en-US" dirty="0"/>
              <a:t>Clearly a problem with old magnetic cores!</a:t>
            </a:r>
          </a:p>
          <a:p>
            <a:pPr lvl="1"/>
            <a:r>
              <a:rPr lang="en-US" dirty="0"/>
              <a:t>But even a problem with very short (nanometer-scale) wires!</a:t>
            </a:r>
          </a:p>
          <a:p>
            <a:r>
              <a:rPr lang="en-US" dirty="0"/>
              <a:t>Question: how much work can we get done in (say) 11.5 inches?</a:t>
            </a:r>
          </a:p>
          <a:p>
            <a:pPr lvl="1"/>
            <a:r>
              <a:rPr lang="en-US" dirty="0"/>
              <a:t>Compare to a processor that might be ¼ inch on a side…</a:t>
            </a:r>
          </a:p>
          <a:p>
            <a:pPr lvl="1"/>
            <a:r>
              <a:rPr lang="en-US" dirty="0"/>
              <a:t>More detail: work done by series of gates built from transistors,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4100" name="Picture 4" descr="refer to caption">
            <a:extLst>
              <a:ext uri="{FF2B5EF4-FFF2-40B4-BE49-F238E27FC236}">
                <a16:creationId xmlns:a16="http://schemas.microsoft.com/office/drawing/2014/main" id="{81990B42-2349-0453-EB9A-3A3C4C2F9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94" y="1213671"/>
            <a:ext cx="6947651" cy="514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0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82A7-FB0D-31E5-5B60-444E9FF5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Issue: Speed of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6CB81-4A52-3FBA-6984-C085120E6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9991346" cy="4806995"/>
          </a:xfrm>
        </p:spPr>
        <p:txBody>
          <a:bodyPr>
            <a:normAutofit/>
          </a:bodyPr>
          <a:lstStyle/>
          <a:p>
            <a:r>
              <a:rPr lang="en-US" dirty="0"/>
              <a:t>About 3e8 meters per second in vacuum</a:t>
            </a:r>
          </a:p>
          <a:p>
            <a:pPr lvl="1"/>
            <a:r>
              <a:rPr lang="en-US" dirty="0"/>
              <a:t>97% fewer meters pre second in copper</a:t>
            </a:r>
          </a:p>
          <a:p>
            <a:r>
              <a:rPr lang="en-US" dirty="0"/>
              <a:t>In a billionth of a second (a nanosecond), light travels 11.8 inches</a:t>
            </a:r>
          </a:p>
          <a:p>
            <a:pPr lvl="1"/>
            <a:r>
              <a:rPr lang="en-US" dirty="0"/>
              <a:t>Fast, but not instantaneous!</a:t>
            </a:r>
          </a:p>
          <a:p>
            <a:r>
              <a:rPr lang="en-US" dirty="0"/>
              <a:t>Question: how much work can we get done in (say) 11.5 inches?</a:t>
            </a:r>
          </a:p>
          <a:p>
            <a:pPr lvl="1"/>
            <a:r>
              <a:rPr lang="en-US" dirty="0"/>
              <a:t>Compare to a processor that might be ¼ inch on a side…</a:t>
            </a:r>
          </a:p>
          <a:p>
            <a:pPr lvl="1"/>
            <a:r>
              <a:rPr lang="en-US" dirty="0"/>
              <a:t>More detail: work done by series of gates built from transistors,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Impact: transferring data from/to processors is relatively slow</a:t>
            </a:r>
          </a:p>
          <a:p>
            <a:r>
              <a:rPr lang="en-US" dirty="0"/>
              <a:t>Key point: </a:t>
            </a:r>
            <a:r>
              <a:rPr lang="en-US" i="1" dirty="0"/>
              <a:t>where</a:t>
            </a:r>
            <a:r>
              <a:rPr lang="en-US" dirty="0"/>
              <a:t> data is stored is critical to computations!</a:t>
            </a:r>
          </a:p>
          <a:p>
            <a:pPr lvl="1"/>
            <a:r>
              <a:rPr lang="en-US" dirty="0"/>
              <a:t>Minimize transfer from/to RAM</a:t>
            </a:r>
          </a:p>
        </p:txBody>
      </p:sp>
    </p:spTree>
    <p:extLst>
      <p:ext uri="{BB962C8B-B14F-4D97-AF65-F5344CB8AC3E}">
        <p14:creationId xmlns:p14="http://schemas.microsoft.com/office/powerpoint/2010/main" val="277169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on-CPU (“on-chip”)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</a:t>
            </a:r>
          </a:p>
          <a:p>
            <a:pPr lvl="1"/>
            <a:r>
              <a:rPr lang="en-US" dirty="0"/>
              <a:t>Very high speed – feeds directly to arithmetic logic</a:t>
            </a:r>
          </a:p>
          <a:p>
            <a:pPr lvl="1"/>
            <a:r>
              <a:rPr lang="en-US" dirty="0"/>
              <a:t>Typically: all computations involve registers, though sometimes hidden</a:t>
            </a:r>
          </a:p>
          <a:p>
            <a:pPr lvl="1"/>
            <a:r>
              <a:rPr lang="en-US" dirty="0"/>
              <a:t>Limited number: 8, 12, 16, 32, 64, etc.</a:t>
            </a:r>
          </a:p>
          <a:p>
            <a:r>
              <a:rPr lang="en-US" dirty="0"/>
              <a:t>On-CPU Cache: copies of recent values in memory</a:t>
            </a:r>
          </a:p>
          <a:p>
            <a:pPr lvl="1"/>
            <a:r>
              <a:rPr lang="en-US" dirty="0"/>
              <a:t>Managed by CPU, avoids unnecessary reads/writes on bus</a:t>
            </a:r>
          </a:p>
          <a:p>
            <a:r>
              <a:rPr lang="en-US" dirty="0"/>
              <a:t>Our focus: registers</a:t>
            </a:r>
          </a:p>
          <a:p>
            <a:pPr lvl="1"/>
            <a:r>
              <a:rPr lang="en-US" dirty="0"/>
              <a:t>Cache is important to optimization, but not programmers</a:t>
            </a:r>
          </a:p>
          <a:p>
            <a:pPr lvl="1"/>
            <a:r>
              <a:rPr lang="en-US" dirty="0"/>
              <a:t>Basic way code is executed: load values into registers, compute result, store register to memory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5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0AB7-0D7B-7252-00BB-0B5D4A1FB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AB391-9826-4E4D-9ECB-B87EB5695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999" y="1825625"/>
            <a:ext cx="1090574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Typically: register size is the machine’s word size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32-bit, 16-bit, 64-bit, but there are 8-bit, 24-bit processors</a:t>
            </a:r>
          </a:p>
          <a:p>
            <a:pPr lvl="1"/>
            <a:r>
              <a:rPr lang="en-US" dirty="0"/>
              <a:t>Can have register = half-word – </a:t>
            </a:r>
            <a:r>
              <a:rPr lang="en-US"/>
              <a:t>early 16-bit </a:t>
            </a:r>
            <a:r>
              <a:rPr lang="en-US" dirty="0"/>
              <a:t>processors did this, but not common</a:t>
            </a:r>
          </a:p>
          <a:p>
            <a:r>
              <a:rPr lang="en-US" dirty="0"/>
              <a:t>A bit: 0 or 1</a:t>
            </a:r>
          </a:p>
          <a:p>
            <a:pPr lvl="1"/>
            <a:r>
              <a:rPr lang="en-US" dirty="0"/>
              <a:t>Represented by high/low voltages in a circuit</a:t>
            </a:r>
          </a:p>
          <a:p>
            <a:pPr lvl="1"/>
            <a:r>
              <a:rPr lang="en-US" dirty="0"/>
              <a:t>For example, </a:t>
            </a:r>
          </a:p>
          <a:p>
            <a:pPr lvl="2"/>
            <a:r>
              <a:rPr lang="en-US" dirty="0"/>
              <a:t>logical </a:t>
            </a:r>
            <a:r>
              <a:rPr lang="en-US" b="1" dirty="0"/>
              <a:t>zero</a:t>
            </a:r>
            <a:r>
              <a:rPr lang="en-US" dirty="0"/>
              <a:t>: up to 0.8 volts</a:t>
            </a:r>
          </a:p>
          <a:p>
            <a:pPr lvl="2"/>
            <a:r>
              <a:rPr lang="en-US" dirty="0"/>
              <a:t>logical </a:t>
            </a:r>
            <a:r>
              <a:rPr lang="en-US" b="1" dirty="0"/>
              <a:t>one</a:t>
            </a:r>
            <a:r>
              <a:rPr lang="en-US" dirty="0"/>
              <a:t>: might be 2 volts or more</a:t>
            </a:r>
          </a:p>
          <a:p>
            <a:pPr lvl="1"/>
            <a:r>
              <a:rPr lang="en-US" dirty="0"/>
              <a:t>Circuit design: ensuring correct logical values – programmer can ignore these</a:t>
            </a:r>
          </a:p>
          <a:p>
            <a:r>
              <a:rPr lang="en-US" dirty="0"/>
              <a:t>What is a byte, nibble?</a:t>
            </a:r>
          </a:p>
          <a:p>
            <a:r>
              <a:rPr lang="en-US" dirty="0"/>
              <a:t>How to represent an integer as a sequence of bits?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250F-2164-0048-F712-0A7F4E16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BC7B1-BB80-376C-9803-33D17F43C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4 classes of memory on personal computers and compare the performance of each</a:t>
            </a:r>
          </a:p>
          <a:p>
            <a:r>
              <a:rPr lang="en-US" dirty="0"/>
              <a:t>What controls the word size on a machine?</a:t>
            </a:r>
          </a:p>
          <a:p>
            <a:r>
              <a:rPr lang="en-US" dirty="0"/>
              <a:t>What is a bit?</a:t>
            </a:r>
          </a:p>
          <a:p>
            <a:r>
              <a:rPr lang="en-US" dirty="0"/>
              <a:t>Why is computer logic hardware bit-centric?</a:t>
            </a:r>
          </a:p>
          <a:p>
            <a:r>
              <a:rPr lang="en-US" dirty="0"/>
              <a:t>Today: how to represent numbers as “bit strings” (that is, sequences of bits)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8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2DA3A-70FF-A44C-CC4F-0E3AADEB6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↔ 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18BAD-55BA-69C0-5E31-C27C7C63D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/>
          </a:bodyPr>
          <a:lstStyle/>
          <a:p>
            <a:r>
              <a:rPr lang="en-US" dirty="0"/>
              <a:t>How do we count in binary? - </a:t>
            </a:r>
            <a:r>
              <a:rPr lang="en-US" i="1" dirty="0">
                <a:solidFill>
                  <a:schemeClr val="accent6"/>
                </a:solidFill>
              </a:rPr>
              <a:t>Count 0-10</a:t>
            </a:r>
          </a:p>
          <a:p>
            <a:pPr lvl="1"/>
            <a:r>
              <a:rPr lang="en-US" dirty="0"/>
              <a:t>How does this relate to decimal? </a:t>
            </a:r>
          </a:p>
          <a:p>
            <a:pPr lvl="1"/>
            <a:r>
              <a:rPr lang="en-US" i="1" dirty="0">
                <a:solidFill>
                  <a:schemeClr val="accent6"/>
                </a:solidFill>
              </a:rPr>
              <a:t>What does 3284</a:t>
            </a:r>
            <a:r>
              <a:rPr lang="en-US" i="1" baseline="-25000" dirty="0">
                <a:solidFill>
                  <a:schemeClr val="accent6"/>
                </a:solidFill>
              </a:rPr>
              <a:t>10</a:t>
            </a:r>
            <a:r>
              <a:rPr lang="en-US" i="1" dirty="0">
                <a:solidFill>
                  <a:schemeClr val="accent6"/>
                </a:solidFill>
              </a:rPr>
              <a:t> “mean”?</a:t>
            </a:r>
          </a:p>
          <a:p>
            <a:r>
              <a:rPr lang="en-US" dirty="0"/>
              <a:t>What is the decimal value of 1011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lvl="1"/>
            <a:r>
              <a:rPr lang="en-US" i="1" dirty="0">
                <a:solidFill>
                  <a:schemeClr val="accent6"/>
                </a:solidFill>
              </a:rPr>
              <a:t>What is the algorithm to convert from binary to decimal?</a:t>
            </a:r>
          </a:p>
          <a:p>
            <a:r>
              <a:rPr lang="en-US" dirty="0"/>
              <a:t>How to convert from decimal to binary?</a:t>
            </a:r>
          </a:p>
          <a:p>
            <a:pPr lvl="1"/>
            <a:r>
              <a:rPr lang="en-US" dirty="0"/>
              <a:t>Assume need “most significant” bit first – bit for highest power</a:t>
            </a:r>
          </a:p>
          <a:p>
            <a:pPr lvl="1"/>
            <a:r>
              <a:rPr lang="en-US" dirty="0"/>
              <a:t>Solution 1: compute remainders of dividing by two until reach 0, read bits backwards</a:t>
            </a:r>
          </a:p>
          <a:p>
            <a:pPr lvl="1"/>
            <a:r>
              <a:rPr lang="en-US" dirty="0"/>
              <a:t>Solution 2: find largest power of two that fits, subtract, repeat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4B0ED-0ECD-2D5D-FAF7-18B1E8D973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48413"/>
          <a:stretch/>
        </p:blipFill>
        <p:spPr>
          <a:xfrm>
            <a:off x="8689727" y="89377"/>
            <a:ext cx="3288913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9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2DA3A-70FF-A44C-CC4F-0E3AADEB6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↔ 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18BAD-55BA-69C0-5E31-C27C7C63D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/>
          </a:bodyPr>
          <a:lstStyle/>
          <a:p>
            <a:r>
              <a:rPr lang="en-US" dirty="0"/>
              <a:t>Example: binary value for 43</a:t>
            </a:r>
            <a:r>
              <a:rPr lang="en-US" baseline="-25000" dirty="0"/>
              <a:t>10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Powers of two: 32 (remainder 11), 8 (remainder 3), 2 (remainder 1), 1</a:t>
            </a:r>
          </a:p>
          <a:p>
            <a:pPr lvl="1"/>
            <a:r>
              <a:rPr lang="en-US" dirty="0"/>
              <a:t>= 101011</a:t>
            </a:r>
          </a:p>
          <a:p>
            <a:pPr lvl="1"/>
            <a:r>
              <a:rPr lang="en-US" dirty="0"/>
              <a:t>Remainder method:</a:t>
            </a:r>
          </a:p>
          <a:p>
            <a:pPr lvl="2"/>
            <a:r>
              <a:rPr lang="en-US" dirty="0"/>
              <a:t>43 / 2 = 21 r 1</a:t>
            </a:r>
          </a:p>
          <a:p>
            <a:pPr lvl="2"/>
            <a:r>
              <a:rPr lang="en-US" dirty="0"/>
              <a:t>21 / 2 = 10 r 1</a:t>
            </a:r>
          </a:p>
          <a:p>
            <a:pPr lvl="2"/>
            <a:r>
              <a:rPr lang="en-US" dirty="0"/>
              <a:t>10 / 2 = 5 r 0</a:t>
            </a:r>
          </a:p>
          <a:p>
            <a:pPr lvl="2"/>
            <a:r>
              <a:rPr lang="en-US" dirty="0"/>
              <a:t>5 / 2 = 2 r 1</a:t>
            </a:r>
          </a:p>
          <a:p>
            <a:pPr lvl="2"/>
            <a:r>
              <a:rPr lang="en-US" dirty="0"/>
              <a:t>2 / 2 = 1 r 0</a:t>
            </a:r>
          </a:p>
          <a:p>
            <a:pPr lvl="2"/>
            <a:r>
              <a:rPr lang="en-US" dirty="0"/>
              <a:t>1 / 2 = 0 r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938349-5041-B9C4-892B-877ECB2BB343}"/>
              </a:ext>
            </a:extLst>
          </p:cNvPr>
          <p:cNvSpPr txBox="1"/>
          <p:nvPr/>
        </p:nvSpPr>
        <p:spPr>
          <a:xfrm>
            <a:off x="5175696" y="3057242"/>
            <a:ext cx="5896304" cy="283154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Why does the remainder method work?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If we have N, what is the rightmost digit in base ten? N % 10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the next digit? (N / 10) % 10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Next? (N / 10 / 10) % 10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remainder method for binary is doing the same thing…</a:t>
            </a:r>
          </a:p>
        </p:txBody>
      </p:sp>
    </p:spTree>
    <p:extLst>
      <p:ext uri="{BB962C8B-B14F-4D97-AF65-F5344CB8AC3E}">
        <p14:creationId xmlns:p14="http://schemas.microsoft.com/office/powerpoint/2010/main" val="57025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2DA3A-70FF-A44C-CC4F-0E3AADEB6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↔ 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18BAD-55BA-69C0-5E31-C27C7C63D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515600" cy="4879975"/>
          </a:xfrm>
        </p:spPr>
        <p:txBody>
          <a:bodyPr>
            <a:normAutofit/>
          </a:bodyPr>
          <a:lstStyle/>
          <a:p>
            <a:r>
              <a:rPr lang="en-US" dirty="0"/>
              <a:t>Related issue: how to represent the data in memory</a:t>
            </a:r>
          </a:p>
          <a:p>
            <a:pPr lvl="1"/>
            <a:r>
              <a:rPr lang="en-US" dirty="0"/>
              <a:t>Is the first bit the one’s place or the highest power of two? – almost always have one’s place to the right</a:t>
            </a:r>
          </a:p>
          <a:p>
            <a:pPr lvl="1"/>
            <a:r>
              <a:rPr lang="en-US" dirty="0"/>
              <a:t>But how to order bytes in a word? Left to right, right to left?</a:t>
            </a:r>
          </a:p>
          <a:p>
            <a:r>
              <a:rPr lang="en-US" dirty="0"/>
              <a:t>Big-endian vs. little-endian representation of data</a:t>
            </a:r>
          </a:p>
          <a:p>
            <a:pPr lvl="1"/>
            <a:r>
              <a:rPr lang="en-US" dirty="0"/>
              <a:t>Big-endian: </a:t>
            </a:r>
            <a:r>
              <a:rPr lang="en-US" b="1" dirty="0"/>
              <a:t>left-to-right order of bits </a:t>
            </a:r>
          </a:p>
          <a:p>
            <a:pPr lvl="2"/>
            <a:r>
              <a:rPr lang="en-US" b="1" dirty="0"/>
              <a:t>This course typically just uses left-to-right; it’s simpler to remember</a:t>
            </a:r>
            <a:endParaRPr lang="en-US" dirty="0"/>
          </a:p>
          <a:p>
            <a:pPr lvl="1"/>
            <a:r>
              <a:rPr lang="en-US" dirty="0"/>
              <a:t>Reference to Gulliver’s Travels, whether people break an egg shell starting at large end or small end (big-end vs. little-end)</a:t>
            </a:r>
          </a:p>
          <a:p>
            <a:pPr lvl="1"/>
            <a:r>
              <a:rPr lang="en-US" dirty="0"/>
              <a:t>A similar issue is relevant for the order of bytes within a word</a:t>
            </a:r>
          </a:p>
          <a:p>
            <a:pPr lvl="1"/>
            <a:r>
              <a:rPr lang="en-US" dirty="0"/>
              <a:t>Important to circuit designers, data transmission, but not general computing!</a:t>
            </a:r>
          </a:p>
          <a:p>
            <a:r>
              <a:rPr lang="en-US" i="1" dirty="0">
                <a:solidFill>
                  <a:schemeClr val="accent6"/>
                </a:solidFill>
              </a:rPr>
              <a:t>Know</a:t>
            </a:r>
            <a:r>
              <a:rPr lang="en-US" dirty="0"/>
              <a:t>: how to convert with MSB to far left!</a:t>
            </a:r>
          </a:p>
        </p:txBody>
      </p:sp>
    </p:spTree>
    <p:extLst>
      <p:ext uri="{BB962C8B-B14F-4D97-AF65-F5344CB8AC3E}">
        <p14:creationId xmlns:p14="http://schemas.microsoft.com/office/powerpoint/2010/main" val="98703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2DAF-7250-24AD-84E5-495DD6C4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9BC54-EDDD-707F-95A1-61C1E9651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of 1178 (compute by long hand, dividing by 2’s)</a:t>
            </a:r>
          </a:p>
          <a:p>
            <a:r>
              <a:rPr lang="en-US" dirty="0"/>
              <a:t>Compute binary of 35, 81</a:t>
            </a:r>
          </a:p>
          <a:p>
            <a:r>
              <a:rPr lang="en-US" dirty="0"/>
              <a:t>Add them</a:t>
            </a:r>
          </a:p>
          <a:p>
            <a:r>
              <a:rPr lang="en-US" dirty="0"/>
              <a:t>How many bits in the result?</a:t>
            </a:r>
          </a:p>
          <a:p>
            <a:r>
              <a:rPr lang="en-US" dirty="0"/>
              <a:t>What if the word size is just large enough for 42, 35?</a:t>
            </a:r>
          </a:p>
          <a:p>
            <a:r>
              <a:rPr lang="en-US" dirty="0"/>
              <a:t>What do we get if we multiply the values?</a:t>
            </a:r>
          </a:p>
          <a:p>
            <a:r>
              <a:rPr lang="en-US" dirty="0"/>
              <a:t>Processors: carry bit, overflow bit (flags)</a:t>
            </a:r>
          </a:p>
        </p:txBody>
      </p:sp>
    </p:spTree>
    <p:extLst>
      <p:ext uri="{BB962C8B-B14F-4D97-AF65-F5344CB8AC3E}">
        <p14:creationId xmlns:p14="http://schemas.microsoft.com/office/powerpoint/2010/main" val="215223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98E3-2D2B-A148-3F5F-657B42A42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Question, how to represent negatives?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2FFD9-D1CD-1C23-AEDF-3069A0BBF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832752"/>
          </a:xfrm>
        </p:spPr>
        <p:txBody>
          <a:bodyPr>
            <a:normAutofit/>
          </a:bodyPr>
          <a:lstStyle/>
          <a:p>
            <a:r>
              <a:rPr lang="en-US" dirty="0"/>
              <a:t>Simple model: sign bit followed by number</a:t>
            </a:r>
          </a:p>
          <a:p>
            <a:pPr lvl="1"/>
            <a:r>
              <a:rPr lang="en-US" dirty="0"/>
              <a:t>Problems: two representations for zero, lots of cases for addition/multiplication</a:t>
            </a:r>
          </a:p>
          <a:p>
            <a:r>
              <a:rPr lang="en-US" dirty="0"/>
              <a:t>1’s Complement: negatives = the complement of positive values</a:t>
            </a:r>
          </a:p>
          <a:p>
            <a:pPr lvl="1"/>
            <a:r>
              <a:rPr lang="en-US" dirty="0"/>
              <a:t>“Complement”: flip all bits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1’s complement of 01101</a:t>
            </a:r>
            <a:r>
              <a:rPr lang="en-US" baseline="-25000" dirty="0"/>
              <a:t>2</a:t>
            </a:r>
            <a:r>
              <a:rPr lang="en-US" dirty="0"/>
              <a:t> (13) is 10010, so this represents -13</a:t>
            </a:r>
          </a:p>
          <a:p>
            <a:pPr lvl="1"/>
            <a:r>
              <a:rPr lang="en-US" dirty="0"/>
              <a:t>Challenge: still have multiple cases for addition</a:t>
            </a:r>
          </a:p>
          <a:p>
            <a:r>
              <a:rPr lang="en-US" dirty="0"/>
              <a:t>2’s Complement: complement and add one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-01101</a:t>
            </a:r>
            <a:r>
              <a:rPr lang="en-US" baseline="-25000" dirty="0"/>
              <a:t>2</a:t>
            </a:r>
            <a:r>
              <a:rPr lang="en-US" dirty="0"/>
              <a:t> (for -13) would give 10010 + 1 = 10011</a:t>
            </a:r>
          </a:p>
          <a:p>
            <a:pPr lvl="1"/>
            <a:r>
              <a:rPr lang="en-US" dirty="0"/>
              <a:t>MSB = 0: positive; 1: negative</a:t>
            </a:r>
          </a:p>
          <a:p>
            <a:r>
              <a:rPr lang="en-US" b="1" i="1" dirty="0"/>
              <a:t>Write table for -8 to 7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7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B4D6-CD17-B91D-82B5-75792F12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F1739-32E5-A4EF-85AC-198C1AE34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information stored on a computer?</a:t>
            </a:r>
          </a:p>
          <a:p>
            <a:r>
              <a:rPr lang="en-US" dirty="0"/>
              <a:t>What are the major components of a computer?</a:t>
            </a:r>
          </a:p>
          <a:p>
            <a:r>
              <a:rPr lang="en-US" dirty="0"/>
              <a:t>What are the primary types of storage on a computer?</a:t>
            </a:r>
          </a:p>
          <a:p>
            <a:r>
              <a:rPr lang="en-US" dirty="0"/>
              <a:t>How are programs stored?</a:t>
            </a:r>
          </a:p>
          <a:p>
            <a:r>
              <a:rPr lang="en-US" dirty="0"/>
              <a:t>How is a program executed?</a:t>
            </a:r>
          </a:p>
          <a:p>
            <a:r>
              <a:rPr lang="en-US" dirty="0"/>
              <a:t>Give examples of individual instructions</a:t>
            </a:r>
          </a:p>
        </p:txBody>
      </p:sp>
    </p:spTree>
    <p:extLst>
      <p:ext uri="{BB962C8B-B14F-4D97-AF65-F5344CB8AC3E}">
        <p14:creationId xmlns:p14="http://schemas.microsoft.com/office/powerpoint/2010/main" val="4003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1706-CB0C-E60B-3483-D881E9505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2’s complement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C5AD7-D656-D057-BB7A-30903DB30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 + -12:</a:t>
            </a:r>
          </a:p>
          <a:p>
            <a:pPr lvl="1"/>
            <a:r>
              <a:rPr lang="en-US" dirty="0"/>
              <a:t>-12: inv(1100</a:t>
            </a:r>
            <a:r>
              <a:rPr lang="en-US" baseline="-25000" dirty="0"/>
              <a:t>2</a:t>
            </a:r>
            <a:r>
              <a:rPr lang="en-US" dirty="0"/>
              <a:t>) + 1 = 0011 + 1 </a:t>
            </a:r>
            <a:r>
              <a:rPr lang="en-US"/>
              <a:t>= 0100</a:t>
            </a:r>
            <a:endParaRPr lang="en-US" dirty="0"/>
          </a:p>
          <a:p>
            <a:pPr lvl="1"/>
            <a:r>
              <a:rPr lang="en-US" dirty="0"/>
              <a:t>13: 1101</a:t>
            </a:r>
          </a:p>
          <a:p>
            <a:pPr lvl="1"/>
            <a:r>
              <a:rPr lang="en-US" dirty="0"/>
              <a:t>Add: 0001 (with 1 carry) – positive result = 1</a:t>
            </a:r>
          </a:p>
          <a:p>
            <a:r>
              <a:rPr lang="en-US" dirty="0"/>
              <a:t>12 + -13:</a:t>
            </a:r>
          </a:p>
          <a:p>
            <a:pPr lvl="1"/>
            <a:r>
              <a:rPr lang="en-US" dirty="0"/>
              <a:t>12: 1100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13: inv(1101) + 1 = 0010 + 1 = 0011</a:t>
            </a:r>
          </a:p>
          <a:p>
            <a:pPr lvl="1"/>
            <a:r>
              <a:rPr lang="en-US" dirty="0"/>
              <a:t>Add: 1111 = -1</a:t>
            </a:r>
          </a:p>
          <a:p>
            <a:r>
              <a:rPr lang="en-US" dirty="0"/>
              <a:t>Negating 0: inv(0000) + 1 = 0000</a:t>
            </a:r>
          </a:p>
          <a:p>
            <a:pPr lvl="1"/>
            <a:r>
              <a:rPr lang="en-US" dirty="0"/>
              <a:t>Advantage: 0 and -0 have same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79030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1706-CB0C-E60B-3483-D881E9505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2’s complement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C5AD7-D656-D057-BB7A-30903DB30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 + -12:</a:t>
            </a:r>
          </a:p>
          <a:p>
            <a:pPr lvl="1"/>
            <a:r>
              <a:rPr lang="en-US" dirty="0"/>
              <a:t>-12: inv(1100</a:t>
            </a:r>
            <a:r>
              <a:rPr lang="en-US" baseline="-25000" dirty="0"/>
              <a:t>2</a:t>
            </a:r>
            <a:r>
              <a:rPr lang="en-US" dirty="0"/>
              <a:t>) + 1 = 0011 + 1 </a:t>
            </a:r>
            <a:r>
              <a:rPr lang="en-US"/>
              <a:t>= 0100</a:t>
            </a:r>
            <a:endParaRPr lang="en-US" dirty="0"/>
          </a:p>
          <a:p>
            <a:pPr lvl="1"/>
            <a:r>
              <a:rPr lang="en-US" dirty="0"/>
              <a:t>13: 1101</a:t>
            </a:r>
          </a:p>
          <a:p>
            <a:pPr lvl="1"/>
            <a:r>
              <a:rPr lang="en-US" dirty="0"/>
              <a:t>Add: 0001 (with 1 carry) – positive result = 1</a:t>
            </a:r>
          </a:p>
          <a:p>
            <a:r>
              <a:rPr lang="en-US" dirty="0"/>
              <a:t>12 + -13:</a:t>
            </a:r>
          </a:p>
          <a:p>
            <a:pPr lvl="1"/>
            <a:r>
              <a:rPr lang="en-US" dirty="0"/>
              <a:t>12: 1100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13: inv(1101) + 1 = 0010 + 1 = 0011</a:t>
            </a:r>
          </a:p>
          <a:p>
            <a:pPr lvl="1"/>
            <a:r>
              <a:rPr lang="en-US" dirty="0"/>
              <a:t>Add: 1111 = -1</a:t>
            </a:r>
          </a:p>
          <a:p>
            <a:r>
              <a:rPr lang="en-US" dirty="0"/>
              <a:t>Negating 0: inv(0000) + 1 = 0000</a:t>
            </a:r>
          </a:p>
          <a:p>
            <a:pPr lvl="1"/>
            <a:r>
              <a:rPr lang="en-US" dirty="0"/>
              <a:t>Advantage: 0 and -0 have same representation</a:t>
            </a:r>
          </a:p>
        </p:txBody>
      </p:sp>
      <p:pic>
        <p:nvPicPr>
          <p:cNvPr id="5" name="Picture 4" descr="A table of numbers with numbers on it&#10;&#10;Description automatically generated">
            <a:extLst>
              <a:ext uri="{FF2B5EF4-FFF2-40B4-BE49-F238E27FC236}">
                <a16:creationId xmlns:a16="http://schemas.microsoft.com/office/drawing/2014/main" id="{78C048B8-D5E6-D253-5DAF-1A71E2092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635" y="489023"/>
            <a:ext cx="2787073" cy="54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22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46BD-0402-7744-4AD6-BD054106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CF97-6FF3-C16B-439B-24CAED73C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https://sandbox.mc.edu/~bennet/cs110/tc/index.html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5580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457A0-8C9E-583C-A488-34080631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of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60D5C-7C92-C66A-4FC4-38DC15EA3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range of 4-bit values: -8 to 7</a:t>
            </a:r>
          </a:p>
          <a:p>
            <a:pPr lvl="1"/>
            <a:r>
              <a:rPr lang="en-US" dirty="0"/>
              <a:t>Largest positive 4-bit value: 0111 = 7</a:t>
            </a:r>
          </a:p>
          <a:p>
            <a:pPr lvl="1"/>
            <a:r>
              <a:rPr lang="en-US" dirty="0"/>
              <a:t>Largest negative 4-bit value: 1000 = -8</a:t>
            </a:r>
          </a:p>
          <a:p>
            <a:r>
              <a:rPr lang="en-US" dirty="0"/>
              <a:t>The range of 16-bit values: -32768 to 32767</a:t>
            </a:r>
          </a:p>
          <a:p>
            <a:pPr lvl="1"/>
            <a:r>
              <a:rPr lang="en-US" dirty="0"/>
              <a:t>Why? (review the bit patterns)</a:t>
            </a:r>
          </a:p>
          <a:p>
            <a:r>
              <a:rPr lang="en-US" dirty="0"/>
              <a:t>General formulas: 2</a:t>
            </a:r>
            <a:r>
              <a:rPr lang="en-US" baseline="30000" dirty="0"/>
              <a:t>n-1</a:t>
            </a:r>
            <a:r>
              <a:rPr lang="en-US" dirty="0"/>
              <a:t> – 1 down to -2</a:t>
            </a:r>
            <a:r>
              <a:rPr lang="en-US" baseline="30000" dirty="0"/>
              <a:t>n-1</a:t>
            </a:r>
            <a:endParaRPr lang="en-US" dirty="0"/>
          </a:p>
          <a:p>
            <a:pPr lvl="1"/>
            <a:r>
              <a:rPr lang="en-US" dirty="0"/>
              <a:t>Always one more value in negative space vs. positive space</a:t>
            </a:r>
          </a:p>
          <a:p>
            <a:pPr lvl="1"/>
            <a:r>
              <a:rPr lang="en-US" dirty="0"/>
              <a:t>Oddity of 2’s complement: unequal ranges</a:t>
            </a:r>
          </a:p>
          <a:p>
            <a:pPr lvl="1"/>
            <a:r>
              <a:rPr lang="en-US" dirty="0"/>
              <a:t>What is the range for 32-bit registers?</a:t>
            </a:r>
          </a:p>
          <a:p>
            <a:r>
              <a:rPr lang="en-US" dirty="0"/>
              <a:t>Summary:</a:t>
            </a:r>
          </a:p>
          <a:p>
            <a:pPr lvl="1"/>
            <a:r>
              <a:rPr lang="en-US" dirty="0"/>
              <a:t>Computer (logical) circuits: low/high voltage for zero, one</a:t>
            </a:r>
          </a:p>
          <a:p>
            <a:pPr lvl="1"/>
            <a:r>
              <a:rPr lang="en-US" dirty="0"/>
              <a:t>Represent numbers in binary</a:t>
            </a:r>
          </a:p>
          <a:p>
            <a:pPr lvl="1"/>
            <a:r>
              <a:rPr lang="en-US" dirty="0"/>
              <a:t>Most common binary representation: 2’s complement</a:t>
            </a:r>
          </a:p>
        </p:txBody>
      </p:sp>
    </p:spTree>
    <p:extLst>
      <p:ext uri="{BB962C8B-B14F-4D97-AF65-F5344CB8AC3E}">
        <p14:creationId xmlns:p14="http://schemas.microsoft.com/office/powerpoint/2010/main" val="363817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37466-7C52-C1E4-869D-50328072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27043"/>
          </a:xfrm>
        </p:spPr>
        <p:txBody>
          <a:bodyPr/>
          <a:lstStyle/>
          <a:p>
            <a:r>
              <a:rPr lang="en-US" dirty="0"/>
              <a:t>4-bit full 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A7D69-56F2-FECD-BA36-E44A6D699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0000" y="2362200"/>
            <a:ext cx="3652025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Adds two four-bit numbers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Not all that many components to build!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Full adder with both carry-in, carry-out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Later, we will discuss a solution based on logic gates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6E645-5148-A0D3-C2D4-037C03935C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53119"/>
          <a:stretch/>
        </p:blipFill>
        <p:spPr>
          <a:xfrm>
            <a:off x="5739780" y="482137"/>
            <a:ext cx="5888812" cy="588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02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8F03-59D3-1DA0-BE12-C2FDA3BD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Hexing 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814C-192C-95AD-9C47-1578223A5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999" y="1825625"/>
            <a:ext cx="10821629" cy="47820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How to represent binary values in code?</a:t>
            </a:r>
          </a:p>
          <a:p>
            <a:r>
              <a:rPr lang="en-US" dirty="0"/>
              <a:t>In C, C++ (and many others): put </a:t>
            </a:r>
            <a:r>
              <a:rPr lang="en-US" dirty="0">
                <a:latin typeface="Consolas" panose="020B0609020204030204" pitchFamily="49" charset="0"/>
              </a:rPr>
              <a:t>0b</a:t>
            </a:r>
            <a:r>
              <a:rPr lang="en-US" dirty="0"/>
              <a:t> at the front: 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0b</a:t>
            </a:r>
            <a:r>
              <a:rPr lang="en-US" b="0" i="0" dirty="0">
                <a:solidFill>
                  <a:srgbClr val="BDC1C6"/>
                </a:solidFill>
                <a:effectLst/>
                <a:latin typeface="Consolas" panose="020B0609020204030204" pitchFamily="49" charset="0"/>
              </a:rPr>
              <a:t>11111100111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But what is this number?</a:t>
            </a:r>
          </a:p>
          <a:p>
            <a:pPr lvl="1"/>
            <a:r>
              <a:rPr lang="en-US" dirty="0"/>
              <a:t>Compute!</a:t>
            </a:r>
          </a:p>
          <a:p>
            <a:pPr lvl="1"/>
            <a:r>
              <a:rPr lang="en-US" dirty="0"/>
              <a:t>But often we don’t need the decimal value!</a:t>
            </a:r>
          </a:p>
          <a:p>
            <a:pPr lvl="1"/>
            <a:r>
              <a:rPr lang="en-US" dirty="0"/>
              <a:t>Example: bits 0, 3, 5 control whether three LEDs are lit</a:t>
            </a:r>
          </a:p>
          <a:p>
            <a:r>
              <a:rPr lang="en-US" dirty="0"/>
              <a:t>Solution: Hexadecimal – base 16</a:t>
            </a:r>
          </a:p>
          <a:p>
            <a:pPr lvl="1"/>
            <a:r>
              <a:rPr lang="en-US" dirty="0"/>
              <a:t>Why base 16? Why not 12? 48?</a:t>
            </a:r>
          </a:p>
          <a:p>
            <a:pPr lvl="1"/>
            <a:r>
              <a:rPr lang="en-US" dirty="0"/>
              <a:t>This number in hex (as written in C, C++): </a:t>
            </a:r>
            <a:r>
              <a:rPr lang="en-US" b="1" dirty="0">
                <a:latin typeface="Consolas" panose="020B0609020204030204" pitchFamily="49" charset="0"/>
              </a:rPr>
              <a:t>0x</a:t>
            </a:r>
            <a:r>
              <a:rPr lang="en-US" dirty="0">
                <a:latin typeface="Consolas" panose="020B0609020204030204" pitchFamily="49" charset="0"/>
              </a:rPr>
              <a:t>7E7</a:t>
            </a:r>
          </a:p>
          <a:p>
            <a:r>
              <a:rPr lang="en-US" dirty="0"/>
              <a:t>You will sometimes see octal values (written with leading 0): </a:t>
            </a:r>
            <a:r>
              <a:rPr lang="en-US" dirty="0">
                <a:latin typeface="Consolas" panose="020B0609020204030204" pitchFamily="49" charset="0"/>
              </a:rPr>
              <a:t>03747</a:t>
            </a:r>
          </a:p>
          <a:p>
            <a:pPr lvl="1"/>
            <a:r>
              <a:rPr lang="en-US" dirty="0"/>
              <a:t>Can also use \ in characters: ‘</a:t>
            </a:r>
            <a:r>
              <a:rPr lang="en-US" dirty="0">
                <a:latin typeface="Consolas" panose="020B0609020204030204" pitchFamily="49" charset="0"/>
              </a:rPr>
              <a:t>\007’</a:t>
            </a:r>
            <a:r>
              <a:rPr lang="en-US" dirty="0"/>
              <a:t> (BEL), ‘</a:t>
            </a:r>
            <a:r>
              <a:rPr lang="en-US" dirty="0">
                <a:latin typeface="Consolas" panose="020B0609020204030204" pitchFamily="49" charset="0"/>
              </a:rPr>
              <a:t>\177</a:t>
            </a:r>
            <a:r>
              <a:rPr lang="en-US" dirty="0"/>
              <a:t>’ for DEL</a:t>
            </a:r>
          </a:p>
          <a:p>
            <a:r>
              <a:rPr lang="en-US" dirty="0"/>
              <a:t>ASCII charts: typically decimal, hexadecimal: see </a:t>
            </a:r>
            <a:r>
              <a:rPr lang="en-US" dirty="0">
                <a:hlinkClick r:id="rId3"/>
              </a:rPr>
              <a:t>https://ss64.com/ascii.html</a:t>
            </a:r>
            <a:endParaRPr lang="en-US" dirty="0"/>
          </a:p>
          <a:p>
            <a:pPr lvl="1"/>
            <a:r>
              <a:rPr lang="en-US" dirty="0"/>
              <a:t>Note the patterns between within the table: ^A to A is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+0x40</a:t>
            </a:r>
            <a:r>
              <a:rPr lang="en-US" dirty="0">
                <a:latin typeface="+mn-lt"/>
              </a:rPr>
              <a:t>, </a:t>
            </a:r>
            <a:r>
              <a:rPr lang="en-US" dirty="0"/>
              <a:t>A to a is </a:t>
            </a:r>
            <a:r>
              <a:rPr lang="en-US" dirty="0">
                <a:latin typeface="Consolas" panose="020B0609020204030204" pitchFamily="49" charset="0"/>
              </a:rPr>
              <a:t>+0x20</a:t>
            </a:r>
            <a:r>
              <a:rPr lang="en-US" dirty="0">
                <a:latin typeface="+mn-lt"/>
              </a:rPr>
              <a:t>, </a:t>
            </a:r>
            <a:r>
              <a:rPr lang="en-US" dirty="0"/>
              <a:t>^[ to [, 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69C74-74DD-E8E3-F5FB-DFEE9193C30A}"/>
              </a:ext>
            </a:extLst>
          </p:cNvPr>
          <p:cNvSpPr txBox="1"/>
          <p:nvPr/>
        </p:nvSpPr>
        <p:spPr>
          <a:xfrm>
            <a:off x="8409846" y="3754962"/>
            <a:ext cx="2943954" cy="92333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Note: we often show data in hex, but the computer does </a:t>
            </a:r>
            <a:r>
              <a:rPr lang="en-US" b="1" i="1" dirty="0">
                <a:solidFill>
                  <a:schemeClr val="bg1"/>
                </a:solidFill>
              </a:rPr>
              <a:t>all</a:t>
            </a:r>
            <a:r>
              <a:rPr lang="en-US" i="1" dirty="0">
                <a:solidFill>
                  <a:schemeClr val="bg1"/>
                </a:solidFill>
              </a:rPr>
              <a:t> computations in binary!</a:t>
            </a:r>
          </a:p>
        </p:txBody>
      </p:sp>
      <p:pic>
        <p:nvPicPr>
          <p:cNvPr id="6" name="Picture 5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60FCEA28-0B6F-35C0-BDEB-5877F6F03D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74" y="157480"/>
            <a:ext cx="3067898" cy="32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1BB7-ED53-0901-437A-53BD7296C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Hex 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E17C7-C867-0260-5AAC-3D4511944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776344" cy="5032375"/>
          </a:xfrm>
        </p:spPr>
        <p:txBody>
          <a:bodyPr/>
          <a:lstStyle/>
          <a:p>
            <a:r>
              <a:rPr lang="en-US" dirty="0"/>
              <a:t>What is 0x29 in decimal?</a:t>
            </a:r>
          </a:p>
          <a:p>
            <a:pPr lvl="1"/>
            <a:r>
              <a:rPr lang="en-US" dirty="0"/>
              <a:t>2 * 16 + 9 = 41</a:t>
            </a:r>
          </a:p>
          <a:p>
            <a:pPr lvl="1"/>
            <a:r>
              <a:rPr lang="en-US" dirty="0"/>
              <a:t>In binary: 0b00101001</a:t>
            </a:r>
          </a:p>
          <a:p>
            <a:r>
              <a:rPr lang="en-US" dirty="0"/>
              <a:t>What is 0x38a in decimal?</a:t>
            </a:r>
          </a:p>
          <a:p>
            <a:pPr lvl="1"/>
            <a:r>
              <a:rPr lang="en-US" dirty="0"/>
              <a:t>3 * 16</a:t>
            </a:r>
            <a:r>
              <a:rPr lang="en-US" baseline="30000" dirty="0"/>
              <a:t>2</a:t>
            </a:r>
            <a:r>
              <a:rPr lang="en-US" dirty="0"/>
              <a:t> + 8 * 16 + 10 = 3 * 256 + 8 * 16 + 10 </a:t>
            </a:r>
            <a:r>
              <a:rPr lang="en-US"/>
              <a:t>= 906</a:t>
            </a:r>
            <a:endParaRPr lang="en-US" dirty="0"/>
          </a:p>
          <a:p>
            <a:r>
              <a:rPr lang="en-US" dirty="0"/>
              <a:t>Suppose we have 8-bit, 2s-complement values; what is 0xA5?</a:t>
            </a:r>
          </a:p>
          <a:p>
            <a:pPr lvl="1"/>
            <a:r>
              <a:rPr lang="en-US" dirty="0"/>
              <a:t>In bits: 10100101</a:t>
            </a:r>
          </a:p>
          <a:p>
            <a:pPr lvl="1"/>
            <a:r>
              <a:rPr lang="en-US" dirty="0"/>
              <a:t>High order bit is set, so have a negative value</a:t>
            </a:r>
          </a:p>
          <a:p>
            <a:pPr lvl="1"/>
            <a:r>
              <a:rPr lang="en-US" dirty="0"/>
              <a:t>Convert to positive: 01011010 + 1 = 01011011, or 0x5B, or 5 * 16 + 11 = 91</a:t>
            </a:r>
          </a:p>
          <a:p>
            <a:pPr lvl="1"/>
            <a:r>
              <a:rPr lang="en-US" dirty="0"/>
              <a:t>0xA5, interpreted as 2s-complement, is -91</a:t>
            </a:r>
          </a:p>
          <a:p>
            <a:r>
              <a:rPr lang="en-US" dirty="0"/>
              <a:t>Compute 8-bit hex value for -50, assuming 2s-complement:</a:t>
            </a:r>
          </a:p>
        </p:txBody>
      </p:sp>
      <p:pic>
        <p:nvPicPr>
          <p:cNvPr id="4" name="Picture 3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0C788739-77A7-5758-C739-7183C8AB5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74" y="157480"/>
            <a:ext cx="3067898" cy="3271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21E1D3-3EB8-3B34-EEFB-C98993012B2A}"/>
              </a:ext>
            </a:extLst>
          </p:cNvPr>
          <p:cNvSpPr txBox="1"/>
          <p:nvPr/>
        </p:nvSpPr>
        <p:spPr>
          <a:xfrm>
            <a:off x="9881823" y="6053969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0xCE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96E65-5990-04B6-1746-D5ED319F0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4DA8A-645E-4DF8-E8AF-ACAEF8387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515600" cy="4351338"/>
          </a:xfrm>
        </p:spPr>
        <p:txBody>
          <a:bodyPr/>
          <a:lstStyle/>
          <a:p>
            <a:r>
              <a:rPr lang="en-US" dirty="0"/>
              <a:t>Examine internals of computer, particularly basic system structure</a:t>
            </a:r>
          </a:p>
          <a:p>
            <a:r>
              <a:rPr lang="en-US" dirty="0"/>
              <a:t>Bit: smallest unit of value in logical circuits: either on or off</a:t>
            </a:r>
          </a:p>
          <a:p>
            <a:r>
              <a:rPr lang="en-US" dirty="0"/>
              <a:t>Byte, word: collections of bits</a:t>
            </a:r>
          </a:p>
          <a:p>
            <a:pPr lvl="1"/>
            <a:r>
              <a:rPr lang="en-US" dirty="0"/>
              <a:t>Word: typically size of bus, registers in computer, size of address</a:t>
            </a:r>
          </a:p>
          <a:p>
            <a:r>
              <a:rPr lang="en-US" dirty="0"/>
              <a:t>Binary to decimal, decimal to binary</a:t>
            </a:r>
          </a:p>
          <a:p>
            <a:r>
              <a:rPr lang="en-US" dirty="0"/>
              <a:t>1’s complement: multiple values for zero, many cases to add/subtract</a:t>
            </a:r>
          </a:p>
          <a:p>
            <a:r>
              <a:rPr lang="en-US" dirty="0"/>
              <a:t>2’s complement: efficient to implement, single zero, no cases</a:t>
            </a:r>
          </a:p>
          <a:p>
            <a:r>
              <a:rPr lang="en-US" dirty="0"/>
              <a:t>Different ways to represent binary data in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of a computer's storage devices and cables">
            <a:extLst>
              <a:ext uri="{FF2B5EF4-FFF2-40B4-BE49-F238E27FC236}">
                <a16:creationId xmlns:a16="http://schemas.microsoft.com/office/drawing/2014/main" id="{B36156C9-D4E2-55A2-9D31-AF26000051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" b="1008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E3E774-441F-3965-938F-E93BDCB046FF}"/>
              </a:ext>
            </a:extLst>
          </p:cNvPr>
          <p:cNvCxnSpPr>
            <a:cxnSpLocks/>
          </p:cNvCxnSpPr>
          <p:nvPr/>
        </p:nvCxnSpPr>
        <p:spPr>
          <a:xfrm flipH="1" flipV="1">
            <a:off x="2895600" y="4126214"/>
            <a:ext cx="6042338" cy="432907"/>
          </a:xfrm>
          <a:prstGeom prst="straightConnector1">
            <a:avLst/>
          </a:prstGeom>
          <a:ln w="1143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74DCF1B-10E5-F890-074C-379B5FA88630}"/>
              </a:ext>
            </a:extLst>
          </p:cNvPr>
          <p:cNvSpPr txBox="1"/>
          <p:nvPr/>
        </p:nvSpPr>
        <p:spPr>
          <a:xfrm>
            <a:off x="8937938" y="4235955"/>
            <a:ext cx="272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Motherboard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51C85F-931A-588E-2F0D-BB8C2DF9419C}"/>
              </a:ext>
            </a:extLst>
          </p:cNvPr>
          <p:cNvSpPr txBox="1"/>
          <p:nvPr/>
        </p:nvSpPr>
        <p:spPr>
          <a:xfrm>
            <a:off x="8989454" y="1898983"/>
            <a:ext cx="2722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Power supply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2BCA93-FF41-A1D3-A6AA-CBA6C9442B2E}"/>
              </a:ext>
            </a:extLst>
          </p:cNvPr>
          <p:cNvCxnSpPr>
            <a:cxnSpLocks/>
          </p:cNvCxnSpPr>
          <p:nvPr/>
        </p:nvCxnSpPr>
        <p:spPr>
          <a:xfrm flipH="1" flipV="1">
            <a:off x="2575260" y="1121414"/>
            <a:ext cx="6362678" cy="1100734"/>
          </a:xfrm>
          <a:prstGeom prst="straightConnector1">
            <a:avLst/>
          </a:prstGeom>
          <a:ln w="1143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9133E0-8F2A-9FAE-2DB2-73848BB59AF3}"/>
              </a:ext>
            </a:extLst>
          </p:cNvPr>
          <p:cNvSpPr txBox="1"/>
          <p:nvPr/>
        </p:nvSpPr>
        <p:spPr>
          <a:xfrm>
            <a:off x="10753860" y="22221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8323A-749F-6FB0-1FD5-5884C2C4CB4A}"/>
              </a:ext>
            </a:extLst>
          </p:cNvPr>
          <p:cNvSpPr txBox="1"/>
          <p:nvPr/>
        </p:nvSpPr>
        <p:spPr>
          <a:xfrm>
            <a:off x="1522929" y="1742965"/>
            <a:ext cx="9300692" cy="313932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/>
              <a:t>Textbook: great overview of how computers work,</a:t>
            </a:r>
          </a:p>
          <a:p>
            <a:r>
              <a:rPr lang="en-US" sz="6600" dirty="0"/>
              <a:t>but what’s inside the box?</a:t>
            </a:r>
          </a:p>
        </p:txBody>
      </p:sp>
    </p:spTree>
    <p:extLst>
      <p:ext uri="{BB962C8B-B14F-4D97-AF65-F5344CB8AC3E}">
        <p14:creationId xmlns:p14="http://schemas.microsoft.com/office/powerpoint/2010/main" val="184732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SUS 970 Pro Gaming/Aura ATX DDR3 AM3 Motherboard">
            <a:extLst>
              <a:ext uri="{FF2B5EF4-FFF2-40B4-BE49-F238E27FC236}">
                <a16:creationId xmlns:a16="http://schemas.microsoft.com/office/drawing/2014/main" id="{AC72A482-65CA-CA09-5869-F687C0813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430C20-3DF4-961A-74AD-4F1CA55526E6}"/>
              </a:ext>
            </a:extLst>
          </p:cNvPr>
          <p:cNvSpPr txBox="1"/>
          <p:nvPr/>
        </p:nvSpPr>
        <p:spPr>
          <a:xfrm>
            <a:off x="7134897" y="90152"/>
            <a:ext cx="3327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(Central Processing Unit)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9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C7D2-2AF5-4F76-F696-F01E5572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– package, internals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96D2263E-9DEC-C0D1-385E-B641ABEED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757" y="1945212"/>
            <a:ext cx="4624857" cy="465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EB585D5-BDC7-6EEC-63CA-BDACBBCD7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22" y="2279561"/>
            <a:ext cx="2098183" cy="209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95D08B45-BB1D-F83D-6F64-B80A3E5E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53" y="3102735"/>
            <a:ext cx="2547656" cy="255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39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5325879-C4B2-475E-B853-DC8F21A6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2C085F-3B19-420D-902A-B55695F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8105" cy="6858000"/>
          </a:xfrm>
          <a:prstGeom prst="rect">
            <a:avLst/>
          </a:prstGeom>
          <a:blipFill>
            <a:blip r:embed="rId3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28A4E-81FF-36D8-6BC4-A802DF5C2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70" y="280129"/>
            <a:ext cx="3833364" cy="1325563"/>
          </a:xfrm>
        </p:spPr>
        <p:txBody>
          <a:bodyPr>
            <a:normAutofit/>
          </a:bodyPr>
          <a:lstStyle/>
          <a:p>
            <a:r>
              <a:rPr lang="en-US" sz="4000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Schematic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33B42-3FA9-9864-06C1-06CE2ABF9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69" y="1652203"/>
            <a:ext cx="4088603" cy="513806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Memory: data store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Input: long term storage (</a:t>
            </a:r>
            <a:r>
              <a:rPr lang="en-US" sz="2000" dirty="0" err="1">
                <a:solidFill>
                  <a:schemeClr val="bg1"/>
                </a:solidFill>
              </a:rPr>
              <a:t>eg</a:t>
            </a:r>
            <a:r>
              <a:rPr lang="en-US" sz="2000" dirty="0">
                <a:solidFill>
                  <a:schemeClr val="bg1"/>
                </a:solidFill>
              </a:rPr>
              <a:t>, SSDs), network ports, mouse, keyboard</a:t>
            </a:r>
          </a:p>
          <a:p>
            <a:r>
              <a:rPr lang="en-US" sz="2000" dirty="0">
                <a:solidFill>
                  <a:schemeClr val="bg1"/>
                </a:solidFill>
              </a:rPr>
              <a:t>Output: long term storage, display, various lights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Control: what happens when</a:t>
            </a:r>
          </a:p>
          <a:p>
            <a:r>
              <a:rPr lang="en-US" sz="2000" dirty="0">
                <a:solidFill>
                  <a:schemeClr val="bg1"/>
                </a:solidFill>
              </a:rPr>
              <a:t>ALU: basic math</a:t>
            </a:r>
          </a:p>
          <a:p>
            <a:r>
              <a:rPr lang="en-US" sz="2000" dirty="0">
                <a:solidFill>
                  <a:schemeClr val="bg1"/>
                </a:solidFill>
              </a:rPr>
              <a:t>Often known as the </a:t>
            </a:r>
            <a:r>
              <a:rPr lang="en-US" sz="2000" i="1" dirty="0">
                <a:solidFill>
                  <a:schemeClr val="bg1"/>
                </a:solidFill>
              </a:rPr>
              <a:t>Von Neumann architecture – </a:t>
            </a:r>
            <a:r>
              <a:rPr lang="en-US" sz="2000" dirty="0">
                <a:solidFill>
                  <a:schemeClr val="bg1"/>
                </a:solidFill>
              </a:rPr>
              <a:t>first described by his group in 1945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Sometimes also </a:t>
            </a:r>
            <a:r>
              <a:rPr lang="en-US" sz="1600">
                <a:solidFill>
                  <a:schemeClr val="bg1"/>
                </a:solidFill>
              </a:rPr>
              <a:t>known as </a:t>
            </a:r>
            <a:r>
              <a:rPr lang="en-US" sz="1600" dirty="0">
                <a:solidFill>
                  <a:schemeClr val="bg1"/>
                </a:solidFill>
              </a:rPr>
              <a:t>the “common architecture”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Dominates computing even today</a:t>
            </a:r>
          </a:p>
        </p:txBody>
      </p:sp>
      <p:pic>
        <p:nvPicPr>
          <p:cNvPr id="9" name="Picture 8" descr="A diagram of a computer&#10;&#10;Description automatically generated">
            <a:extLst>
              <a:ext uri="{FF2B5EF4-FFF2-40B4-BE49-F238E27FC236}">
                <a16:creationId xmlns:a16="http://schemas.microsoft.com/office/drawing/2014/main" id="{9DDDE245-5151-7AF1-60AD-01C3C42F5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39" y="1605692"/>
            <a:ext cx="6314487" cy="364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72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5325879-C4B2-475E-B853-DC8F21A6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2C085F-3B19-420D-902A-B55695F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8105" cy="6858000"/>
          </a:xfrm>
          <a:prstGeom prst="rect">
            <a:avLst/>
          </a:prstGeom>
          <a:blipFill>
            <a:blip r:embed="rId3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23C22-0701-18CB-6C09-C0CA546B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07" y="365125"/>
            <a:ext cx="4063619" cy="132556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Basic mechanism for transferring data</a:t>
            </a:r>
            <a:endParaRPr lang="en-US" sz="4000" b="1" i="1" dirty="0">
              <a:gradFill flip="none" rotWithShape="1">
                <a:gsLst>
                  <a:gs pos="28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  <a:tileRect/>
              </a:gra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84526D-3356-E5AA-6C38-D0A0E7333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08" y="1825625"/>
            <a:ext cx="4063620" cy="466725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More precisely, the system bus</a:t>
            </a:r>
          </a:p>
          <a:p>
            <a:r>
              <a:rPr lang="en-US" sz="2000" dirty="0">
                <a:solidFill>
                  <a:schemeClr val="bg1"/>
                </a:solidFill>
              </a:rPr>
              <a:t>General model: to transfer data from (say) CPU to RAM: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put the address on the address bus,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value on the data bus,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set control line to indicate </a:t>
            </a:r>
            <a:r>
              <a:rPr lang="en-US" sz="1600" dirty="0" err="1">
                <a:solidFill>
                  <a:schemeClr val="bg1"/>
                </a:solidFill>
              </a:rPr>
              <a:t>cpu</a:t>
            </a:r>
            <a:r>
              <a:rPr lang="en-US" sz="1600" dirty="0">
                <a:solidFill>
                  <a:schemeClr val="bg1"/>
                </a:solidFill>
              </a:rPr>
              <a:t>-&gt;memory</a:t>
            </a:r>
          </a:p>
          <a:p>
            <a:r>
              <a:rPr lang="en-US" sz="2000" dirty="0">
                <a:solidFill>
                  <a:schemeClr val="bg1"/>
                </a:solidFill>
              </a:rPr>
              <a:t>Bus width: generally, one bit (0 or 1) per line</a:t>
            </a:r>
          </a:p>
          <a:p>
            <a:r>
              <a:rPr lang="en-US" sz="2000" dirty="0">
                <a:solidFill>
                  <a:schemeClr val="bg1"/>
                </a:solidFill>
              </a:rPr>
              <a:t>Each line costs, but more information at a time gives faster performance</a:t>
            </a:r>
          </a:p>
          <a:p>
            <a:r>
              <a:rPr lang="en-US" sz="2000" dirty="0">
                <a:solidFill>
                  <a:schemeClr val="bg1"/>
                </a:solidFill>
              </a:rPr>
              <a:t>Word size: typically matches the size of address and data bus</a:t>
            </a:r>
          </a:p>
        </p:txBody>
      </p:sp>
      <p:pic>
        <p:nvPicPr>
          <p:cNvPr id="5" name="Content Placeholder 4" descr="A computer program with blue squares&#10;&#10;Description automatically generated with medium confidence">
            <a:extLst>
              <a:ext uri="{FF2B5EF4-FFF2-40B4-BE49-F238E27FC236}">
                <a16:creationId xmlns:a16="http://schemas.microsoft.com/office/drawing/2014/main" id="{4DE5DE4A-4806-0910-4AFE-156FAC0C8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07" y="1867513"/>
            <a:ext cx="6314487" cy="4625362"/>
          </a:xfrm>
          <a:prstGeom prst="rect">
            <a:avLst/>
          </a:prstGeom>
        </p:spPr>
      </p:pic>
      <p:pic>
        <p:nvPicPr>
          <p:cNvPr id="6" name="Picture 5" descr="A diagram of a computer&#10;&#10;Description automatically generated">
            <a:extLst>
              <a:ext uri="{FF2B5EF4-FFF2-40B4-BE49-F238E27FC236}">
                <a16:creationId xmlns:a16="http://schemas.microsoft.com/office/drawing/2014/main" id="{27F6D0FC-666B-F7A5-6E4E-0DADA48883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92" y="193739"/>
            <a:ext cx="2592121" cy="14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06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E8903-F293-CE2C-37BD-AB581293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" y="419311"/>
            <a:ext cx="6727613" cy="711835"/>
          </a:xfrm>
        </p:spPr>
        <p:txBody>
          <a:bodyPr>
            <a:normAutofit fontScale="90000"/>
          </a:bodyPr>
          <a:lstStyle/>
          <a:p>
            <a:r>
              <a:rPr lang="en-US" dirty="0"/>
              <a:t>Magnetic-Core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29347-4943-130A-A989-7B4FB529C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13" y="1379009"/>
            <a:ext cx="5513190" cy="5059680"/>
          </a:xfrm>
        </p:spPr>
        <p:txBody>
          <a:bodyPr>
            <a:normAutofit/>
          </a:bodyPr>
          <a:lstStyle/>
          <a:p>
            <a:r>
              <a:rPr lang="en-US" dirty="0"/>
              <a:t>In use from about 1955 to 1975</a:t>
            </a:r>
          </a:p>
          <a:p>
            <a:pPr lvl="1"/>
            <a:r>
              <a:rPr lang="en-US" dirty="0"/>
              <a:t>Magnetic ring at each intersection</a:t>
            </a:r>
          </a:p>
          <a:p>
            <a:pPr lvl="1"/>
            <a:r>
              <a:rPr lang="en-US" dirty="0"/>
              <a:t>Write: send power on one X and one Y wire to flip one magnet’s field</a:t>
            </a:r>
          </a:p>
          <a:p>
            <a:pPr lvl="1"/>
            <a:r>
              <a:rPr lang="en-US" dirty="0"/>
              <a:t>Read: use induction to determine direction of field</a:t>
            </a:r>
          </a:p>
          <a:p>
            <a:r>
              <a:rPr lang="en-US" dirty="0">
                <a:noFill/>
              </a:rPr>
              <a:t>Manufactured by hand!</a:t>
            </a:r>
          </a:p>
          <a:p>
            <a:r>
              <a:rPr lang="en-US" dirty="0">
                <a:noFill/>
              </a:rPr>
              <a:t>Keeps values even if lose power</a:t>
            </a:r>
          </a:p>
          <a:p>
            <a:pPr lvl="1"/>
            <a:r>
              <a:rPr lang="en-US" dirty="0">
                <a:noFill/>
              </a:rPr>
              <a:t>Can run code on powerup – no boot</a:t>
            </a:r>
          </a:p>
          <a:p>
            <a:r>
              <a:rPr lang="en-US" dirty="0">
                <a:noFill/>
              </a:rPr>
              <a:t>This is why we often refer to memory (RAM, ROM) as “core”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A6EC4-336D-6E14-72E7-B560509B22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47" t="8191" r="8999" b="9328"/>
          <a:stretch>
            <a:fillRect/>
          </a:stretch>
        </p:blipFill>
        <p:spPr>
          <a:xfrm>
            <a:off x="7005506" y="1300480"/>
            <a:ext cx="4547165" cy="454716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5455F3-36E4-40C2-B895-D586BD7219C8}"/>
              </a:ext>
            </a:extLst>
          </p:cNvPr>
          <p:cNvSpPr txBox="1"/>
          <p:nvPr/>
        </p:nvSpPr>
        <p:spPr>
          <a:xfrm>
            <a:off x="8330820" y="5991795"/>
            <a:ext cx="3329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4"/>
              </a:rPr>
              <a:t>https://en.wikipedia.org/wiki/Magnetic-core_memory</a:t>
            </a:r>
            <a:r>
              <a:rPr lang="en-US" sz="11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66558-31F4-FEF7-304A-825857D5A058}"/>
              </a:ext>
            </a:extLst>
          </p:cNvPr>
          <p:cNvSpPr txBox="1"/>
          <p:nvPr/>
        </p:nvSpPr>
        <p:spPr>
          <a:xfrm>
            <a:off x="2122653" y="4120898"/>
            <a:ext cx="4314001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core: 32 by 32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32 * 32 / 8 = 4 * 32 = 128 bytes!</a:t>
            </a:r>
          </a:p>
        </p:txBody>
      </p:sp>
    </p:spTree>
    <p:extLst>
      <p:ext uri="{BB962C8B-B14F-4D97-AF65-F5344CB8AC3E}">
        <p14:creationId xmlns:p14="http://schemas.microsoft.com/office/powerpoint/2010/main" val="38187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9BA905B-892E-3D5F-6CD1-D39CB5DAF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CBBB6-3E72-6636-B9F3-1A3AEE81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" y="419311"/>
            <a:ext cx="6727613" cy="711835"/>
          </a:xfrm>
        </p:spPr>
        <p:txBody>
          <a:bodyPr>
            <a:normAutofit fontScale="90000"/>
          </a:bodyPr>
          <a:lstStyle/>
          <a:p>
            <a:r>
              <a:rPr lang="en-US" dirty="0"/>
              <a:t>Magnetic-Core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81E90-7F5B-D495-480F-CE82E4107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13" y="1379009"/>
            <a:ext cx="5513190" cy="5059680"/>
          </a:xfrm>
        </p:spPr>
        <p:txBody>
          <a:bodyPr>
            <a:normAutofit/>
          </a:bodyPr>
          <a:lstStyle/>
          <a:p>
            <a:r>
              <a:rPr lang="en-US" dirty="0"/>
              <a:t>In use from about 1955 to 1975</a:t>
            </a:r>
          </a:p>
          <a:p>
            <a:pPr lvl="1"/>
            <a:r>
              <a:rPr lang="en-US" dirty="0"/>
              <a:t>Magnetic ring at each intersection</a:t>
            </a:r>
          </a:p>
          <a:p>
            <a:pPr lvl="1"/>
            <a:r>
              <a:rPr lang="en-US" dirty="0"/>
              <a:t>Write: send power on one X and one Y wire to flip one magnet’s field</a:t>
            </a:r>
          </a:p>
          <a:p>
            <a:pPr lvl="1"/>
            <a:r>
              <a:rPr lang="en-US" dirty="0"/>
              <a:t>Read: use induction to determine direction of field</a:t>
            </a:r>
          </a:p>
          <a:p>
            <a:r>
              <a:rPr lang="en-US" dirty="0"/>
              <a:t>Manufactured by hand!</a:t>
            </a:r>
          </a:p>
          <a:p>
            <a:r>
              <a:rPr lang="en-US" dirty="0"/>
              <a:t>Keeps values even if lose power</a:t>
            </a:r>
          </a:p>
          <a:p>
            <a:pPr lvl="1"/>
            <a:r>
              <a:rPr lang="en-US" dirty="0"/>
              <a:t>Can run code on powerup – no boot</a:t>
            </a:r>
          </a:p>
          <a:p>
            <a:r>
              <a:rPr lang="en-US" dirty="0"/>
              <a:t>This is why we often refer to memory (RAM, ROM) as “</a:t>
            </a:r>
            <a:r>
              <a:rPr lang="en-US" dirty="0">
                <a:solidFill>
                  <a:schemeClr val="accent6"/>
                </a:solidFill>
              </a:rPr>
              <a:t>core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E7506-FF91-6CA4-1B51-F18FF1975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425" y="1298440"/>
            <a:ext cx="6191266" cy="4983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349351-1B25-3288-2884-F2791B573058}"/>
              </a:ext>
            </a:extLst>
          </p:cNvPr>
          <p:cNvSpPr txBox="1"/>
          <p:nvPr/>
        </p:nvSpPr>
        <p:spPr>
          <a:xfrm>
            <a:off x="10638828" y="6281920"/>
            <a:ext cx="14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Ansel Adams</a:t>
            </a:r>
          </a:p>
        </p:txBody>
      </p:sp>
    </p:spTree>
    <p:extLst>
      <p:ext uri="{BB962C8B-B14F-4D97-AF65-F5344CB8AC3E}">
        <p14:creationId xmlns:p14="http://schemas.microsoft.com/office/powerpoint/2010/main" val="23509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10957</TotalTime>
  <Words>2863</Words>
  <Application>Microsoft Office PowerPoint</Application>
  <PresentationFormat>Widescreen</PresentationFormat>
  <Paragraphs>315</Paragraphs>
  <Slides>27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 Light</vt:lpstr>
      <vt:lpstr>Consolas</vt:lpstr>
      <vt:lpstr>Depth</vt:lpstr>
      <vt:lpstr>Note 3 Computers 101</vt:lpstr>
      <vt:lpstr>What do you know?</vt:lpstr>
      <vt:lpstr>PowerPoint Presentation</vt:lpstr>
      <vt:lpstr>PowerPoint Presentation</vt:lpstr>
      <vt:lpstr>CPU – package, internals</vt:lpstr>
      <vt:lpstr>Schematic view</vt:lpstr>
      <vt:lpstr>Basic mechanism for transferring data</vt:lpstr>
      <vt:lpstr>Magnetic-Core Memory</vt:lpstr>
      <vt:lpstr>Magnetic-Core Memory</vt:lpstr>
      <vt:lpstr>Issue: Speed of light</vt:lpstr>
      <vt:lpstr>Issue: Speed of light</vt:lpstr>
      <vt:lpstr>Solution: on-CPU (“on-chip”) memory</vt:lpstr>
      <vt:lpstr>Register sizes</vt:lpstr>
      <vt:lpstr>Review</vt:lpstr>
      <vt:lpstr>Binary ↔ Decimal</vt:lpstr>
      <vt:lpstr>Binary ↔ Decimal</vt:lpstr>
      <vt:lpstr>Binary ↔ Decimal</vt:lpstr>
      <vt:lpstr>Examples</vt:lpstr>
      <vt:lpstr>Question, how to represent negatives?</vt:lpstr>
      <vt:lpstr>2’s complement math</vt:lpstr>
      <vt:lpstr>2’s complement math</vt:lpstr>
      <vt:lpstr>More examples</vt:lpstr>
      <vt:lpstr>Range of values</vt:lpstr>
      <vt:lpstr>4-bit full adder</vt:lpstr>
      <vt:lpstr>Hexing our data</vt:lpstr>
      <vt:lpstr>Hex away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Robert</cp:lastModifiedBy>
  <cp:revision>375</cp:revision>
  <dcterms:created xsi:type="dcterms:W3CDTF">2014-08-01T20:24:53Z</dcterms:created>
  <dcterms:modified xsi:type="dcterms:W3CDTF">2025-10-08T16:13:18Z</dcterms:modified>
</cp:coreProperties>
</file>