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58" r:id="rId6"/>
    <p:sldId id="261" r:id="rId7"/>
    <p:sldId id="267" r:id="rId8"/>
    <p:sldId id="268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306" r:id="rId18"/>
    <p:sldId id="309" r:id="rId19"/>
    <p:sldId id="310" r:id="rId20"/>
    <p:sldId id="312" r:id="rId21"/>
    <p:sldId id="313" r:id="rId22"/>
    <p:sldId id="30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87687" autoAdjust="0"/>
  </p:normalViewPr>
  <p:slideViewPr>
    <p:cSldViewPr snapToGrid="0">
      <p:cViewPr varScale="1">
        <p:scale>
          <a:sx n="52" d="100"/>
          <a:sy n="52" d="100"/>
        </p:scale>
        <p:origin x="432" y="40"/>
      </p:cViewPr>
      <p:guideLst/>
    </p:cSldViewPr>
  </p:slideViewPr>
  <p:outlineViewPr>
    <p:cViewPr>
      <p:scale>
        <a:sx n="33" d="100"/>
        <a:sy n="33" d="100"/>
      </p:scale>
      <p:origin x="0" y="-31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11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77626-2F62-412C-A9D4-A42E3C68F5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BE04196-FDE2-4905-BD54-CA146DAA0844}">
      <dgm:prSet/>
      <dgm:spPr/>
      <dgm:t>
        <a:bodyPr/>
        <a:lstStyle/>
        <a:p>
          <a:pPr>
            <a:defRPr cap="all"/>
          </a:pPr>
          <a:r>
            <a:rPr lang="en-US" dirty="0"/>
            <a:t>On chip:   registers, cache</a:t>
          </a:r>
        </a:p>
      </dgm:t>
    </dgm:pt>
    <dgm:pt modelId="{59CE8FDA-11A1-41B1-837D-55C0B36C23D2}" type="parTrans" cxnId="{1C2B6F76-0CE2-44BF-A799-AAA7C8D4F147}">
      <dgm:prSet/>
      <dgm:spPr/>
      <dgm:t>
        <a:bodyPr/>
        <a:lstStyle/>
        <a:p>
          <a:endParaRPr lang="en-US"/>
        </a:p>
      </dgm:t>
    </dgm:pt>
    <dgm:pt modelId="{967E9A16-F53F-4C93-9A07-403AF148AA42}" type="sibTrans" cxnId="{1C2B6F76-0CE2-44BF-A799-AAA7C8D4F147}">
      <dgm:prSet/>
      <dgm:spPr/>
      <dgm:t>
        <a:bodyPr/>
        <a:lstStyle/>
        <a:p>
          <a:endParaRPr lang="en-US"/>
        </a:p>
      </dgm:t>
    </dgm:pt>
    <dgm:pt modelId="{119E8287-2BED-4E32-90ED-EC2D323CDF0E}">
      <dgm:prSet/>
      <dgm:spPr/>
      <dgm:t>
        <a:bodyPr/>
        <a:lstStyle/>
        <a:p>
          <a:pPr>
            <a:defRPr cap="all"/>
          </a:pPr>
          <a:r>
            <a:rPr lang="en-US" dirty="0"/>
            <a:t>.DATA: preset memory location</a:t>
          </a:r>
        </a:p>
      </dgm:t>
    </dgm:pt>
    <dgm:pt modelId="{94A71F6C-1C6B-4C7D-88E6-F54DFF498435}" type="parTrans" cxnId="{09F0E6EE-10E7-4F49-82A6-2EAA93E9F98E}">
      <dgm:prSet/>
      <dgm:spPr/>
      <dgm:t>
        <a:bodyPr/>
        <a:lstStyle/>
        <a:p>
          <a:endParaRPr lang="en-US"/>
        </a:p>
      </dgm:t>
    </dgm:pt>
    <dgm:pt modelId="{2382F1AA-1EB6-4CF5-930F-B020570C9594}" type="sibTrans" cxnId="{09F0E6EE-10E7-4F49-82A6-2EAA93E9F98E}">
      <dgm:prSet/>
      <dgm:spPr/>
      <dgm:t>
        <a:bodyPr/>
        <a:lstStyle/>
        <a:p>
          <a:endParaRPr lang="en-US"/>
        </a:p>
      </dgm:t>
    </dgm:pt>
    <dgm:pt modelId="{3F799857-C3FA-443C-AFC1-7DBE03694352}">
      <dgm:prSet/>
      <dgm:spPr/>
      <dgm:t>
        <a:bodyPr/>
        <a:lstStyle/>
        <a:p>
          <a:pPr>
            <a:defRPr cap="all"/>
          </a:pPr>
          <a:r>
            <a:rPr lang="en-US" dirty="0"/>
            <a:t>Runtime stack: </a:t>
          </a:r>
          <a:r>
            <a:rPr lang="en-US" i="1" dirty="0"/>
            <a:t>Frames</a:t>
          </a:r>
        </a:p>
      </dgm:t>
    </dgm:pt>
    <dgm:pt modelId="{90EF8C28-A57D-4101-B534-FB373699883C}" type="parTrans" cxnId="{AD173DF2-9EFC-46C6-9CCD-8C292A9CCEE3}">
      <dgm:prSet/>
      <dgm:spPr/>
      <dgm:t>
        <a:bodyPr/>
        <a:lstStyle/>
        <a:p>
          <a:endParaRPr lang="en-US"/>
        </a:p>
      </dgm:t>
    </dgm:pt>
    <dgm:pt modelId="{8DF7DA77-4966-49FC-9F45-CD70A87370FD}" type="sibTrans" cxnId="{AD173DF2-9EFC-46C6-9CCD-8C292A9CCEE3}">
      <dgm:prSet/>
      <dgm:spPr/>
      <dgm:t>
        <a:bodyPr/>
        <a:lstStyle/>
        <a:p>
          <a:endParaRPr lang="en-US"/>
        </a:p>
      </dgm:t>
    </dgm:pt>
    <dgm:pt modelId="{C33498FF-2A00-4724-BC91-B3864B1D82E2}" type="pres">
      <dgm:prSet presAssocID="{FE477626-2F62-412C-A9D4-A42E3C68F502}" presName="root" presStyleCnt="0">
        <dgm:presLayoutVars>
          <dgm:dir/>
          <dgm:resizeHandles val="exact"/>
        </dgm:presLayoutVars>
      </dgm:prSet>
      <dgm:spPr/>
    </dgm:pt>
    <dgm:pt modelId="{D03F0BD4-1574-41DF-9C5A-6981E5EADAC7}" type="pres">
      <dgm:prSet presAssocID="{9BE04196-FDE2-4905-BD54-CA146DAA0844}" presName="compNode" presStyleCnt="0"/>
      <dgm:spPr/>
    </dgm:pt>
    <dgm:pt modelId="{CA8A722C-9293-4CAB-A92B-11650D6A3AEE}" type="pres">
      <dgm:prSet presAssocID="{9BE04196-FDE2-4905-BD54-CA146DAA0844}" presName="iconBgRect" presStyleLbl="bgShp" presStyleIdx="0" presStyleCnt="3"/>
      <dgm:spPr/>
    </dgm:pt>
    <dgm:pt modelId="{2874430B-BC3D-4439-91CF-5A8E4B7764EC}" type="pres">
      <dgm:prSet presAssocID="{9BE04196-FDE2-4905-BD54-CA146DAA08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7BBBF11-82BD-4DF3-B8CD-2F4028AA1043}" type="pres">
      <dgm:prSet presAssocID="{9BE04196-FDE2-4905-BD54-CA146DAA0844}" presName="spaceRect" presStyleCnt="0"/>
      <dgm:spPr/>
    </dgm:pt>
    <dgm:pt modelId="{4B347F3A-1C80-4B05-BF8F-3D57AD805A89}" type="pres">
      <dgm:prSet presAssocID="{9BE04196-FDE2-4905-BD54-CA146DAA0844}" presName="textRect" presStyleLbl="revTx" presStyleIdx="0" presStyleCnt="3">
        <dgm:presLayoutVars>
          <dgm:chMax val="1"/>
          <dgm:chPref val="1"/>
        </dgm:presLayoutVars>
      </dgm:prSet>
      <dgm:spPr/>
    </dgm:pt>
    <dgm:pt modelId="{85F50764-CC82-4E32-B5BE-54BC9D96C778}" type="pres">
      <dgm:prSet presAssocID="{967E9A16-F53F-4C93-9A07-403AF148AA42}" presName="sibTrans" presStyleCnt="0"/>
      <dgm:spPr/>
    </dgm:pt>
    <dgm:pt modelId="{053A2778-DFBD-4CD9-AC8D-6D93005570DA}" type="pres">
      <dgm:prSet presAssocID="{119E8287-2BED-4E32-90ED-EC2D323CDF0E}" presName="compNode" presStyleCnt="0"/>
      <dgm:spPr/>
    </dgm:pt>
    <dgm:pt modelId="{09300DF7-4F51-4233-80F7-C5073FF63ECB}" type="pres">
      <dgm:prSet presAssocID="{119E8287-2BED-4E32-90ED-EC2D323CDF0E}" presName="iconBgRect" presStyleLbl="bgShp" presStyleIdx="1" presStyleCnt="3"/>
      <dgm:spPr/>
    </dgm:pt>
    <dgm:pt modelId="{A27C94AB-F36C-4065-8FC3-B8B4F6742EED}" type="pres">
      <dgm:prSet presAssocID="{119E8287-2BED-4E32-90ED-EC2D323CDF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 outline"/>
        </a:ext>
      </dgm:extLst>
    </dgm:pt>
    <dgm:pt modelId="{51507BD3-3DAB-4617-8E71-3C300AAF24D2}" type="pres">
      <dgm:prSet presAssocID="{119E8287-2BED-4E32-90ED-EC2D323CDF0E}" presName="spaceRect" presStyleCnt="0"/>
      <dgm:spPr/>
    </dgm:pt>
    <dgm:pt modelId="{C2094DFC-787D-4615-B9ED-ACE02F2592B1}" type="pres">
      <dgm:prSet presAssocID="{119E8287-2BED-4E32-90ED-EC2D323CDF0E}" presName="textRect" presStyleLbl="revTx" presStyleIdx="1" presStyleCnt="3">
        <dgm:presLayoutVars>
          <dgm:chMax val="1"/>
          <dgm:chPref val="1"/>
        </dgm:presLayoutVars>
      </dgm:prSet>
      <dgm:spPr/>
    </dgm:pt>
    <dgm:pt modelId="{F11FDAF2-D868-455B-8AC9-64D73560DCBB}" type="pres">
      <dgm:prSet presAssocID="{2382F1AA-1EB6-4CF5-930F-B020570C9594}" presName="sibTrans" presStyleCnt="0"/>
      <dgm:spPr/>
    </dgm:pt>
    <dgm:pt modelId="{BA0B5D17-4507-4A6D-BB3B-6B626D4053E4}" type="pres">
      <dgm:prSet presAssocID="{3F799857-C3FA-443C-AFC1-7DBE03694352}" presName="compNode" presStyleCnt="0"/>
      <dgm:spPr/>
    </dgm:pt>
    <dgm:pt modelId="{0FC2CBDA-6E90-4239-861F-2334D057B9C6}" type="pres">
      <dgm:prSet presAssocID="{3F799857-C3FA-443C-AFC1-7DBE03694352}" presName="iconBgRect" presStyleLbl="bgShp" presStyleIdx="2" presStyleCnt="3"/>
      <dgm:spPr/>
    </dgm:pt>
    <dgm:pt modelId="{35417087-B65A-47F7-89DE-8B288DA6A4C7}" type="pres">
      <dgm:prSet presAssocID="{3F799857-C3FA-443C-AFC1-7DBE03694352}" presName="iconRect" presStyleLbl="node1" presStyleIdx="2" presStyleCnt="3"/>
      <dgm:spPr>
        <a:prstGeom prst="flowChartMultidocumen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yers Design with solid fill"/>
        </a:ext>
      </dgm:extLst>
    </dgm:pt>
    <dgm:pt modelId="{CA6A3934-01E9-4881-9D2F-EB0CAA09FA3D}" type="pres">
      <dgm:prSet presAssocID="{3F799857-C3FA-443C-AFC1-7DBE03694352}" presName="spaceRect" presStyleCnt="0"/>
      <dgm:spPr/>
    </dgm:pt>
    <dgm:pt modelId="{5A540F6D-054E-48CA-9016-06A379F4E810}" type="pres">
      <dgm:prSet presAssocID="{3F799857-C3FA-443C-AFC1-7DBE036943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C2B6F76-0CE2-44BF-A799-AAA7C8D4F147}" srcId="{FE477626-2F62-412C-A9D4-A42E3C68F502}" destId="{9BE04196-FDE2-4905-BD54-CA146DAA0844}" srcOrd="0" destOrd="0" parTransId="{59CE8FDA-11A1-41B1-837D-55C0B36C23D2}" sibTransId="{967E9A16-F53F-4C93-9A07-403AF148AA42}"/>
    <dgm:cxn modelId="{4CFFAF81-7375-44C8-9EDD-9447DF8A24FB}" type="presOf" srcId="{FE477626-2F62-412C-A9D4-A42E3C68F502}" destId="{C33498FF-2A00-4724-BC91-B3864B1D82E2}" srcOrd="0" destOrd="0" presId="urn:microsoft.com/office/officeart/2018/5/layout/IconCircleLabelList"/>
    <dgm:cxn modelId="{7AE665B2-8F98-4FE7-BEB8-20DA628D8440}" type="presOf" srcId="{9BE04196-FDE2-4905-BD54-CA146DAA0844}" destId="{4B347F3A-1C80-4B05-BF8F-3D57AD805A89}" srcOrd="0" destOrd="0" presId="urn:microsoft.com/office/officeart/2018/5/layout/IconCircleLabelList"/>
    <dgm:cxn modelId="{3A7E8AC4-A5DE-4344-A45A-A37CDB3E1174}" type="presOf" srcId="{119E8287-2BED-4E32-90ED-EC2D323CDF0E}" destId="{C2094DFC-787D-4615-B9ED-ACE02F2592B1}" srcOrd="0" destOrd="0" presId="urn:microsoft.com/office/officeart/2018/5/layout/IconCircleLabelList"/>
    <dgm:cxn modelId="{6BE59DC7-0235-4C3F-B44C-087A87D016BF}" type="presOf" srcId="{3F799857-C3FA-443C-AFC1-7DBE03694352}" destId="{5A540F6D-054E-48CA-9016-06A379F4E810}" srcOrd="0" destOrd="0" presId="urn:microsoft.com/office/officeart/2018/5/layout/IconCircleLabelList"/>
    <dgm:cxn modelId="{09F0E6EE-10E7-4F49-82A6-2EAA93E9F98E}" srcId="{FE477626-2F62-412C-A9D4-A42E3C68F502}" destId="{119E8287-2BED-4E32-90ED-EC2D323CDF0E}" srcOrd="1" destOrd="0" parTransId="{94A71F6C-1C6B-4C7D-88E6-F54DFF498435}" sibTransId="{2382F1AA-1EB6-4CF5-930F-B020570C9594}"/>
    <dgm:cxn modelId="{AD173DF2-9EFC-46C6-9CCD-8C292A9CCEE3}" srcId="{FE477626-2F62-412C-A9D4-A42E3C68F502}" destId="{3F799857-C3FA-443C-AFC1-7DBE03694352}" srcOrd="2" destOrd="0" parTransId="{90EF8C28-A57D-4101-B534-FB373699883C}" sibTransId="{8DF7DA77-4966-49FC-9F45-CD70A87370FD}"/>
    <dgm:cxn modelId="{0F3B1BB0-59C8-4481-ADB2-DAFC35FA88B3}" type="presParOf" srcId="{C33498FF-2A00-4724-BC91-B3864B1D82E2}" destId="{D03F0BD4-1574-41DF-9C5A-6981E5EADAC7}" srcOrd="0" destOrd="0" presId="urn:microsoft.com/office/officeart/2018/5/layout/IconCircleLabelList"/>
    <dgm:cxn modelId="{7406E11D-8A22-4531-8E65-357F61180597}" type="presParOf" srcId="{D03F0BD4-1574-41DF-9C5A-6981E5EADAC7}" destId="{CA8A722C-9293-4CAB-A92B-11650D6A3AEE}" srcOrd="0" destOrd="0" presId="urn:microsoft.com/office/officeart/2018/5/layout/IconCircleLabelList"/>
    <dgm:cxn modelId="{BD0BAA1E-7851-4692-9156-A0D37DF22878}" type="presParOf" srcId="{D03F0BD4-1574-41DF-9C5A-6981E5EADAC7}" destId="{2874430B-BC3D-4439-91CF-5A8E4B7764EC}" srcOrd="1" destOrd="0" presId="urn:microsoft.com/office/officeart/2018/5/layout/IconCircleLabelList"/>
    <dgm:cxn modelId="{D68F2FDD-0FC4-4BF3-98F2-1D13DE88E988}" type="presParOf" srcId="{D03F0BD4-1574-41DF-9C5A-6981E5EADAC7}" destId="{A7BBBF11-82BD-4DF3-B8CD-2F4028AA1043}" srcOrd="2" destOrd="0" presId="urn:microsoft.com/office/officeart/2018/5/layout/IconCircleLabelList"/>
    <dgm:cxn modelId="{2DC1C95A-E44F-46FC-A318-9FFF3865D4B7}" type="presParOf" srcId="{D03F0BD4-1574-41DF-9C5A-6981E5EADAC7}" destId="{4B347F3A-1C80-4B05-BF8F-3D57AD805A89}" srcOrd="3" destOrd="0" presId="urn:microsoft.com/office/officeart/2018/5/layout/IconCircleLabelList"/>
    <dgm:cxn modelId="{25466EB4-B718-4116-A041-E1BE238F02AB}" type="presParOf" srcId="{C33498FF-2A00-4724-BC91-B3864B1D82E2}" destId="{85F50764-CC82-4E32-B5BE-54BC9D96C778}" srcOrd="1" destOrd="0" presId="urn:microsoft.com/office/officeart/2018/5/layout/IconCircleLabelList"/>
    <dgm:cxn modelId="{E919952F-D819-4D80-9ED7-F5ABC93A0CD7}" type="presParOf" srcId="{C33498FF-2A00-4724-BC91-B3864B1D82E2}" destId="{053A2778-DFBD-4CD9-AC8D-6D93005570DA}" srcOrd="2" destOrd="0" presId="urn:microsoft.com/office/officeart/2018/5/layout/IconCircleLabelList"/>
    <dgm:cxn modelId="{5DDC5257-3D1D-4C54-878D-ECA6D7D7EC64}" type="presParOf" srcId="{053A2778-DFBD-4CD9-AC8D-6D93005570DA}" destId="{09300DF7-4F51-4233-80F7-C5073FF63ECB}" srcOrd="0" destOrd="0" presId="urn:microsoft.com/office/officeart/2018/5/layout/IconCircleLabelList"/>
    <dgm:cxn modelId="{7049E18E-D3D2-4719-A543-FA43BB9B7218}" type="presParOf" srcId="{053A2778-DFBD-4CD9-AC8D-6D93005570DA}" destId="{A27C94AB-F36C-4065-8FC3-B8B4F6742EED}" srcOrd="1" destOrd="0" presId="urn:microsoft.com/office/officeart/2018/5/layout/IconCircleLabelList"/>
    <dgm:cxn modelId="{3EDA83A6-4E5A-41A9-9877-8E8DB7EDC212}" type="presParOf" srcId="{053A2778-DFBD-4CD9-AC8D-6D93005570DA}" destId="{51507BD3-3DAB-4617-8E71-3C300AAF24D2}" srcOrd="2" destOrd="0" presId="urn:microsoft.com/office/officeart/2018/5/layout/IconCircleLabelList"/>
    <dgm:cxn modelId="{B777D349-592F-4E68-9D0B-070443C2BE62}" type="presParOf" srcId="{053A2778-DFBD-4CD9-AC8D-6D93005570DA}" destId="{C2094DFC-787D-4615-B9ED-ACE02F2592B1}" srcOrd="3" destOrd="0" presId="urn:microsoft.com/office/officeart/2018/5/layout/IconCircleLabelList"/>
    <dgm:cxn modelId="{8CD8E93F-745F-4F90-8561-F27600B6C792}" type="presParOf" srcId="{C33498FF-2A00-4724-BC91-B3864B1D82E2}" destId="{F11FDAF2-D868-455B-8AC9-64D73560DCBB}" srcOrd="3" destOrd="0" presId="urn:microsoft.com/office/officeart/2018/5/layout/IconCircleLabelList"/>
    <dgm:cxn modelId="{6C047E3A-35D8-4924-8FCD-745B992004CA}" type="presParOf" srcId="{C33498FF-2A00-4724-BC91-B3864B1D82E2}" destId="{BA0B5D17-4507-4A6D-BB3B-6B626D4053E4}" srcOrd="4" destOrd="0" presId="urn:microsoft.com/office/officeart/2018/5/layout/IconCircleLabelList"/>
    <dgm:cxn modelId="{116C3DB6-4DC9-4642-80BF-17DDC226DAF0}" type="presParOf" srcId="{BA0B5D17-4507-4A6D-BB3B-6B626D4053E4}" destId="{0FC2CBDA-6E90-4239-861F-2334D057B9C6}" srcOrd="0" destOrd="0" presId="urn:microsoft.com/office/officeart/2018/5/layout/IconCircleLabelList"/>
    <dgm:cxn modelId="{F1DADA0D-34BB-4380-85D1-AF8F0B511AEB}" type="presParOf" srcId="{BA0B5D17-4507-4A6D-BB3B-6B626D4053E4}" destId="{35417087-B65A-47F7-89DE-8B288DA6A4C7}" srcOrd="1" destOrd="0" presId="urn:microsoft.com/office/officeart/2018/5/layout/IconCircleLabelList"/>
    <dgm:cxn modelId="{277FE545-2E58-4521-97BD-1439F6A009CD}" type="presParOf" srcId="{BA0B5D17-4507-4A6D-BB3B-6B626D4053E4}" destId="{CA6A3934-01E9-4881-9D2F-EB0CAA09FA3D}" srcOrd="2" destOrd="0" presId="urn:microsoft.com/office/officeart/2018/5/layout/IconCircleLabelList"/>
    <dgm:cxn modelId="{2CEE8E98-3C48-4815-A8A1-DD298799BA9E}" type="presParOf" srcId="{BA0B5D17-4507-4A6D-BB3B-6B626D4053E4}" destId="{5A540F6D-054E-48CA-9016-06A379F4E81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722C-9293-4CAB-A92B-11650D6A3AEE}">
      <dsp:nvSpPr>
        <dsp:cNvPr id="0" name=""/>
        <dsp:cNvSpPr/>
      </dsp:nvSpPr>
      <dsp:spPr>
        <a:xfrm>
          <a:off x="621012" y="600668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4430B-BC3D-4439-91CF-5A8E4B7764EC}">
      <dsp:nvSpPr>
        <dsp:cNvPr id="0" name=""/>
        <dsp:cNvSpPr/>
      </dsp:nvSpPr>
      <dsp:spPr>
        <a:xfrm>
          <a:off x="1015887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47F3A-1C80-4B05-BF8F-3D57AD805A89}">
      <dsp:nvSpPr>
        <dsp:cNvPr id="0" name=""/>
        <dsp:cNvSpPr/>
      </dsp:nvSpPr>
      <dsp:spPr>
        <a:xfrm>
          <a:off x="28699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On chip:   registers, cache</a:t>
          </a:r>
        </a:p>
      </dsp:txBody>
      <dsp:txXfrm>
        <a:off x="28699" y="3030669"/>
        <a:ext cx="3037500" cy="720000"/>
      </dsp:txXfrm>
    </dsp:sp>
    <dsp:sp modelId="{09300DF7-4F51-4233-80F7-C5073FF63ECB}">
      <dsp:nvSpPr>
        <dsp:cNvPr id="0" name=""/>
        <dsp:cNvSpPr/>
      </dsp:nvSpPr>
      <dsp:spPr>
        <a:xfrm>
          <a:off x="4190075" y="600668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C94AB-F36C-4065-8FC3-B8B4F6742EED}">
      <dsp:nvSpPr>
        <dsp:cNvPr id="0" name=""/>
        <dsp:cNvSpPr/>
      </dsp:nvSpPr>
      <dsp:spPr>
        <a:xfrm>
          <a:off x="4584950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4DFC-787D-4615-B9ED-ACE02F2592B1}">
      <dsp:nvSpPr>
        <dsp:cNvPr id="0" name=""/>
        <dsp:cNvSpPr/>
      </dsp:nvSpPr>
      <dsp:spPr>
        <a:xfrm>
          <a:off x="3597762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.DATA: preset memory location</a:t>
          </a:r>
        </a:p>
      </dsp:txBody>
      <dsp:txXfrm>
        <a:off x="3597762" y="3030669"/>
        <a:ext cx="3037500" cy="720000"/>
      </dsp:txXfrm>
    </dsp:sp>
    <dsp:sp modelId="{0FC2CBDA-6E90-4239-861F-2334D057B9C6}">
      <dsp:nvSpPr>
        <dsp:cNvPr id="0" name=""/>
        <dsp:cNvSpPr/>
      </dsp:nvSpPr>
      <dsp:spPr>
        <a:xfrm>
          <a:off x="7759137" y="600668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17087-B65A-47F7-89DE-8B288DA6A4C7}">
      <dsp:nvSpPr>
        <dsp:cNvPr id="0" name=""/>
        <dsp:cNvSpPr/>
      </dsp:nvSpPr>
      <dsp:spPr>
        <a:xfrm>
          <a:off x="8154012" y="995543"/>
          <a:ext cx="1063125" cy="1063125"/>
        </a:xfrm>
        <a:prstGeom prst="flowChartMultidocumen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0F6D-054E-48CA-9016-06A379F4E810}">
      <dsp:nvSpPr>
        <dsp:cNvPr id="0" name=""/>
        <dsp:cNvSpPr/>
      </dsp:nvSpPr>
      <dsp:spPr>
        <a:xfrm>
          <a:off x="7166825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Runtime stack: </a:t>
          </a:r>
          <a:r>
            <a:rPr lang="en-US" sz="2500" i="1" kern="1200" dirty="0"/>
            <a:t>Frames</a:t>
          </a:r>
        </a:p>
      </dsp:txBody>
      <dsp:txXfrm>
        <a:off x="7166825" y="3030669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cases: A = 0, B = 1, Cin = 1;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Diagram available many places, but this one from https://www.build-electronic-circuits.com/4000-series-integrated-circuits/ic-4008/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4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same site </a:t>
            </a:r>
            <a:r>
              <a:rPr lang="en-US"/>
              <a:t>as previous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https://www.electronics-tutorials.ws/combination/comb_2.html </a:t>
            </a:r>
          </a:p>
          <a:p>
            <a:r>
              <a:rPr lang="en-US" dirty="0"/>
              <a:t>See https://en.wikipedia.org/wiki/Multiplexer for additional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1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Assumption: %</a:t>
            </a:r>
            <a:r>
              <a:rPr lang="en-US" dirty="0" err="1"/>
              <a:t>rcx</a:t>
            </a:r>
            <a:r>
              <a:rPr lang="en-US" dirty="0"/>
              <a:t> is always &gt;=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https://en.wikibooks.org/wiki/X86_Assembly/Control_Flow for instructions</a:t>
            </a:r>
          </a:p>
          <a:p>
            <a:r>
              <a:rPr lang="en-US" dirty="0"/>
              <a:t>Ignore 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80B62-BD92-469F-926D-64291AC8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0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80B62-BD92-469F-926D-64291AC8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94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# assume result in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cmp</a:t>
            </a:r>
            <a:r>
              <a:rPr lang="en-US" dirty="0"/>
              <a:t> $0,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jge</a:t>
            </a:r>
            <a:r>
              <a:rPr lang="en-US" dirty="0"/>
              <a:t> </a:t>
            </a:r>
            <a:r>
              <a:rPr lang="en-US" dirty="0" err="1"/>
              <a:t>skip_negation</a:t>
            </a:r>
            <a:r>
              <a:rPr lang="en-US" dirty="0"/>
              <a:t> # jump if %</a:t>
            </a:r>
            <a:r>
              <a:rPr lang="en-US" dirty="0" err="1"/>
              <a:t>rbx</a:t>
            </a:r>
            <a:r>
              <a:rPr lang="en-US" dirty="0"/>
              <a:t> &gt;= 0</a:t>
            </a:r>
          </a:p>
          <a:p>
            <a:r>
              <a:rPr lang="en-US" dirty="0"/>
              <a:t>    neg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skip_negation</a:t>
            </a:r>
            <a:r>
              <a:rPr lang="en-US" dirty="0"/>
              <a:t>:</a:t>
            </a:r>
          </a:p>
          <a:p>
            <a:r>
              <a:rPr lang="en-US" dirty="0"/>
              <a:t>    … code to compute square root</a:t>
            </a:r>
          </a:p>
          <a:p>
            <a:r>
              <a:rPr lang="en-US" dirty="0"/>
              <a:t>*******************************</a:t>
            </a:r>
          </a:p>
          <a:p>
            <a:r>
              <a:rPr lang="en-US" dirty="0"/>
              <a:t>    </a:t>
            </a:r>
            <a:r>
              <a:rPr lang="en-US" dirty="0" err="1"/>
              <a:t>cmp</a:t>
            </a:r>
            <a:r>
              <a:rPr lang="en-US" dirty="0"/>
              <a:t> %</a:t>
            </a:r>
            <a:r>
              <a:rPr lang="en-US" dirty="0" err="1"/>
              <a:t>ecx</a:t>
            </a:r>
            <a:r>
              <a:rPr lang="en-US" dirty="0"/>
              <a:t>, %</a:t>
            </a:r>
            <a:r>
              <a:rPr lang="en-US" dirty="0" err="1"/>
              <a:t>edx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take_edx</a:t>
            </a:r>
            <a:r>
              <a:rPr lang="en-US" dirty="0"/>
              <a:t>           # jump if %</a:t>
            </a:r>
            <a:r>
              <a:rPr lang="en-US" dirty="0" err="1"/>
              <a:t>edx</a:t>
            </a:r>
            <a:r>
              <a:rPr lang="en-US" dirty="0"/>
              <a:t> &gt; %</a:t>
            </a:r>
            <a:r>
              <a:rPr lang="en-US" dirty="0" err="1"/>
              <a:t>ecx</a:t>
            </a:r>
            <a:endParaRPr lang="en-US" dirty="0"/>
          </a:p>
          <a:p>
            <a:r>
              <a:rPr lang="en-US" dirty="0"/>
              <a:t>    mov %</a:t>
            </a:r>
            <a:r>
              <a:rPr lang="en-US" dirty="0" err="1"/>
              <a:t>ecx</a:t>
            </a:r>
            <a:r>
              <a:rPr lang="en-US" dirty="0"/>
              <a:t>, %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jmp</a:t>
            </a:r>
            <a:r>
              <a:rPr lang="en-US" dirty="0"/>
              <a:t> </a:t>
            </a:r>
            <a:r>
              <a:rPr lang="en-US" dirty="0" err="1"/>
              <a:t>found_largest</a:t>
            </a:r>
            <a:endParaRPr lang="en-US" dirty="0"/>
          </a:p>
          <a:p>
            <a:r>
              <a:rPr lang="en-US" dirty="0" err="1"/>
              <a:t>take_edx</a:t>
            </a:r>
            <a:r>
              <a:rPr lang="en-US" dirty="0"/>
              <a:t>:</a:t>
            </a:r>
          </a:p>
          <a:p>
            <a:r>
              <a:rPr lang="en-US" dirty="0"/>
              <a:t>    mov %</a:t>
            </a:r>
            <a:r>
              <a:rPr lang="en-US" dirty="0" err="1"/>
              <a:t>edx</a:t>
            </a:r>
            <a:r>
              <a:rPr lang="en-US" dirty="0"/>
              <a:t>, %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 err="1"/>
              <a:t>found_largest</a:t>
            </a:r>
            <a:r>
              <a:rPr lang="en-US" dirty="0"/>
              <a:t>:</a:t>
            </a:r>
          </a:p>
          <a:p>
            <a:r>
              <a:rPr lang="en-US" dirty="0"/>
              <a:t>   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3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loader: the application that loads a program into memory before it executes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9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https://instrumentationtools.com/logic-gates/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X86_Assembl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csc2210/samples/counting_bits.cpp" TargetMode="External"/><Relationship Id="rId2" Type="http://schemas.openxmlformats.org/officeDocument/2006/relationships/hyperlink" Target="https://faculty-web.msoe.edu/hasker/csc2210/samples/counting_bits.as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opedia.com/definition/22304/stack-fra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cs.rutgers.edu/~pxk/419/notes/frame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X86_Assembly/Control_Flo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X86_Assembly/Control_Flo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5</a:t>
            </a:r>
            <a:br>
              <a:rPr lang="en-US" sz="7200" dirty="0"/>
            </a:br>
            <a:r>
              <a:rPr lang="en-US" sz="7200" dirty="0"/>
              <a:t>Labels &amp; Addresses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59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© 2023-24 Robert W. Hasker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1C182-B0F9-33B9-A846-5970D9577EED}"/>
              </a:ext>
            </a:extLst>
          </p:cNvPr>
          <p:cNvSpPr txBox="1"/>
          <p:nvPr/>
        </p:nvSpPr>
        <p:spPr>
          <a:xfrm>
            <a:off x="6565392" y="283464"/>
            <a:ext cx="5363969" cy="1477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Reading: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https://en.wikibooks.org/wiki/X86_Assembly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Sections: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x86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x86 Instruction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Syntaxes and Assemblers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F9C9-4617-68B7-B875-657D7B44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loops and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D946-C458-E833-1726-B33B2A2E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809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count the number of bits that are set in an integer</a:t>
            </a:r>
          </a:p>
          <a:p>
            <a:r>
              <a:rPr lang="en-US" dirty="0"/>
              <a:t>Example: 0xA3 (10100011) has four bits set</a:t>
            </a:r>
          </a:p>
          <a:p>
            <a:r>
              <a:rPr lang="en-US" dirty="0"/>
              <a:t>Assumption: %</a:t>
            </a:r>
            <a:r>
              <a:rPr lang="en-US" dirty="0" err="1"/>
              <a:t>ebx</a:t>
            </a:r>
            <a:r>
              <a:rPr lang="en-US" dirty="0"/>
              <a:t> is the value to count bits in, result in %</a:t>
            </a:r>
            <a:r>
              <a:rPr lang="en-US" dirty="0" err="1"/>
              <a:t>ecx</a:t>
            </a:r>
            <a:endParaRPr lang="en-US" dirty="0"/>
          </a:p>
          <a:p>
            <a:r>
              <a:rPr lang="en-US" dirty="0"/>
              <a:t>Algorithm: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 = 0 # no bits so far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while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 != 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   if </a:t>
            </a:r>
            <a:r>
              <a:rPr lang="en-US" dirty="0" err="1">
                <a:latin typeface="Consolas" panose="020B0609020204030204" pitchFamily="49" charset="0"/>
              </a:rPr>
              <a:t>lsb</a:t>
            </a:r>
            <a:r>
              <a:rPr lang="en-US" dirty="0">
                <a:latin typeface="Consolas" panose="020B0609020204030204" pitchFamily="49" charset="0"/>
              </a:rPr>
              <a:t>(%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) == 1, add 1 to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   shift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 right by one position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samples/counting_bits.asm </a:t>
            </a:r>
            <a:r>
              <a:rPr lang="en-US" dirty="0"/>
              <a:t>for an assembly solution</a:t>
            </a:r>
          </a:p>
          <a:p>
            <a:r>
              <a:rPr lang="en-US" dirty="0"/>
              <a:t>C++ solution: </a:t>
            </a:r>
            <a:r>
              <a:rPr lang="en-US" dirty="0">
                <a:hlinkClick r:id="rId3"/>
              </a:rPr>
              <a:t>samples/counting_bits.cpp</a:t>
            </a:r>
            <a:endParaRPr lang="en-US" dirty="0"/>
          </a:p>
          <a:p>
            <a:pPr lvl="1"/>
            <a:r>
              <a:rPr lang="en-US" dirty="0"/>
              <a:t>Note how nesting done: just track the labels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4995-3DF1-A0AB-81DB-2BDBA511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labels for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5355-7399-2381-4C32-89E7B6A85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 use labels to store data in the .data section</a:t>
            </a:r>
          </a:p>
          <a:p>
            <a:r>
              <a:rPr lang="en-US" dirty="0"/>
              <a:t>For example, suppose want to store two variables, source and count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.data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.global source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.global count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bss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.align 8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source: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.space 4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count: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	.space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AE709E-D414-788C-ED42-5D5787A2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5217" y="1825625"/>
            <a:ext cx="5934488" cy="481964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Copying data to count: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  <a:latin typeface="Consolas" panose="020B0609020204030204" pitchFamily="49" charset="0"/>
              </a:rPr>
              <a:t>	mov %</a:t>
            </a:r>
            <a:r>
              <a:rPr lang="en-US" sz="3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ecx</a:t>
            </a:r>
            <a:r>
              <a:rPr lang="en-US" sz="3400" dirty="0">
                <a:solidFill>
                  <a:schemeClr val="accent6"/>
                </a:solidFill>
                <a:latin typeface="Consolas" panose="020B0609020204030204" pitchFamily="49" charset="0"/>
              </a:rPr>
              <a:t>, count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  <a:latin typeface="Consolas" panose="020B0609020204030204" pitchFamily="49" charset="0"/>
              </a:rPr>
              <a:t>	mov count, %</a:t>
            </a:r>
            <a:r>
              <a:rPr lang="en-US" sz="3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edx</a:t>
            </a:r>
            <a:endParaRPr lang="en-US" sz="3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000" i="1" dirty="0"/>
              <a:t>Note</a:t>
            </a:r>
            <a:r>
              <a:rPr lang="en-US" sz="3000" dirty="0"/>
              <a:t>: no colon after the address name</a:t>
            </a:r>
            <a:endParaRPr lang="en-US" sz="2600" dirty="0"/>
          </a:p>
          <a:p>
            <a:r>
              <a:rPr lang="en-US" sz="3000" dirty="0"/>
              <a:t>The size of count must match the size of the register!</a:t>
            </a:r>
          </a:p>
          <a:p>
            <a:pPr lvl="1"/>
            <a:r>
              <a:rPr lang="en-US" sz="2600" dirty="0">
                <a:solidFill>
                  <a:schemeClr val="accent6"/>
                </a:solidFill>
                <a:latin typeface="Consolas" panose="020B0609020204030204" pitchFamily="49" charset="0"/>
              </a:rPr>
              <a:t>mov %</a:t>
            </a:r>
            <a:r>
              <a:rPr lang="en-US" sz="2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rcx</a:t>
            </a:r>
            <a:r>
              <a:rPr lang="en-US" sz="2600" dirty="0">
                <a:solidFill>
                  <a:schemeClr val="accent6"/>
                </a:solidFill>
                <a:latin typeface="Consolas" panose="020B0609020204030204" pitchFamily="49" charset="0"/>
              </a:rPr>
              <a:t>, count </a:t>
            </a:r>
            <a:r>
              <a:rPr lang="en-US" sz="2600" dirty="0"/>
              <a:t>would overwrite memory!</a:t>
            </a:r>
          </a:p>
          <a:p>
            <a:r>
              <a:rPr lang="en-US" sz="3000" dirty="0"/>
              <a:t>Some assemblers (</a:t>
            </a:r>
            <a:r>
              <a:rPr lang="en-US" sz="3000" i="1" dirty="0" err="1"/>
              <a:t>eg</a:t>
            </a:r>
            <a:r>
              <a:rPr lang="en-US" sz="3000" dirty="0"/>
              <a:t> </a:t>
            </a:r>
            <a:r>
              <a:rPr lang="en-US" sz="3000" dirty="0" err="1"/>
              <a:t>OnlineGDB</a:t>
            </a:r>
            <a:r>
              <a:rPr lang="en-US" sz="3000" dirty="0"/>
              <a:t>), disallow moves to hard-coded addresses</a:t>
            </a:r>
          </a:p>
          <a:p>
            <a:pPr lvl="1"/>
            <a:r>
              <a:rPr lang="en-US" sz="2700" dirty="0"/>
              <a:t>These make it difficult for loaders</a:t>
            </a:r>
          </a:p>
          <a:p>
            <a:r>
              <a:rPr lang="en-US" sz="3000" dirty="0"/>
              <a:t>Solution: use relative addresses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accent6"/>
                </a:solidFill>
                <a:latin typeface="Consolas" panose="020B0609020204030204" pitchFamily="49" charset="0"/>
              </a:rPr>
              <a:t>	mov %</a:t>
            </a:r>
            <a:r>
              <a:rPr lang="en-US" sz="2900" dirty="0" err="1">
                <a:solidFill>
                  <a:schemeClr val="accent6"/>
                </a:solidFill>
                <a:latin typeface="Consolas" panose="020B0609020204030204" pitchFamily="49" charset="0"/>
              </a:rPr>
              <a:t>ebx</a:t>
            </a:r>
            <a:r>
              <a:rPr lang="en-US" sz="2900" dirty="0">
                <a:solidFill>
                  <a:schemeClr val="accent6"/>
                </a:solidFill>
                <a:latin typeface="Consolas" panose="020B0609020204030204" pitchFamily="49" charset="0"/>
              </a:rPr>
              <a:t>, </a:t>
            </a:r>
            <a:r>
              <a:rPr lang="en-US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count(%rip)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accent6"/>
                </a:solidFill>
                <a:latin typeface="Consolas" panose="020B0609020204030204" pitchFamily="49" charset="0"/>
              </a:rPr>
              <a:t>	mov </a:t>
            </a:r>
            <a:r>
              <a:rPr lang="en-US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count(%rip)</a:t>
            </a:r>
            <a:r>
              <a:rPr lang="en-US" sz="2900" dirty="0">
                <a:solidFill>
                  <a:schemeClr val="accent6"/>
                </a:solidFill>
                <a:latin typeface="Consolas" panose="020B0609020204030204" pitchFamily="49" charset="0"/>
              </a:rPr>
              <a:t>, %</a:t>
            </a:r>
            <a:r>
              <a:rPr lang="en-US" sz="2900" dirty="0" err="1">
                <a:solidFill>
                  <a:schemeClr val="accent6"/>
                </a:solidFill>
                <a:latin typeface="Consolas" panose="020B0609020204030204" pitchFamily="49" charset="0"/>
              </a:rPr>
              <a:t>eax</a:t>
            </a:r>
            <a:endParaRPr lang="en-US" sz="26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7D82E-42A1-EDCF-F6DF-C41AC90E849F}"/>
              </a:ext>
            </a:extLst>
          </p:cNvPr>
          <p:cNvSpPr txBox="1"/>
          <p:nvPr/>
        </p:nvSpPr>
        <p:spPr>
          <a:xfrm>
            <a:off x="6760391" y="212735"/>
            <a:ext cx="4461823" cy="64325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Full program: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.data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.global source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.global count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</a:t>
            </a:r>
            <a:r>
              <a:rPr lang="en-US" sz="2400" dirty="0" err="1">
                <a:latin typeface="Consolas" panose="020B0609020204030204" pitchFamily="49" charset="0"/>
                <a:cs typeface="Calibri Light" panose="020F0302020204030204" pitchFamily="34" charset="0"/>
              </a:rPr>
              <a:t>bss</a:t>
            </a:r>
            <a:endParaRPr lang="en-US" sz="2400" dirty="0">
              <a:latin typeface="Consolas" panose="020B0609020204030204" pitchFamily="49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.align 8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source: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.space 4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count: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.space 4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.text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.global main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main: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mov $35, %</a:t>
            </a:r>
            <a:r>
              <a:rPr lang="en-US" sz="2400" dirty="0" err="1">
                <a:latin typeface="Consolas" panose="020B0609020204030204" pitchFamily="49" charset="0"/>
                <a:cs typeface="Calibri Light" panose="020F0302020204030204" pitchFamily="34" charset="0"/>
              </a:rPr>
              <a:t>ebx</a:t>
            </a:r>
            <a:endParaRPr lang="en-US" sz="2400" dirty="0">
              <a:latin typeface="Consolas" panose="020B0609020204030204" pitchFamily="49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mov %</a:t>
            </a:r>
            <a:r>
              <a:rPr lang="en-US" sz="2400" dirty="0" err="1">
                <a:latin typeface="Consolas" panose="020B0609020204030204" pitchFamily="49" charset="0"/>
                <a:cs typeface="Calibri Light" panose="020F0302020204030204" pitchFamily="34" charset="0"/>
              </a:rPr>
              <a:t>ebx</a:t>
            </a:r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, count</a:t>
            </a: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mov count, %</a:t>
            </a:r>
            <a:r>
              <a:rPr lang="en-US" sz="2400" dirty="0" err="1">
                <a:latin typeface="Consolas" panose="020B0609020204030204" pitchFamily="49" charset="0"/>
                <a:cs typeface="Calibri Light" panose="020F0302020204030204" pitchFamily="34" charset="0"/>
              </a:rPr>
              <a:t>eax</a:t>
            </a:r>
            <a:endParaRPr lang="en-US" sz="2400" dirty="0">
              <a:latin typeface="Consolas" panose="020B0609020204030204" pitchFamily="49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alibri Light" panose="020F0302020204030204" pitchFamily="34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08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94E23-EC8E-8D3F-B740-944CDB4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Where is data stored?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6274024-D6C2-C405-4C8A-8BBBDE3F4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86110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12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5FF-470C-20D5-08C6-3BCC5D51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6E1F97-4ABE-712A-98D7-E6AE133FA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2649" y="1968560"/>
            <a:ext cx="100211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also the body of fact overall - note that we set up space for local data at the start and return it at the end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the same in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main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setting up a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stack frame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concept in programming, especially in languages like C &amp; C++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Memory: heap (growing up), stack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growning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down), stack broken into stack frames with depth = current nesting depth of function calls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frame: return address, arguments, saved registers, local variables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full frame may be allocated at the start of the called function, but it also can be extended in the middle of the call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most, popular programming languages,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is either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on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or in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stack frame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Typically,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%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ebp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%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rbp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(depending on 32-bit or 64-bit model) is the base address of a function's frame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current frame size (in 32-bit): %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ebp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%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(stack grows towards address 0, so %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ebp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always larger than %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6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A0FB-2875-93A1-E177-8681EA06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F35422-DAEC-B000-7029-A6E251860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4698" y="1848681"/>
            <a:ext cx="105156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last_number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(%rip)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computes an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it's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store a result, not a register that holds the result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distinction between an address and a value is also critical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data (i.e., a variable, array, etc.) has an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address can be well-defined even if the value at that address is not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example,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int x;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declares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x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its address, but does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define its value </a:t>
            </a:r>
          </a:p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int x;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cout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&lt;&lt; x;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prints a "random" value!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value depends on what was at that memory location before executing the print statement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It's random in that it's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unpredictable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Changing computers, changing code, using different versions of libraries can all affect the value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variable value's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if it is guaranteed to be a particular value (ignoring machine failures!)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undefined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no guaranteed value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key is that undefined values lead to unpredictable results; something users rarely care for...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that it is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truly random: you can get the same result on every run, and you can often predict possible values </a:t>
            </a:r>
          </a:p>
          <a:p>
            <a:pPr marL="457200" marR="0" lvl="1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Illustrate: create an empty assembly program in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OnlineGDB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breakpoint at return, note values of registers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9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0659-81E0-1C96-8A4F-9A755B5D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81E2-0C51-70BE-F73C-7624ABB2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declared in a function, and the function's arguments, exist in a </a:t>
            </a:r>
            <a:r>
              <a:rPr lang="en-US" i="1" dirty="0"/>
              <a:t>stack frame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value is </a:t>
            </a:r>
            <a:r>
              <a:rPr lang="en-US" i="1" dirty="0"/>
              <a:t>(well-)defined</a:t>
            </a:r>
            <a:r>
              <a:rPr lang="en-US" dirty="0"/>
              <a:t> if it is predictable based on the code and the rules of the programming language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Saying something is </a:t>
            </a:r>
            <a:r>
              <a:rPr lang="en-US" i="1" dirty="0"/>
              <a:t>undefined</a:t>
            </a:r>
            <a:r>
              <a:rPr lang="en-US" dirty="0"/>
              <a:t> means it is not useful for computation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this Rutgers page for another discussion of </a:t>
            </a:r>
            <a:r>
              <a:rPr lang="en-US" dirty="0">
                <a:hlinkClick r:id="rId2"/>
              </a:rPr>
              <a:t>stack frames</a:t>
            </a:r>
            <a:endParaRPr lang="en-US" dirty="0"/>
          </a:p>
          <a:p>
            <a:pPr lvl="1"/>
            <a:r>
              <a:rPr lang="en-US" dirty="0"/>
              <a:t>The concept of a call stack ("</a:t>
            </a:r>
            <a:r>
              <a:rPr lang="en-US" i="1" dirty="0"/>
              <a:t>run time stack</a:t>
            </a:r>
            <a:r>
              <a:rPr lang="en-US" dirty="0"/>
              <a:t>") and stack frames took decades to understand and popularize! </a:t>
            </a:r>
          </a:p>
          <a:p>
            <a:pPr lvl="1"/>
            <a:r>
              <a:rPr lang="en-US" dirty="0"/>
              <a:t>Don't be surprised if you don't quite understand it all in one go! </a:t>
            </a:r>
          </a:p>
          <a:p>
            <a:pPr lvl="1"/>
            <a:r>
              <a:rPr lang="en-US" dirty="0"/>
              <a:t>This course: </a:t>
            </a:r>
            <a:r>
              <a:rPr lang="en-US" b="1" dirty="0"/>
              <a:t>figuring out how to use logic and organization to make sure computations are well-defined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of us have to struggle against our less logical selves! </a:t>
            </a:r>
          </a:p>
          <a:p>
            <a:pPr lvl="1"/>
            <a:r>
              <a:rPr lang="en-US" dirty="0"/>
              <a:t>This is our (joint) mountain to climb: building efficient, working, maintainable programs while wading past our desire to "just get it done"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03D6-7EF6-936E-CA79-C316572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processor from the bottom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0AF2-B829-D830-9CD6-C1379D52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to build simple 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gates to create multiplexors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multiplexors to create control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Microcode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basic design of a processor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B4EC-309D-7F63-6D4F-EDF9FB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1400" cy="1325563"/>
          </a:xfrm>
        </p:spPr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AF31-ECAE-0EFD-1B66-17FF776F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79" y="1859380"/>
            <a:ext cx="3774909" cy="4351338"/>
          </a:xfrm>
        </p:spPr>
        <p:txBody>
          <a:bodyPr>
            <a:normAutofit/>
          </a:bodyPr>
          <a:lstStyle/>
          <a:p>
            <a:r>
              <a:rPr lang="en-US" dirty="0"/>
              <a:t>Core circuit element</a:t>
            </a:r>
          </a:p>
          <a:p>
            <a:r>
              <a:rPr lang="en-US" dirty="0"/>
              <a:t>Top to bottom: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NOT</a:t>
            </a:r>
          </a:p>
          <a:p>
            <a:r>
              <a:rPr lang="en-US" dirty="0"/>
              <a:t>Careful “doping” of silicon can build each</a:t>
            </a:r>
          </a:p>
          <a:p>
            <a:r>
              <a:rPr lang="en-US" dirty="0"/>
              <a:t>Can also implement each with transistors, resistors, diodes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26A62-A412-7FFB-4CFA-F7B67128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99" y="172621"/>
            <a:ext cx="5669280" cy="177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E00FF-0768-1A82-F597-49B3F2A4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98" y="2133028"/>
            <a:ext cx="5669280" cy="2397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903AD-05A2-87A2-16B3-01E0D664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598" y="4792443"/>
            <a:ext cx="5669280" cy="1799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63182-059E-EBD4-5EA0-795241152D06}"/>
              </a:ext>
            </a:extLst>
          </p:cNvPr>
          <p:cNvSpPr txBox="1"/>
          <p:nvPr/>
        </p:nvSpPr>
        <p:spPr>
          <a:xfrm>
            <a:off x="8219368" y="6545655"/>
            <a:ext cx="4063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https://instrumentationtools.com/logic-gates/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2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AB5-70FA-828D-C64F-23EBAAB9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1325563"/>
          </a:xfrm>
        </p:spPr>
        <p:txBody>
          <a:bodyPr/>
          <a:lstStyle/>
          <a:p>
            <a:r>
              <a:rPr lang="en-US" dirty="0"/>
              <a:t>1-bit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0748-6AE7-C444-C4D4-71F4858D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717" y="1798820"/>
            <a:ext cx="2689773" cy="4931763"/>
          </a:xfrm>
        </p:spPr>
        <p:txBody>
          <a:bodyPr>
            <a:normAutofit/>
          </a:bodyPr>
          <a:lstStyle/>
          <a:p>
            <a:r>
              <a:rPr lang="en-US" dirty="0"/>
              <a:t>A, B: input bits</a:t>
            </a:r>
          </a:p>
          <a:p>
            <a:r>
              <a:rPr lang="en-US" dirty="0"/>
              <a:t>C</a:t>
            </a:r>
            <a:r>
              <a:rPr lang="en-US" baseline="-25000" dirty="0"/>
              <a:t>in</a:t>
            </a:r>
            <a:r>
              <a:rPr lang="en-US" dirty="0"/>
              <a:t>: carry from previous addition</a:t>
            </a:r>
          </a:p>
          <a:p>
            <a:r>
              <a:rPr lang="en-US" dirty="0"/>
              <a:t>S: result (sum)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: Carry out</a:t>
            </a:r>
          </a:p>
          <a:p>
            <a:r>
              <a:rPr lang="en-US" dirty="0"/>
              <a:t>String multiples together for a full adder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19A72-6701-184C-59F3-0A4257A8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0" y="1911350"/>
            <a:ext cx="8201025" cy="458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EAC73-3AC4-307A-CEFE-F8FD978FAC11}"/>
              </a:ext>
            </a:extLst>
          </p:cNvPr>
          <p:cNvSpPr txBox="1"/>
          <p:nvPr/>
        </p:nvSpPr>
        <p:spPr>
          <a:xfrm>
            <a:off x="6001264" y="766296"/>
            <a:ext cx="160595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XOR gate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F0A5B8-3CCF-7B93-BD24-EF5D8F30EDC2}"/>
              </a:ext>
            </a:extLst>
          </p:cNvPr>
          <p:cNvCxnSpPr>
            <a:cxnSpLocks/>
          </p:cNvCxnSpPr>
          <p:nvPr/>
        </p:nvCxnSpPr>
        <p:spPr>
          <a:xfrm flipH="1">
            <a:off x="5050778" y="1223319"/>
            <a:ext cx="1045222" cy="1235068"/>
          </a:xfrm>
          <a:prstGeom prst="straightConnector1">
            <a:avLst/>
          </a:prstGeom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8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B290-9DF4-4604-B3DE-23ADEE7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full 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AE5FB-A07B-03E8-7C3F-43197F25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7" y="2649612"/>
            <a:ext cx="6879435" cy="3746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BED0-29D5-7C25-E03D-0741F140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443" y="242912"/>
            <a:ext cx="4310269" cy="24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loop?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2740A-8E75-B2E4-A2D7-F92395B5C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80541"/>
            <a:ext cx="3899169" cy="4364208"/>
          </a:xfrm>
          <a:solidFill>
            <a:schemeClr val="accent1"/>
          </a:solidFill>
          <a:ln w="107950">
            <a:solidFill>
              <a:schemeClr val="accent1"/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5861" y="2128667"/>
            <a:ext cx="5789527" cy="4364208"/>
          </a:xfrm>
        </p:spPr>
        <p:txBody>
          <a:bodyPr>
            <a:normAutofit fontScale="92500"/>
          </a:bodyPr>
          <a:lstStyle/>
          <a:p>
            <a:r>
              <a:rPr lang="en-US" dirty="0"/>
              <a:t>This is a </a:t>
            </a:r>
            <a:r>
              <a:rPr lang="en-US" b="1" i="1" dirty="0"/>
              <a:t>flowchart</a:t>
            </a:r>
          </a:p>
          <a:p>
            <a:pPr lvl="1"/>
            <a:r>
              <a:rPr lang="en-US" i="1" dirty="0"/>
              <a:t>Diamond</a:t>
            </a:r>
            <a:r>
              <a:rPr lang="en-US" dirty="0"/>
              <a:t>: decision with yes/no answer</a:t>
            </a:r>
          </a:p>
          <a:p>
            <a:pPr lvl="1"/>
            <a:r>
              <a:rPr lang="en-US" i="1" dirty="0"/>
              <a:t>Rectangle</a:t>
            </a:r>
            <a:r>
              <a:rPr lang="en-US" dirty="0"/>
              <a:t>: an action</a:t>
            </a:r>
          </a:p>
          <a:p>
            <a:pPr lvl="1"/>
            <a:r>
              <a:rPr lang="en-US" i="1" dirty="0"/>
              <a:t>Arrows</a:t>
            </a:r>
            <a:r>
              <a:rPr lang="en-US" dirty="0"/>
              <a:t>: possible paths</a:t>
            </a:r>
          </a:p>
          <a:p>
            <a:r>
              <a:rPr lang="en-US" dirty="0"/>
              <a:t>Simple to follow</a:t>
            </a:r>
          </a:p>
          <a:p>
            <a:r>
              <a:rPr lang="en-US" dirty="0"/>
              <a:t>Was seen as the design tool in the 60s</a:t>
            </a:r>
          </a:p>
          <a:p>
            <a:r>
              <a:rPr lang="en-US" dirty="0"/>
              <a:t>Issue: big programs → </a:t>
            </a:r>
            <a:r>
              <a:rPr lang="en-US" i="1" dirty="0"/>
              <a:t>very</a:t>
            </a:r>
            <a:r>
              <a:rPr lang="en-US" dirty="0"/>
              <a:t> big charts!</a:t>
            </a:r>
          </a:p>
          <a:p>
            <a:pPr lvl="1"/>
            <a:r>
              <a:rPr lang="en-US" dirty="0"/>
              <a:t>And no one wrote them until after writing the code…</a:t>
            </a:r>
          </a:p>
          <a:p>
            <a:r>
              <a:rPr lang="en-US" dirty="0"/>
              <a:t>But, good for understanding assembly</a:t>
            </a:r>
          </a:p>
        </p:txBody>
      </p:sp>
    </p:spTree>
    <p:extLst>
      <p:ext uri="{BB962C8B-B14F-4D97-AF65-F5344CB8AC3E}">
        <p14:creationId xmlns:p14="http://schemas.microsoft.com/office/powerpoint/2010/main" val="78261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1B18-1B82-7D4E-7A79-DFD71B56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8" y="352657"/>
            <a:ext cx="6143513" cy="1325563"/>
          </a:xfrm>
        </p:spPr>
        <p:txBody>
          <a:bodyPr/>
          <a:lstStyle/>
          <a:p>
            <a:r>
              <a:rPr lang="en-US" dirty="0"/>
              <a:t>Multiplexor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E63E-70E4-09B0-E919-304DE337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60"/>
            <a:ext cx="4701988" cy="5202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issue in CPU: how to route data</a:t>
            </a:r>
          </a:p>
          <a:p>
            <a:pPr lvl="1"/>
            <a:r>
              <a:rPr lang="en-US" dirty="0"/>
              <a:t>Between registers, to ALU, to bus, etc.</a:t>
            </a:r>
          </a:p>
          <a:p>
            <a:r>
              <a:rPr lang="en-US" dirty="0"/>
              <a:t> Solution: MUX (multiplexor)</a:t>
            </a:r>
          </a:p>
          <a:p>
            <a:pPr lvl="1"/>
            <a:r>
              <a:rPr lang="en-US" dirty="0"/>
              <a:t>Select from alternative inputs</a:t>
            </a:r>
          </a:p>
          <a:p>
            <a:r>
              <a:rPr lang="en-US" dirty="0"/>
              <a:t>And gate with circle: NAND</a:t>
            </a:r>
          </a:p>
          <a:p>
            <a:pPr lvl="1"/>
            <a:r>
              <a:rPr lang="en-US" dirty="0"/>
              <a:t>Convenient shorthand</a:t>
            </a:r>
          </a:p>
          <a:p>
            <a:r>
              <a:rPr lang="en-US" dirty="0"/>
              <a:t>a, b: select between A/B/C/D</a:t>
            </a:r>
          </a:p>
          <a:p>
            <a:r>
              <a:rPr lang="en-US" dirty="0"/>
              <a:t>This scales to any power of 2</a:t>
            </a:r>
          </a:p>
          <a:p>
            <a:r>
              <a:rPr lang="en-US" dirty="0"/>
              <a:t>Mirror image: 1 to many</a:t>
            </a:r>
          </a:p>
          <a:p>
            <a:pPr lvl="1"/>
            <a:r>
              <a:rPr lang="en-US" b="1" i="1" dirty="0" err="1"/>
              <a:t>Demultiplexor</a:t>
            </a:r>
            <a:r>
              <a:rPr lang="en-US" dirty="0"/>
              <a:t> (DEMUX)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FAE0F2D-03C2-6649-2D11-D3FC73627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11" y="249388"/>
            <a:ext cx="6002515" cy="6255955"/>
          </a:xfrm>
          <a:prstGeom prst="rect">
            <a:avLst/>
          </a:prstGeom>
        </p:spPr>
      </p:pic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2794D5F0-23A3-3701-0C44-63473C854350}"/>
              </a:ext>
            </a:extLst>
          </p:cNvPr>
          <p:cNvSpPr txBox="1"/>
          <p:nvPr/>
        </p:nvSpPr>
        <p:spPr>
          <a:xfrm>
            <a:off x="5559267" y="1280255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Data Inputs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D1AB4D89-CC41-EB4F-0639-CC4C1A76AEF5}"/>
              </a:ext>
            </a:extLst>
          </p:cNvPr>
          <p:cNvSpPr txBox="1"/>
          <p:nvPr/>
        </p:nvSpPr>
        <p:spPr>
          <a:xfrm>
            <a:off x="5540188" y="3767698"/>
            <a:ext cx="94667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FA28C857-E6ED-EE28-374C-CA2E215D37A5}"/>
              </a:ext>
            </a:extLst>
          </p:cNvPr>
          <p:cNvSpPr txBox="1"/>
          <p:nvPr/>
        </p:nvSpPr>
        <p:spPr>
          <a:xfrm>
            <a:off x="7867169" y="5730599"/>
            <a:ext cx="1791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Switch Analogy</a:t>
            </a:r>
          </a:p>
          <a:p>
            <a:r>
              <a:rPr lang="en-US" dirty="0"/>
              <a:t>   (4 positions)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54B2C4DA-C439-4D82-ECFD-5C1B2B71FB5F}"/>
              </a:ext>
            </a:extLst>
          </p:cNvPr>
          <p:cNvSpPr txBox="1"/>
          <p:nvPr/>
        </p:nvSpPr>
        <p:spPr>
          <a:xfrm>
            <a:off x="10301164" y="563467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NAND </a:t>
            </a:r>
          </a:p>
          <a:p>
            <a:r>
              <a:rPr lang="en-US" dirty="0"/>
              <a:t>gates</a:t>
            </a: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197F96E7-1B77-EB04-46A4-9E305526F7CC}"/>
              </a:ext>
            </a:extLst>
          </p:cNvPr>
          <p:cNvSpPr txBox="1"/>
          <p:nvPr/>
        </p:nvSpPr>
        <p:spPr>
          <a:xfrm>
            <a:off x="10053818" y="3192700"/>
            <a:ext cx="1299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318390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9F25-B5F8-50A8-F857-5FF7E31D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3D13-3E0C-1EF9-B513-7CA8497C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Elements</a:t>
            </a:r>
          </a:p>
          <a:p>
            <a:pPr lvl="1"/>
            <a:r>
              <a:rPr lang="en-US" dirty="0"/>
              <a:t>Circuits to store data</a:t>
            </a:r>
          </a:p>
          <a:p>
            <a:pPr lvl="2"/>
            <a:r>
              <a:rPr lang="en-US" dirty="0"/>
              <a:t>For registers, these are typically feedback circuits that refresh on each cycle</a:t>
            </a:r>
          </a:p>
          <a:p>
            <a:pPr lvl="1"/>
            <a:r>
              <a:rPr lang="en-US" dirty="0"/>
              <a:t>ALU: essentially add/subtract with loops for multiplication</a:t>
            </a:r>
          </a:p>
          <a:p>
            <a:pPr lvl="2"/>
            <a:r>
              <a:rPr lang="en-US" dirty="0"/>
              <a:t>Optimized to reduce gate delay between input and output</a:t>
            </a:r>
          </a:p>
          <a:p>
            <a:pPr lvl="1"/>
            <a:r>
              <a:rPr lang="en-US" dirty="0"/>
              <a:t>Selectors: route data in CPU as required by instruction</a:t>
            </a:r>
          </a:p>
          <a:p>
            <a:pPr lvl="1"/>
            <a:r>
              <a:rPr lang="en-US" dirty="0"/>
              <a:t>Additional element: clock line so circuits can “settle” to get predictable output</a:t>
            </a:r>
          </a:p>
          <a:p>
            <a:r>
              <a:rPr lang="en-US" dirty="0"/>
              <a:t>Selectors controlled by instruction decoder</a:t>
            </a:r>
          </a:p>
          <a:p>
            <a:pPr lvl="1"/>
            <a:r>
              <a:rPr lang="en-US" dirty="0"/>
              <a:t>This can be a table of settings for each instruction</a:t>
            </a:r>
          </a:p>
          <a:p>
            <a:pPr lvl="1"/>
            <a:r>
              <a:rPr lang="en-US" dirty="0"/>
              <a:t>It can even be programmable: “microcode”</a:t>
            </a:r>
          </a:p>
        </p:txBody>
      </p:sp>
    </p:spTree>
    <p:extLst>
      <p:ext uri="{BB962C8B-B14F-4D97-AF65-F5344CB8AC3E}">
        <p14:creationId xmlns:p14="http://schemas.microsoft.com/office/powerpoint/2010/main" val="36234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8428-FC5F-53C2-C070-A66D70D3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402" y="365125"/>
            <a:ext cx="3700397" cy="1325563"/>
          </a:xfrm>
        </p:spPr>
        <p:txBody>
          <a:bodyPr/>
          <a:lstStyle/>
          <a:p>
            <a:r>
              <a:rPr lang="en-US" dirty="0"/>
              <a:t>8086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A505-32BD-BF7C-EDD6-936DDD7C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68" y="1825625"/>
            <a:ext cx="381313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 registers, adder</a:t>
            </a:r>
          </a:p>
          <a:p>
            <a:r>
              <a:rPr lang="en-US" dirty="0"/>
              <a:t>Control: generally MUX/DEMUX circuits</a:t>
            </a:r>
          </a:p>
          <a:p>
            <a:pPr lvl="1"/>
            <a:r>
              <a:rPr lang="en-US" dirty="0"/>
              <a:t>Also contains clock</a:t>
            </a:r>
          </a:p>
          <a:p>
            <a:r>
              <a:rPr lang="en-US" dirty="0"/>
              <a:t>ALU: logic circuits</a:t>
            </a:r>
          </a:p>
          <a:p>
            <a:r>
              <a:rPr lang="en-US" dirty="0"/>
              <a:t>Flags: neg, overflow, etc.</a:t>
            </a:r>
          </a:p>
          <a:p>
            <a:r>
              <a:rPr lang="en-US" dirty="0"/>
              <a:t>Microcode: decode instructions to set MUX/DEMUX circuits</a:t>
            </a:r>
          </a:p>
        </p:txBody>
      </p:sp>
      <p:pic>
        <p:nvPicPr>
          <p:cNvPr id="1026" name="Picture 2" descr="The 8086 die under a microscope, with main functional blocks labeled. This photo shows the chip's single metal layer; the polysilicon and silicon are underneath. Click on this image (or any other) for a larger version.">
            <a:extLst>
              <a:ext uri="{FF2B5EF4-FFF2-40B4-BE49-F238E27FC236}">
                <a16:creationId xmlns:a16="http://schemas.microsoft.com/office/drawing/2014/main" id="{585B683F-3043-DFC3-D8E6-2627D0C4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4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3275-183B-0572-BD40-EF8F3A8F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76" y="255485"/>
            <a:ext cx="6541152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cs typeface="+mj-cs"/>
              </a:rPr>
              <a:t>Review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F1EF30-A42B-7A79-F588-9989AAFA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31" y="1867828"/>
            <a:ext cx="5741707" cy="4780916"/>
          </a:xfrm>
        </p:spPr>
        <p:txBody>
          <a:bodyPr>
            <a:normAutofit/>
          </a:bodyPr>
          <a:lstStyle/>
          <a:p>
            <a:r>
              <a:rPr lang="en-US" dirty="0"/>
              <a:t>Flowcharts: capture sequence at machine level</a:t>
            </a:r>
          </a:p>
          <a:p>
            <a:r>
              <a:rPr lang="en-US" dirty="0"/>
              <a:t>Using labels to implement flowcharts</a:t>
            </a:r>
          </a:p>
          <a:p>
            <a:r>
              <a:rPr lang="en-US" dirty="0" err="1"/>
              <a:t>cmp</a:t>
            </a:r>
            <a:r>
              <a:rPr lang="en-US" dirty="0"/>
              <a:t>, jump instructions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cmp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a,b</a:t>
            </a:r>
            <a:r>
              <a:rPr lang="en-US" dirty="0"/>
              <a:t>: computes b – a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jl</a:t>
            </a:r>
            <a:r>
              <a:rPr lang="en-US" dirty="0"/>
              <a:t>: jump if b – a &lt; 0, that is b &lt; a?</a:t>
            </a:r>
          </a:p>
          <a:p>
            <a:pPr lvl="1"/>
            <a:r>
              <a:rPr lang="en-US" dirty="0"/>
              <a:t>Likewise,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jz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jnz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jg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jle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jge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Labels for data</a:t>
            </a:r>
          </a:p>
          <a:p>
            <a:r>
              <a:rPr lang="en-US"/>
              <a:t>Microcoded</a:t>
            </a:r>
            <a:r>
              <a:rPr lang="en-US" dirty="0"/>
              <a:t> instructions</a:t>
            </a:r>
          </a:p>
        </p:txBody>
      </p:sp>
      <p:pic>
        <p:nvPicPr>
          <p:cNvPr id="14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06F0AF-BBD4-8802-88E8-351646A3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4" y="727337"/>
            <a:ext cx="3899169" cy="4364208"/>
          </a:xfrm>
          <a:prstGeom prst="rect">
            <a:avLst/>
          </a:prstGeom>
          <a:solidFill>
            <a:schemeClr val="accent1"/>
          </a:solidFill>
          <a:ln w="107950">
            <a:solidFill>
              <a:schemeClr val="accent1"/>
            </a:solidFill>
          </a:ln>
          <a:effectLst>
            <a:reflection blurRad="38100" stA="52000" endA="300" endPos="35000" dist="25400" dir="5400000" sy="-100000" algn="bl" rotWithShape="0"/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9389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loop?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2740A-8E75-B2E4-A2D7-F92395B5C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80541"/>
            <a:ext cx="3899169" cy="4364208"/>
          </a:xfrm>
          <a:solidFill>
            <a:schemeClr val="accent1"/>
          </a:solidFill>
          <a:ln w="107950">
            <a:solidFill>
              <a:schemeClr val="accent1"/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5861" y="2128667"/>
            <a:ext cx="5789527" cy="4364208"/>
          </a:xfrm>
        </p:spPr>
        <p:txBody>
          <a:bodyPr>
            <a:normAutofit/>
          </a:bodyPr>
          <a:lstStyle/>
          <a:p>
            <a:r>
              <a:rPr lang="en-US" dirty="0"/>
              <a:t>Here: computes factorial: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long </a:t>
            </a:r>
            <a:r>
              <a:rPr lang="en-US" sz="1800" dirty="0" err="1">
                <a:latin typeface="Consolas" panose="020B0609020204030204" pitchFamily="49" charset="0"/>
              </a:rPr>
              <a:t>long</a:t>
            </a:r>
            <a:r>
              <a:rPr lang="en-US" sz="1800" dirty="0">
                <a:latin typeface="Consolas" panose="020B0609020204030204" pitchFamily="49" charset="0"/>
              </a:rPr>
              <a:t> result = 1;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while ( num &gt; 1 ) {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result *= num;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num--;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return result;</a:t>
            </a:r>
          </a:p>
          <a:p>
            <a:r>
              <a:rPr lang="en-US" dirty="0"/>
              <a:t>How to implement in assembly?</a:t>
            </a:r>
          </a:p>
          <a:p>
            <a:pPr lvl="1"/>
            <a:r>
              <a:rPr lang="en-US" dirty="0"/>
              <a:t>There is no while</a:t>
            </a:r>
          </a:p>
          <a:p>
            <a:pPr lvl="1"/>
            <a:r>
              <a:rPr lang="en-US" dirty="0"/>
              <a:t>Solution: </a:t>
            </a:r>
            <a:r>
              <a:rPr lang="en-US" i="1" dirty="0"/>
              <a:t>label</a:t>
            </a:r>
            <a:r>
              <a:rPr lang="en-US" dirty="0"/>
              <a:t> particular instructions</a:t>
            </a:r>
          </a:p>
          <a:p>
            <a:pPr lvl="1"/>
            <a:r>
              <a:rPr lang="en-US" dirty="0"/>
              <a:t>Will jump to this location</a:t>
            </a:r>
          </a:p>
        </p:txBody>
      </p:sp>
    </p:spTree>
    <p:extLst>
      <p:ext uri="{BB962C8B-B14F-4D97-AF65-F5344CB8AC3E}">
        <p14:creationId xmlns:p14="http://schemas.microsoft.com/office/powerpoint/2010/main" val="37068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loop?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2740A-8E75-B2E4-A2D7-F92395B5C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80541"/>
            <a:ext cx="3899169" cy="4364208"/>
          </a:xfrm>
          <a:solidFill>
            <a:schemeClr val="accent1"/>
          </a:solidFill>
          <a:ln w="107950">
            <a:solidFill>
              <a:schemeClr val="accent1"/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5861" y="1941095"/>
            <a:ext cx="6353423" cy="4551780"/>
          </a:xfrm>
        </p:spPr>
        <p:txBody>
          <a:bodyPr>
            <a:normAutofit/>
          </a:bodyPr>
          <a:lstStyle/>
          <a:p>
            <a:r>
              <a:rPr lang="en-US" dirty="0"/>
              <a:t>Basic elements in a solution:</a:t>
            </a:r>
          </a:p>
          <a:p>
            <a:pPr lvl="1"/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label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/>
              <a:t>- names a memory location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jmp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label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– jump to specified location</a:t>
            </a:r>
          </a:p>
          <a:p>
            <a:r>
              <a:rPr lang="en-US" dirty="0"/>
              <a:t>But what if jump is conditional?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cmp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– compare a and b, setting flags indicating whether a &lt; b, a == b, a &gt; b, etc.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je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label</a:t>
            </a:r>
            <a:r>
              <a:rPr lang="en-US" dirty="0"/>
              <a:t>: jump if comparison was equal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jne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label</a:t>
            </a:r>
            <a:r>
              <a:rPr lang="en-US" dirty="0"/>
              <a:t>: jump if comparison was not equal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jg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chemeClr val="accent6"/>
                </a:solidFill>
                <a:latin typeface="Consolas" panose="020B0609020204030204" pitchFamily="49" charset="0"/>
              </a:rPr>
              <a:t>label</a:t>
            </a:r>
            <a:r>
              <a:rPr lang="en-US" dirty="0"/>
              <a:t>: jump if a was greater than b</a:t>
            </a:r>
          </a:p>
          <a:p>
            <a:pPr lvl="1"/>
            <a:r>
              <a:rPr lang="en-US" dirty="0"/>
              <a:t>(among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3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881854" cy="1325563"/>
          </a:xfrm>
        </p:spPr>
        <p:txBody>
          <a:bodyPr/>
          <a:lstStyle/>
          <a:p>
            <a:r>
              <a:rPr lang="en-US" dirty="0"/>
              <a:t>Assembly solution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2740A-8E75-B2E4-A2D7-F92395B5C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80541"/>
            <a:ext cx="3899169" cy="4364208"/>
          </a:xfrm>
          <a:solidFill>
            <a:schemeClr val="accent1"/>
          </a:solidFill>
          <a:ln w="107950">
            <a:solidFill>
              <a:schemeClr val="accent1"/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5781" y="2348324"/>
            <a:ext cx="6818644" cy="43642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mov  $1, %</a:t>
            </a:r>
            <a:r>
              <a:rPr lang="en-US" sz="2200" dirty="0" err="1">
                <a:latin typeface="Consolas" panose="020B0609020204030204" pitchFamily="49" charset="0"/>
              </a:rPr>
              <a:t>rax</a:t>
            </a:r>
            <a:r>
              <a:rPr lang="en-US" sz="2200" dirty="0">
                <a:latin typeface="Consolas" panose="020B0609020204030204" pitchFamily="49" charset="0"/>
              </a:rPr>
              <a:t>    # result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</a:t>
            </a:r>
            <a:r>
              <a:rPr lang="en-US" sz="2200" dirty="0" err="1">
                <a:latin typeface="Consolas" panose="020B0609020204030204" pitchFamily="49" charset="0"/>
              </a:rPr>
              <a:t>cmp</a:t>
            </a:r>
            <a:r>
              <a:rPr lang="en-US" sz="2200" dirty="0">
                <a:latin typeface="Consolas" panose="020B0609020204030204" pitchFamily="49" charset="0"/>
              </a:rPr>
              <a:t>  $0, %</a:t>
            </a:r>
            <a:r>
              <a:rPr lang="en-US" sz="2200" dirty="0" err="1">
                <a:latin typeface="Consolas" panose="020B0609020204030204" pitchFamily="49" charset="0"/>
              </a:rPr>
              <a:t>rcx</a:t>
            </a:r>
            <a:r>
              <a:rPr lang="en-US" sz="2200" dirty="0">
                <a:latin typeface="Consolas" panose="020B0609020204030204" pitchFamily="49" charset="0"/>
              </a:rPr>
              <a:t>    # while num != 0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je done          # if ==, go to end</a:t>
            </a:r>
          </a:p>
          <a:p>
            <a:pPr marL="457200" lvl="1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loop_top</a:t>
            </a:r>
            <a:r>
              <a:rPr lang="en-US" sz="2200" dirty="0">
                <a:latin typeface="Consolas" panose="020B06090202040302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</a:t>
            </a:r>
            <a:r>
              <a:rPr lang="en-US" sz="2200" dirty="0" err="1">
                <a:latin typeface="Consolas" panose="020B0609020204030204" pitchFamily="49" charset="0"/>
              </a:rPr>
              <a:t>imul</a:t>
            </a:r>
            <a:r>
              <a:rPr lang="en-US" sz="2200" dirty="0">
                <a:latin typeface="Consolas" panose="020B0609020204030204" pitchFamily="49" charset="0"/>
              </a:rPr>
              <a:t> %</a:t>
            </a:r>
            <a:r>
              <a:rPr lang="en-US" sz="2200" dirty="0" err="1">
                <a:latin typeface="Consolas" panose="020B0609020204030204" pitchFamily="49" charset="0"/>
              </a:rPr>
              <a:t>rcx</a:t>
            </a:r>
            <a:r>
              <a:rPr lang="en-US" sz="2200" dirty="0">
                <a:latin typeface="Consolas" panose="020B0609020204030204" pitchFamily="49" charset="0"/>
              </a:rPr>
              <a:t>, %</a:t>
            </a:r>
            <a:r>
              <a:rPr lang="en-US" sz="2200" dirty="0" err="1">
                <a:latin typeface="Consolas" panose="020B0609020204030204" pitchFamily="49" charset="0"/>
              </a:rPr>
              <a:t>rax</a:t>
            </a:r>
            <a:r>
              <a:rPr lang="en-US" sz="2200" dirty="0">
                <a:latin typeface="Consolas" panose="020B0609020204030204" pitchFamily="49" charset="0"/>
              </a:rPr>
              <a:t>  # result *= num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sub  $1, %</a:t>
            </a:r>
            <a:r>
              <a:rPr lang="en-US" sz="2200" dirty="0" err="1">
                <a:latin typeface="Consolas" panose="020B0609020204030204" pitchFamily="49" charset="0"/>
              </a:rPr>
              <a:t>rcx</a:t>
            </a:r>
            <a:r>
              <a:rPr lang="en-US" sz="2200" dirty="0">
                <a:latin typeface="Consolas" panose="020B0609020204030204" pitchFamily="49" charset="0"/>
              </a:rPr>
              <a:t>    # num -= 1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</a:t>
            </a:r>
            <a:r>
              <a:rPr lang="en-US" sz="2200" dirty="0" err="1">
                <a:latin typeface="Consolas" panose="020B0609020204030204" pitchFamily="49" charset="0"/>
              </a:rPr>
              <a:t>cmp</a:t>
            </a:r>
            <a:r>
              <a:rPr lang="en-US" sz="2200" dirty="0">
                <a:latin typeface="Consolas" panose="020B0609020204030204" pitchFamily="49" charset="0"/>
              </a:rPr>
              <a:t>  $0, %</a:t>
            </a:r>
            <a:r>
              <a:rPr lang="en-US" sz="2200" dirty="0" err="1">
                <a:latin typeface="Consolas" panose="020B0609020204030204" pitchFamily="49" charset="0"/>
              </a:rPr>
              <a:t>rcx</a:t>
            </a:r>
            <a:r>
              <a:rPr lang="en-US" sz="2200" dirty="0">
                <a:latin typeface="Consolas" panose="020B0609020204030204" pitchFamily="49" charset="0"/>
              </a:rPr>
              <a:t>    # compare num to 0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</a:t>
            </a:r>
            <a:r>
              <a:rPr lang="en-US" sz="2200" dirty="0" err="1">
                <a:latin typeface="Consolas" panose="020B0609020204030204" pitchFamily="49" charset="0"/>
              </a:rPr>
              <a:t>jne</a:t>
            </a: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</a:rPr>
              <a:t>loop_top</a:t>
            </a:r>
            <a:r>
              <a:rPr lang="en-US" sz="2200" dirty="0">
                <a:latin typeface="Consolas" panose="020B0609020204030204" pitchFamily="49" charset="0"/>
              </a:rPr>
              <a:t>    # if !=, go back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done: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	ret              # return </a:t>
            </a:r>
            <a:r>
              <a:rPr lang="en-US" sz="2200" dirty="0" err="1">
                <a:latin typeface="Consolas" panose="020B0609020204030204" pitchFamily="49" charset="0"/>
              </a:rPr>
              <a:t>rax</a:t>
            </a:r>
            <a:r>
              <a:rPr lang="en-US" sz="2200" dirty="0">
                <a:latin typeface="Consolas" panose="020B0609020204030204" pitchFamily="49" charset="0"/>
              </a:rPr>
              <a:t>/result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A2ACC-19F4-6857-022F-D0511A7BF194}"/>
              </a:ext>
            </a:extLst>
          </p:cNvPr>
          <p:cNvSpPr txBox="1"/>
          <p:nvPr/>
        </p:nvSpPr>
        <p:spPr>
          <a:xfrm>
            <a:off x="8871283" y="145468"/>
            <a:ext cx="3097323" cy="17543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long </a:t>
            </a:r>
            <a:r>
              <a:rPr lang="en-US" dirty="0" err="1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result = 1;</a:t>
            </a:r>
          </a:p>
          <a:p>
            <a:r>
              <a:rPr lang="en-US" dirty="0">
                <a:latin typeface="Consolas" panose="020B0609020204030204" pitchFamily="49" charset="0"/>
              </a:rPr>
              <a:t>  while ( num != 0 ) {</a:t>
            </a:r>
          </a:p>
          <a:p>
            <a:r>
              <a:rPr lang="en-US" dirty="0">
                <a:latin typeface="Consolas" panose="020B0609020204030204" pitchFamily="49" charset="0"/>
              </a:rPr>
              <a:t>    result *= num;</a:t>
            </a:r>
          </a:p>
          <a:p>
            <a:r>
              <a:rPr lang="en-US" dirty="0">
                <a:latin typeface="Consolas" panose="020B0609020204030204" pitchFamily="49" charset="0"/>
              </a:rPr>
              <a:t>    num--;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  return result;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9AC4F-21ED-269C-A33F-237B38C888AE}"/>
              </a:ext>
            </a:extLst>
          </p:cNvPr>
          <p:cNvSpPr txBox="1"/>
          <p:nvPr/>
        </p:nvSpPr>
        <p:spPr>
          <a:xfrm>
            <a:off x="593143" y="1828101"/>
            <a:ext cx="4142638" cy="461664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Note the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instruction per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Colon after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#: comment to end of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Whitespace within line: generally optional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Line up in columns for readability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offset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assembly is typically not case-sensitive, but no one would use all caps!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876E-0FDB-4990-1F6C-EC20AD910F31}"/>
              </a:ext>
            </a:extLst>
          </p:cNvPr>
          <p:cNvSpPr txBox="1"/>
          <p:nvPr/>
        </p:nvSpPr>
        <p:spPr>
          <a:xfrm>
            <a:off x="7689682" y="5487277"/>
            <a:ext cx="4278924" cy="95410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These names are arbitrary;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could have been X: and Y: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BD4C34-94F1-8240-281C-DF6C1E71E04B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6096000" y="5487277"/>
            <a:ext cx="1593682" cy="47705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2B78FE-37A2-E983-A1F3-B499FFD947A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466114" y="3814354"/>
            <a:ext cx="1223568" cy="2149977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881854" cy="1325563"/>
          </a:xfrm>
        </p:spPr>
        <p:txBody>
          <a:bodyPr/>
          <a:lstStyle/>
          <a:p>
            <a:r>
              <a:rPr lang="en-US" dirty="0"/>
              <a:t>Assembly solution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2486" y="2207419"/>
            <a:ext cx="6489156" cy="3992213"/>
          </a:xfr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2600" dirty="0">
                <a:latin typeface="Consolas" panose="020B0609020204030204" pitchFamily="49" charset="0"/>
              </a:rPr>
              <a:t>   mov  $1, %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    # result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cmp</a:t>
            </a:r>
            <a:r>
              <a:rPr lang="en-US" sz="2600" dirty="0">
                <a:latin typeface="Consolas" panose="020B0609020204030204" pitchFamily="49" charset="0"/>
              </a:rPr>
              <a:t>  $0,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while num != 0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je done          # if ==, go to end</a:t>
            </a:r>
          </a:p>
          <a:p>
            <a:pPr marL="0" indent="0">
              <a:buNone/>
            </a:pPr>
            <a:r>
              <a:rPr lang="en-US" sz="2600" dirty="0" err="1">
                <a:latin typeface="Consolas" panose="020B0609020204030204" pitchFamily="49" charset="0"/>
              </a:rPr>
              <a:t>loop_top</a:t>
            </a:r>
            <a:r>
              <a:rPr lang="en-US" sz="2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imul</a:t>
            </a:r>
            <a:r>
              <a:rPr lang="en-US" sz="2600" dirty="0">
                <a:latin typeface="Consolas" panose="020B0609020204030204" pitchFamily="49" charset="0"/>
              </a:rPr>
              <a:t>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, %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  # result *= num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sub  $1,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num -= 1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cmp</a:t>
            </a:r>
            <a:r>
              <a:rPr lang="en-US" sz="2600" dirty="0">
                <a:latin typeface="Consolas" panose="020B0609020204030204" pitchFamily="49" charset="0"/>
              </a:rPr>
              <a:t>  $0,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compare num to 0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jne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lang="en-US" sz="2600" dirty="0" err="1">
                <a:latin typeface="Consolas" panose="020B0609020204030204" pitchFamily="49" charset="0"/>
              </a:rPr>
              <a:t>loop_top</a:t>
            </a:r>
            <a:r>
              <a:rPr lang="en-US" sz="2600" dirty="0">
                <a:latin typeface="Consolas" panose="020B0609020204030204" pitchFamily="49" charset="0"/>
              </a:rPr>
              <a:t>    # if !=, go back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done: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ret              # return 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/result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A2ACC-19F4-6857-022F-D0511A7BF194}"/>
              </a:ext>
            </a:extLst>
          </p:cNvPr>
          <p:cNvSpPr txBox="1"/>
          <p:nvPr/>
        </p:nvSpPr>
        <p:spPr>
          <a:xfrm>
            <a:off x="8871283" y="145468"/>
            <a:ext cx="3097323" cy="17543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long </a:t>
            </a:r>
            <a:r>
              <a:rPr lang="en-US" dirty="0" err="1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result = 1;</a:t>
            </a:r>
          </a:p>
          <a:p>
            <a:r>
              <a:rPr lang="en-US" dirty="0">
                <a:latin typeface="Consolas" panose="020B0609020204030204" pitchFamily="49" charset="0"/>
              </a:rPr>
              <a:t>  while ( num != 0 ) {</a:t>
            </a:r>
          </a:p>
          <a:p>
            <a:r>
              <a:rPr lang="en-US" dirty="0">
                <a:latin typeface="Consolas" panose="020B0609020204030204" pitchFamily="49" charset="0"/>
              </a:rPr>
              <a:t>    result *= num;</a:t>
            </a:r>
          </a:p>
          <a:p>
            <a:r>
              <a:rPr lang="en-US" dirty="0">
                <a:latin typeface="Consolas" panose="020B0609020204030204" pitchFamily="49" charset="0"/>
              </a:rPr>
              <a:t>    num--;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  return result;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550896-B0C6-6A17-AE0B-448E03492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98" y="2207419"/>
            <a:ext cx="5025216" cy="3684588"/>
          </a:xfrm>
        </p:spPr>
        <p:txBody>
          <a:bodyPr>
            <a:noAutofit/>
          </a:bodyPr>
          <a:lstStyle/>
          <a:p>
            <a:r>
              <a:rPr lang="en-US" dirty="0"/>
              <a:t>Note </a:t>
            </a:r>
            <a:r>
              <a:rPr lang="en-US" dirty="0">
                <a:solidFill>
                  <a:schemeClr val="accent6"/>
                </a:solidFill>
              </a:rPr>
              <a:t>pseudocode </a:t>
            </a:r>
            <a:r>
              <a:rPr lang="en-US" dirty="0"/>
              <a:t>comments</a:t>
            </a:r>
          </a:p>
          <a:p>
            <a:pPr lvl="1"/>
            <a:r>
              <a:rPr lang="en-US" i="1" dirty="0"/>
              <a:t>Very</a:t>
            </a:r>
            <a:r>
              <a:rPr lang="en-US" dirty="0"/>
              <a:t> difficult to read assembly code without them!</a:t>
            </a:r>
          </a:p>
          <a:p>
            <a:r>
              <a:rPr lang="en-US" dirty="0"/>
              <a:t>What are </a:t>
            </a:r>
            <a:r>
              <a:rPr lang="en-US" dirty="0" err="1">
                <a:latin typeface="Consolas" panose="020B0609020204030204" pitchFamily="49" charset="0"/>
              </a:rPr>
              <a:t>loop_top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done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Names for memory locations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loop_top</a:t>
            </a:r>
            <a:r>
              <a:rPr lang="en-US" dirty="0"/>
              <a:t>: address of </a:t>
            </a:r>
            <a:r>
              <a:rPr lang="en-US" dirty="0" err="1">
                <a:latin typeface="Consolas" panose="020B0609020204030204" pitchFamily="49" charset="0"/>
              </a:rPr>
              <a:t>imul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done</a:t>
            </a:r>
            <a:r>
              <a:rPr lang="en-US" dirty="0"/>
              <a:t>: address of </a:t>
            </a:r>
            <a:r>
              <a:rPr lang="en-US" dirty="0">
                <a:latin typeface="Consolas" panose="020B0609020204030204" pitchFamily="49" charset="0"/>
              </a:rPr>
              <a:t>ret</a:t>
            </a:r>
          </a:p>
          <a:p>
            <a:pPr lvl="1"/>
            <a:r>
              <a:rPr lang="en-US" dirty="0"/>
              <a:t>These addresses depend on how instructions are converted to machine code (bytes, words)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811DE-6286-1C92-88E2-7BCD3641CD46}"/>
              </a:ext>
            </a:extLst>
          </p:cNvPr>
          <p:cNvSpPr txBox="1"/>
          <p:nvPr/>
        </p:nvSpPr>
        <p:spPr>
          <a:xfrm>
            <a:off x="7073225" y="4287266"/>
            <a:ext cx="4886289" cy="221599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tIns="182880" rIns="274320" bIns="18288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the maximum unsigned, 64-bit integer is ~18e18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factorial of 20 = 2432902008176640000, or ~2e18.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simply have an array of constants for all useful factorials…</a:t>
            </a:r>
          </a:p>
        </p:txBody>
      </p:sp>
    </p:spTree>
    <p:extLst>
      <p:ext uri="{BB962C8B-B14F-4D97-AF65-F5344CB8AC3E}">
        <p14:creationId xmlns:p14="http://schemas.microsoft.com/office/powerpoint/2010/main" val="33448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4-3BEF-BB65-DAE3-1C3192DD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86" y="579108"/>
            <a:ext cx="3652025" cy="1160667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Details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(See also the </a:t>
            </a:r>
            <a:r>
              <a:rPr lang="en-US" sz="2200" dirty="0">
                <a:hlinkClick r:id="rId3"/>
              </a:rPr>
              <a:t>assembly textbook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98065-4008-D31C-FA47-1F38D5509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5261" y="327134"/>
            <a:ext cx="6691458" cy="620373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sz="2800" dirty="0"/>
              <a:t>: jump to label (unconditionally)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</a:t>
            </a:r>
            <a:r>
              <a:rPr lang="en-US" sz="2800" dirty="0"/>
              <a:t>: compare values for conditional jumps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X, Y</a:t>
            </a:r>
            <a:r>
              <a:rPr lang="en-US" sz="2400" dirty="0"/>
              <a:t>: sets flags based on Y - 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SF</a:t>
            </a:r>
            <a:r>
              <a:rPr lang="en-US" sz="2400" dirty="0"/>
              <a:t>: sign bit from result (MSB) - allows testing for negative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ZF</a:t>
            </a:r>
            <a:r>
              <a:rPr lang="en-US" sz="2400" dirty="0"/>
              <a:t>: Y - X == 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en-US" sz="2400" dirty="0"/>
              <a:t>: overflow flag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CF</a:t>
            </a:r>
            <a:r>
              <a:rPr lang="en-US" sz="2400" dirty="0"/>
              <a:t>: carry flag - would be 0 in this case</a:t>
            </a:r>
          </a:p>
          <a:p>
            <a:r>
              <a:rPr lang="en-US" sz="2800" dirty="0"/>
              <a:t>Conditional jumps, ignoring overflow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</a:t>
            </a:r>
            <a:r>
              <a:rPr lang="en-US" sz="2800" dirty="0"/>
              <a:t>: jump if ZF = 1, also </a:t>
            </a: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jz</a:t>
            </a:r>
            <a:endParaRPr lang="en-US" sz="28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jne</a:t>
            </a:r>
            <a:r>
              <a:rPr lang="en-US" sz="2800" dirty="0"/>
              <a:t>: jump if ZF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jg</a:t>
            </a:r>
            <a:r>
              <a:rPr lang="en-US" sz="2800" dirty="0"/>
              <a:t>: jump if SF = 0 and ZF = 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cmp</a:t>
            </a:r>
            <a:r>
              <a:rPr lang="en-US" sz="2400" dirty="0"/>
              <a:t> a, b: if b – a &gt; 0, or b &gt;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jge</a:t>
            </a:r>
            <a:r>
              <a:rPr lang="en-US" sz="2800" dirty="0"/>
              <a:t>: jump if SF = 0 or ZF = 1; that is, b &gt;=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jl</a:t>
            </a:r>
            <a:r>
              <a:rPr lang="en-US" sz="2800" dirty="0"/>
              <a:t>: jump if SF = 1 and ZF = 1; that is, b &lt;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jle</a:t>
            </a:r>
            <a:r>
              <a:rPr lang="en-US" sz="2800" dirty="0"/>
              <a:t>: jump if SF = 1 or ZF = 1; that is, b &lt;= 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B514-47D9-AE7A-73B1-B5ED720A842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8496" y="2271276"/>
            <a:ext cx="4603529" cy="3073235"/>
          </a:xfr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2600" dirty="0">
                <a:latin typeface="Consolas" panose="020B0609020204030204" pitchFamily="49" charset="0"/>
              </a:rPr>
              <a:t>   mov  $1, %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    # result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cmp</a:t>
            </a:r>
            <a:r>
              <a:rPr lang="en-US" sz="2600" dirty="0">
                <a:latin typeface="Consolas" panose="020B0609020204030204" pitchFamily="49" charset="0"/>
              </a:rPr>
              <a:t>  $0,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while num != 0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je done          # if ==, go to end</a:t>
            </a:r>
          </a:p>
          <a:p>
            <a:pPr marL="0" indent="0">
              <a:buNone/>
            </a:pPr>
            <a:r>
              <a:rPr lang="en-US" sz="2600" dirty="0" err="1">
                <a:latin typeface="Consolas" panose="020B0609020204030204" pitchFamily="49" charset="0"/>
              </a:rPr>
              <a:t>loop_top</a:t>
            </a:r>
            <a:r>
              <a:rPr lang="en-US" sz="2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imul</a:t>
            </a:r>
            <a:r>
              <a:rPr lang="en-US" sz="2600" dirty="0">
                <a:latin typeface="Consolas" panose="020B0609020204030204" pitchFamily="49" charset="0"/>
              </a:rPr>
              <a:t>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, %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  # result *= num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sub  $1,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num -= 1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cmp</a:t>
            </a:r>
            <a:r>
              <a:rPr lang="en-US" sz="2600" dirty="0">
                <a:latin typeface="Consolas" panose="020B0609020204030204" pitchFamily="49" charset="0"/>
              </a:rPr>
              <a:t>  $0, %</a:t>
            </a:r>
            <a:r>
              <a:rPr lang="en-US" sz="2600" dirty="0" err="1">
                <a:latin typeface="Consolas" panose="020B0609020204030204" pitchFamily="49" charset="0"/>
              </a:rPr>
              <a:t>rcx</a:t>
            </a:r>
            <a:r>
              <a:rPr lang="en-US" sz="2600" dirty="0">
                <a:latin typeface="Consolas" panose="020B0609020204030204" pitchFamily="49" charset="0"/>
              </a:rPr>
              <a:t>    # compare num to 0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</a:t>
            </a:r>
            <a:r>
              <a:rPr lang="en-US" sz="2600" dirty="0" err="1">
                <a:latin typeface="Consolas" panose="020B0609020204030204" pitchFamily="49" charset="0"/>
              </a:rPr>
              <a:t>jne</a:t>
            </a:r>
            <a:r>
              <a:rPr lang="en-US" sz="2600" dirty="0">
                <a:latin typeface="Consolas" panose="020B0609020204030204" pitchFamily="49" charset="0"/>
              </a:rPr>
              <a:t>  </a:t>
            </a:r>
            <a:r>
              <a:rPr lang="en-US" sz="2600" dirty="0" err="1">
                <a:latin typeface="Consolas" panose="020B0609020204030204" pitchFamily="49" charset="0"/>
              </a:rPr>
              <a:t>loop_top</a:t>
            </a:r>
            <a:r>
              <a:rPr lang="en-US" sz="2600" dirty="0">
                <a:latin typeface="Consolas" panose="020B0609020204030204" pitchFamily="49" charset="0"/>
              </a:rPr>
              <a:t>    # if !=, go back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done: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ret              # return </a:t>
            </a:r>
            <a:r>
              <a:rPr lang="en-US" sz="2600" dirty="0" err="1">
                <a:latin typeface="Consolas" panose="020B0609020204030204" pitchFamily="49" charset="0"/>
              </a:rPr>
              <a:t>rax</a:t>
            </a:r>
            <a:r>
              <a:rPr lang="en-US" sz="2600" dirty="0">
                <a:latin typeface="Consolas" panose="020B0609020204030204" pitchFamily="49" charset="0"/>
              </a:rPr>
              <a:t>/result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F71E67-30C2-413B-D451-3C8E6182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4220" y="6220818"/>
            <a:ext cx="983796" cy="62009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F1A9F-00C2-06A0-B9E2-F71927A0CFE9}"/>
              </a:ext>
            </a:extLst>
          </p:cNvPr>
          <p:cNvSpPr txBox="1"/>
          <p:nvPr/>
        </p:nvSpPr>
        <p:spPr>
          <a:xfrm>
            <a:off x="225281" y="2460633"/>
            <a:ext cx="5008612" cy="41549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cs typeface="Calibri Light" panose="020F0302020204030204" pitchFamily="34" charset="0"/>
              </a:rPr>
              <a:t>je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after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cs typeface="Calibri Light" panose="020F0302020204030204" pitchFamily="34" charset="0"/>
              </a:rPr>
              <a:t>cmp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cs typeface="Calibri Light" panose="020F0302020204030204" pitchFamily="34" charset="0"/>
              </a:rPr>
              <a:t> a, b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jump if b ==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Think of the compare,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conditional jump combination as putting the operator between the values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they are </a:t>
            </a:r>
            <a:r>
              <a:rPr lang="en-US" sz="2400" b="1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backwards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what you expect!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That is, read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cmp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 %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rcx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, $1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jle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 Light" panose="020F0302020204030204" pitchFamily="34" charset="0"/>
              </a:rPr>
              <a:t> done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jump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if $1-%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rcx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&lt;= 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IS,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jump to done if $1 &lt;= %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rcx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42153-587D-5444-C02A-CFA731479680}"/>
              </a:ext>
            </a:extLst>
          </p:cNvPr>
          <p:cNvSpPr txBox="1"/>
          <p:nvPr/>
        </p:nvSpPr>
        <p:spPr>
          <a:xfrm>
            <a:off x="6292338" y="3807893"/>
            <a:ext cx="5674381" cy="25853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274320" tIns="182880" rIns="365760" bIns="18288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Arithmetic, logical operations also set these bits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that is,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B11C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add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B11C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sub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CB11C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imul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B11C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also, </a:t>
            </a:r>
            <a:r>
              <a:rPr lang="en-US" sz="2400" dirty="0">
                <a:solidFill>
                  <a:srgbClr val="FCB11C"/>
                </a:solidFill>
                <a:latin typeface="Consolas" panose="020B0609020204030204" pitchFamily="49" charset="0"/>
              </a:rPr>
              <a:t>and</a:t>
            </a:r>
            <a:r>
              <a:rPr lang="en-US" sz="2400" dirty="0">
                <a:solidFill>
                  <a:prstClr val="white"/>
                </a:solidFill>
              </a:rPr>
              <a:t>, </a:t>
            </a:r>
            <a:r>
              <a:rPr lang="en-US" sz="2400" dirty="0">
                <a:solidFill>
                  <a:srgbClr val="FCB11C"/>
                </a:solidFill>
                <a:latin typeface="Consolas" panose="020B0609020204030204" pitchFamily="49" charset="0"/>
              </a:rPr>
              <a:t>or</a:t>
            </a:r>
            <a:r>
              <a:rPr lang="en-US" sz="2400" dirty="0">
                <a:solidFill>
                  <a:prstClr val="white"/>
                </a:solidFill>
              </a:rPr>
              <a:t>, </a:t>
            </a:r>
            <a:r>
              <a:rPr lang="en-US" sz="2400" dirty="0" err="1">
                <a:solidFill>
                  <a:srgbClr val="FCB11C"/>
                </a:solidFill>
                <a:latin typeface="Consolas" panose="020B0609020204030204" pitchFamily="49" charset="0"/>
              </a:rPr>
              <a:t>xor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difference: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CB11C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cmp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ignores the result, keeps SF/ZF/PF/CF</a:t>
            </a:r>
          </a:p>
        </p:txBody>
      </p:sp>
    </p:spTree>
    <p:extLst>
      <p:ext uri="{BB962C8B-B14F-4D97-AF65-F5344CB8AC3E}">
        <p14:creationId xmlns:p14="http://schemas.microsoft.com/office/powerpoint/2010/main" val="30090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BDBDF5-01D9-5030-A7EC-8EBD0B9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Control 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58880-AC79-B6D6-E2C7-613614C2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778630" cy="4846108"/>
          </a:xfrm>
        </p:spPr>
        <p:txBody>
          <a:bodyPr>
            <a:normAutofit fontScale="92500"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https://en.wikibooks.org/wiki/X86_Assembly/Control_Flow</a:t>
            </a:r>
            <a:endParaRPr lang="en-US" dirty="0"/>
          </a:p>
          <a:p>
            <a:r>
              <a:rPr lang="en-US" dirty="0"/>
              <a:t>For general interest – you won’t be tested on these: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</a:t>
            </a:r>
            <a:r>
              <a:rPr lang="en-US" dirty="0"/>
              <a:t>– specialized operations for specific loops – don’t </a:t>
            </a:r>
            <a:r>
              <a:rPr lang="en-US"/>
              <a:t>use in </a:t>
            </a:r>
            <a:r>
              <a:rPr lang="en-US" dirty="0"/>
              <a:t>this course</a:t>
            </a:r>
            <a:endParaRPr 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en-US" dirty="0"/>
              <a:t> – multi-thread support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hlt</a:t>
            </a:r>
            <a:r>
              <a:rPr lang="en-US" dirty="0"/>
              <a:t> – halt the processor until next interrupt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wait</a:t>
            </a:r>
            <a:r>
              <a:rPr lang="en-US" dirty="0"/>
              <a:t> – halt until floating point unit (FPU) finishes a calculation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Do know: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r>
              <a:rPr lang="en-US" dirty="0"/>
              <a:t> – no operation; does nothing; useful for timing</a:t>
            </a:r>
          </a:p>
          <a:p>
            <a:pPr lvl="1"/>
            <a:r>
              <a:rPr lang="en-US" dirty="0"/>
              <a:t>But it’s not a real instruction – there is no point in having an instruction to do nothing</a:t>
            </a:r>
          </a:p>
          <a:p>
            <a:pPr lvl="1"/>
            <a:r>
              <a:rPr lang="en-US" dirty="0"/>
              <a:t>Typically implemented as </a:t>
            </a:r>
            <a:r>
              <a:rPr lang="en-US" sz="20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xchg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0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,%</a:t>
            </a:r>
            <a:r>
              <a:rPr lang="en-US" sz="20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dirty="0"/>
              <a:t> – short and does not affect flags</a:t>
            </a:r>
          </a:p>
          <a:p>
            <a:pPr lvl="1"/>
            <a:r>
              <a:rPr lang="en-US" dirty="0"/>
              <a:t>This is a </a:t>
            </a:r>
            <a:r>
              <a:rPr lang="en-US" i="1" dirty="0">
                <a:solidFill>
                  <a:schemeClr val="accent5"/>
                </a:solidFill>
              </a:rPr>
              <a:t>pseudo-instruction</a:t>
            </a:r>
            <a:r>
              <a:rPr lang="en-US" dirty="0"/>
              <a:t> – one that’s translated to other instructions by assemblers</a:t>
            </a:r>
          </a:p>
          <a:p>
            <a:pPr lvl="1"/>
            <a:r>
              <a:rPr lang="en-US" dirty="0"/>
              <a:t>Like many processors, there are several pseudo-instructions in the x86 family</a:t>
            </a:r>
          </a:p>
        </p:txBody>
      </p:sp>
    </p:spTree>
    <p:extLst>
      <p:ext uri="{BB962C8B-B14F-4D97-AF65-F5344CB8AC3E}">
        <p14:creationId xmlns:p14="http://schemas.microsoft.com/office/powerpoint/2010/main" val="405878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36E2-C837-3E1F-DF66-D288524A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AA5B40-D4F2-66D3-31A7-ACADD0F78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86" y="1825625"/>
            <a:ext cx="5387714" cy="4351338"/>
          </a:xfrm>
        </p:spPr>
        <p:txBody>
          <a:bodyPr/>
          <a:lstStyle/>
          <a:p>
            <a:r>
              <a:rPr lang="en-US" dirty="0"/>
              <a:t>How to handle if?</a:t>
            </a:r>
          </a:p>
          <a:p>
            <a:pPr lvl="1"/>
            <a:r>
              <a:rPr lang="en-US" dirty="0"/>
              <a:t>Consider the code to the left</a:t>
            </a:r>
          </a:p>
          <a:p>
            <a:r>
              <a:rPr lang="en-US" dirty="0"/>
              <a:t>Extend to two-legged if</a:t>
            </a:r>
          </a:p>
          <a:p>
            <a:pPr lvl="1"/>
            <a:r>
              <a:rPr lang="en-US" dirty="0"/>
              <a:t>set %</a:t>
            </a:r>
            <a:r>
              <a:rPr lang="en-US" dirty="0" err="1"/>
              <a:t>ebx</a:t>
            </a:r>
            <a:r>
              <a:rPr lang="en-US" dirty="0"/>
              <a:t> to larger of %</a:t>
            </a:r>
            <a:r>
              <a:rPr lang="en-US" dirty="0" err="1"/>
              <a:t>ecx</a:t>
            </a:r>
            <a:r>
              <a:rPr lang="en-US" dirty="0"/>
              <a:t>, %</a:t>
            </a:r>
            <a:r>
              <a:rPr lang="en-US" dirty="0" err="1"/>
              <a:t>edx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if x &gt; 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largest = x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largest = y</a:t>
            </a:r>
          </a:p>
          <a:p>
            <a:endParaRPr lang="en-US" dirty="0"/>
          </a:p>
        </p:txBody>
      </p:sp>
      <p:pic>
        <p:nvPicPr>
          <p:cNvPr id="11" name="Content Placeholder 7" descr="A diagram of a computer&#10;&#10;Description automatically generated">
            <a:extLst>
              <a:ext uri="{FF2B5EF4-FFF2-40B4-BE49-F238E27FC236}">
                <a16:creationId xmlns:a16="http://schemas.microsoft.com/office/drawing/2014/main" id="{D2E0637D-4FF9-E9D6-A8E7-36142984E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7765"/>
            <a:ext cx="4330124" cy="41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17599</TotalTime>
  <Words>2725</Words>
  <Application>Microsoft Office PowerPoint</Application>
  <PresentationFormat>Widescreen</PresentationFormat>
  <Paragraphs>353</Paragraphs>
  <Slides>23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Consolas</vt:lpstr>
      <vt:lpstr>Corbel</vt:lpstr>
      <vt:lpstr>Depth</vt:lpstr>
      <vt:lpstr>Note 5 Labels &amp; Addresses</vt:lpstr>
      <vt:lpstr>How to handle a loop?</vt:lpstr>
      <vt:lpstr>How to handle a loop?</vt:lpstr>
      <vt:lpstr>How to handle a loop?</vt:lpstr>
      <vt:lpstr>Assembly solution</vt:lpstr>
      <vt:lpstr>Assembly solution</vt:lpstr>
      <vt:lpstr>Details  (See also the assembly textbook)</vt:lpstr>
      <vt:lpstr>Other Control Instructions</vt:lpstr>
      <vt:lpstr>Decisions</vt:lpstr>
      <vt:lpstr>Combining loops and if</vt:lpstr>
      <vt:lpstr>Using labels for data</vt:lpstr>
      <vt:lpstr>Where is data stored?</vt:lpstr>
      <vt:lpstr>Stack Frame</vt:lpstr>
      <vt:lpstr>Addresses</vt:lpstr>
      <vt:lpstr>Key takeaways</vt:lpstr>
      <vt:lpstr>Building a processor from the bottom up</vt:lpstr>
      <vt:lpstr>Logic Gates</vt:lpstr>
      <vt:lpstr>1-bit full adder</vt:lpstr>
      <vt:lpstr>Using the full adder</vt:lpstr>
      <vt:lpstr>Multiplexor Circuit</vt:lpstr>
      <vt:lpstr>Constructing a processor</vt:lpstr>
      <vt:lpstr>8086 Layout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445</cp:revision>
  <dcterms:created xsi:type="dcterms:W3CDTF">2014-08-01T20:24:53Z</dcterms:created>
  <dcterms:modified xsi:type="dcterms:W3CDTF">2025-09-29T15:32:18Z</dcterms:modified>
</cp:coreProperties>
</file>