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5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65" r:id="rId12"/>
    <p:sldId id="266" r:id="rId13"/>
    <p:sldId id="268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07"/>
    <p:restoredTop sz="88571"/>
  </p:normalViewPr>
  <p:slideViewPr>
    <p:cSldViewPr snapToGrid="0" snapToObjects="1">
      <p:cViewPr varScale="1">
        <p:scale>
          <a:sx n="73" d="100"/>
          <a:sy n="73" d="100"/>
        </p:scale>
        <p:origin x="7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1" d="100"/>
          <a:sy n="81" d="100"/>
        </p:scale>
        <p:origin x="304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90EC9-232D-9243-BFE8-1C62D19E0597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DBB51-D65C-7447-9678-078F29E74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99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… and apply SE 2811 (Design Patterns), SE 2832 </a:t>
            </a:r>
            <a:r>
              <a:rPr lang="en-US"/>
              <a:t>(Verification)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DBB51-D65C-7447-9678-078F29E74B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71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ScrumMaster, Note Taker, </a:t>
            </a:r>
            <a:r>
              <a:rPr lang="en-US" dirty="0" err="1"/>
              <a:t>Devops</a:t>
            </a:r>
            <a:r>
              <a:rPr lang="en-US" dirty="0"/>
              <a:t> Lead: each of these rotates every other sprint</a:t>
            </a:r>
          </a:p>
          <a:p>
            <a:r>
              <a:rPr lang="en-US" dirty="0"/>
              <a:t>No expectation that POP will take on the other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DBB51-D65C-7447-9678-078F29E74B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37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don’t log time, you don’t eat!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DBB51-D65C-7447-9678-078F29E74B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74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My thought: yes, because that’s what to expect in industry!</a:t>
            </a:r>
          </a:p>
          <a:p>
            <a:r>
              <a:rPr lang="en-US" dirty="0"/>
              <a:t>Might be difficult to see where it’s used…</a:t>
            </a:r>
          </a:p>
          <a:p>
            <a:r>
              <a:rPr lang="en-US" dirty="0"/>
              <a:t>But: information leaks back into the AI engine; client might forbid it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DBB51-D65C-7447-9678-078F29E74B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59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Academic dishonesty: can result in failing the course or even being expelled!</a:t>
            </a:r>
          </a:p>
          <a:p>
            <a:r>
              <a:rPr lang="en-US" dirty="0"/>
              <a:t>Documented effort: time logs, other materials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DBB51-D65C-7447-9678-078F29E74BA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815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Yes, creating artifacts (rather than delivering functionality) are not usually PBIs, but in this case we have too many unknowns and need a process to figure out what the system is supposed to do before we can create MVP PBIs.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DBB51-D65C-7447-9678-078F29E74BA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88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445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19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403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070156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5172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972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511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90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77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78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05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432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93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36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492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27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12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D6E9DEC-419B-4CC5-A080-3B06BD5A8291}" type="datetimeFigureOut">
              <a:rPr lang="en-US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2182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4D315-CE0A-8447-ADE3-1BA6B61F96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SWE 3710/3720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0EAB31-5EFE-194B-AA94-8F0AE04266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375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46F6F-B9BE-BC4C-B2AE-27B779CDB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8DCEE-B026-3645-8CE2-AC5B94608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0803923" cy="404842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Each sprint: 20% of your grade</a:t>
            </a:r>
          </a:p>
          <a:p>
            <a:pPr lvl="1"/>
            <a:r>
              <a:rPr lang="en-US" dirty="0"/>
              <a:t>50% documented effort and process, 50% for deliverables</a:t>
            </a:r>
          </a:p>
          <a:p>
            <a:pPr lvl="1"/>
            <a:r>
              <a:rPr lang="en-US" dirty="0"/>
              <a:t>Just building a working system is not enough – process is a major goal</a:t>
            </a:r>
          </a:p>
          <a:p>
            <a:r>
              <a:rPr lang="en-US" dirty="0"/>
              <a:t>Presentations, peer evaluation: 20%</a:t>
            </a:r>
          </a:p>
          <a:p>
            <a:r>
              <a:rPr lang="en-US" dirty="0"/>
              <a:t>Remaining 20%: overall contribution, additional deliverables</a:t>
            </a:r>
          </a:p>
          <a:p>
            <a:r>
              <a:rPr lang="en-US" dirty="0"/>
              <a:t>Time logs must be accurate</a:t>
            </a:r>
          </a:p>
          <a:p>
            <a:pPr lvl="1"/>
            <a:r>
              <a:rPr lang="en-US" dirty="0"/>
              <a:t>Fabricating participation is academic dishonesty</a:t>
            </a:r>
          </a:p>
          <a:p>
            <a:pPr lvl="1"/>
            <a:r>
              <a:rPr lang="en-US" dirty="0"/>
              <a:t>Accuracy is important for teammates, future estimation</a:t>
            </a:r>
          </a:p>
          <a:p>
            <a:r>
              <a:rPr lang="en-US" i="1" dirty="0"/>
              <a:t>Review syllabus</a:t>
            </a:r>
          </a:p>
        </p:txBody>
      </p:sp>
    </p:spTree>
    <p:extLst>
      <p:ext uri="{BB962C8B-B14F-4D97-AF65-F5344CB8AC3E}">
        <p14:creationId xmlns:p14="http://schemas.microsoft.com/office/powerpoint/2010/main" val="74528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50200-8C28-6F46-BA03-2E35DC1D7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9F536-559F-B944-B6E6-90499E716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0335342" cy="430681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Pick your cubicle</a:t>
            </a:r>
          </a:p>
          <a:p>
            <a:r>
              <a:rPr lang="en-US" dirty="0"/>
              <a:t>Attached seminar room: meetings, especially with customers</a:t>
            </a:r>
          </a:p>
          <a:p>
            <a:r>
              <a:rPr lang="en-US" dirty="0"/>
              <a:t>Intent: provide lockable cabinets</a:t>
            </a:r>
          </a:p>
          <a:p>
            <a:pPr lvl="1"/>
            <a:r>
              <a:rPr lang="en-US" dirty="0"/>
              <a:t>We provide locks; if bring your own, we should have the combination</a:t>
            </a:r>
          </a:p>
          <a:p>
            <a:pPr lvl="1"/>
            <a:r>
              <a:rPr lang="en-US" dirty="0"/>
              <a:t>Ensure locks fit easily – broken handles take forever to get fixed</a:t>
            </a:r>
          </a:p>
          <a:p>
            <a:r>
              <a:rPr lang="en-US" dirty="0"/>
              <a:t>24/7 lab card access – check!</a:t>
            </a:r>
          </a:p>
          <a:p>
            <a:pPr lvl="1"/>
            <a:r>
              <a:rPr lang="en-US" dirty="0"/>
              <a:t>Note: must have at least two in the room from 10 pm to 7 am for safety</a:t>
            </a:r>
          </a:p>
          <a:p>
            <a:r>
              <a:rPr lang="en-US" dirty="0"/>
              <a:t>Show up ready to work – no 15-minute settling in time</a:t>
            </a:r>
          </a:p>
          <a:p>
            <a:r>
              <a:rPr lang="en-US" dirty="0"/>
              <a:t>Let’s keep the space clean with no food</a:t>
            </a:r>
          </a:p>
          <a:p>
            <a:r>
              <a:rPr lang="en-US" dirty="0"/>
              <a:t>Respect whiteboard – must share with other sections</a:t>
            </a:r>
          </a:p>
        </p:txBody>
      </p:sp>
    </p:spTree>
    <p:extLst>
      <p:ext uri="{BB962C8B-B14F-4D97-AF65-F5344CB8AC3E}">
        <p14:creationId xmlns:p14="http://schemas.microsoft.com/office/powerpoint/2010/main" val="109575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AFF67-09D6-084A-8096-5929CBBE5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502A3-84CF-C244-908C-E8686564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1361862" cy="4206803"/>
          </a:xfrm>
        </p:spPr>
        <p:txBody>
          <a:bodyPr>
            <a:normAutofit/>
          </a:bodyPr>
          <a:lstStyle/>
          <a:p>
            <a:r>
              <a:rPr lang="en-US" sz="2800" dirty="0"/>
              <a:t>GitLab: primary project tracking</a:t>
            </a:r>
          </a:p>
          <a:p>
            <a:r>
              <a:rPr lang="en-US" sz="2800" dirty="0"/>
              <a:t>All deliverables in the single repository</a:t>
            </a:r>
          </a:p>
          <a:p>
            <a:pPr lvl="1"/>
            <a:r>
              <a:rPr lang="en-US" sz="2400" dirty="0"/>
              <a:t>All repositories are to be in GitLab</a:t>
            </a:r>
          </a:p>
          <a:p>
            <a:pPr lvl="1"/>
            <a:r>
              <a:rPr lang="en-US" sz="2400" dirty="0"/>
              <a:t>Your instructor will create the repository</a:t>
            </a:r>
          </a:p>
          <a:p>
            <a:r>
              <a:rPr lang="en-US" sz="2800" dirty="0"/>
              <a:t>Wikis: used for process-related discussions, meeting notes</a:t>
            </a:r>
          </a:p>
          <a:p>
            <a:pPr lvl="1"/>
            <a:r>
              <a:rPr lang="en-US" sz="2400" dirty="0"/>
              <a:t>Do not distribute materials through Google Docs – this is not robust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624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AFF67-09D6-084A-8096-5929CBBE5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502A3-84CF-C244-908C-E8686564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1113889" cy="4206803"/>
          </a:xfrm>
        </p:spPr>
        <p:txBody>
          <a:bodyPr>
            <a:normAutofit/>
          </a:bodyPr>
          <a:lstStyle/>
          <a:p>
            <a:r>
              <a:rPr lang="en-US" sz="2800" dirty="0"/>
              <a:t>Will use GitLab’s pipelines feature for continuous integration</a:t>
            </a:r>
          </a:p>
          <a:p>
            <a:r>
              <a:rPr lang="en-US" sz="2800" dirty="0"/>
              <a:t>VMs for development: </a:t>
            </a:r>
            <a:r>
              <a:rPr lang="en-US" sz="2800" dirty="0" err="1"/>
              <a:t>sdlstudentvmXX.msoe.edu</a:t>
            </a:r>
            <a:endParaRPr lang="en-US" sz="2800" dirty="0"/>
          </a:p>
          <a:p>
            <a:pPr lvl="1"/>
            <a:r>
              <a:rPr lang="en-US" sz="2400" dirty="0"/>
              <a:t>Will have root access; install own tools</a:t>
            </a:r>
          </a:p>
          <a:p>
            <a:pPr lvl="1"/>
            <a:r>
              <a:rPr lang="en-US" sz="2400" dirty="0"/>
              <a:t>An opportunity to learn a bit of Linux!</a:t>
            </a:r>
          </a:p>
          <a:p>
            <a:r>
              <a:rPr lang="en-US" sz="2800" dirty="0" err="1"/>
              <a:t>MSTeams</a:t>
            </a:r>
            <a:r>
              <a:rPr lang="en-US" sz="2800" dirty="0"/>
              <a:t>: all must monitor the Teams channel</a:t>
            </a:r>
          </a:p>
          <a:p>
            <a:pPr lvl="1"/>
            <a:r>
              <a:rPr lang="en-US" dirty="0"/>
              <a:t>Individual groups can create their own channel, but I won’t monitor</a:t>
            </a:r>
          </a:p>
          <a:p>
            <a:r>
              <a:rPr lang="en-US" sz="2800" dirty="0"/>
              <a:t>Expectation: everyone checking communication sites at least once per day, likely more often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501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8FD05-8CC9-0C43-9AB0-7C731069D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7306E-47B2-2847-A4ED-E52EDFB36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0416465" cy="4441118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Set up repository</a:t>
            </a:r>
          </a:p>
          <a:p>
            <a:pPr lvl="1"/>
            <a:r>
              <a:rPr lang="en-US" sz="2400" dirty="0"/>
              <a:t>README: Project name, product owner, clients, team members</a:t>
            </a:r>
          </a:p>
          <a:p>
            <a:pPr lvl="1"/>
            <a:r>
              <a:rPr lang="en-US" sz="2400" dirty="0"/>
              <a:t>One or two sentence project goal</a:t>
            </a:r>
          </a:p>
          <a:p>
            <a:pPr lvl="1"/>
            <a:r>
              <a:rPr lang="en-US" sz="2400" dirty="0"/>
              <a:t>Each team member: pictures on GitLab, Jira</a:t>
            </a:r>
          </a:p>
          <a:p>
            <a:pPr lvl="1"/>
            <a:r>
              <a:rPr lang="en-US" sz="2400" dirty="0"/>
              <a:t>Set up space for meeting notes</a:t>
            </a:r>
          </a:p>
          <a:p>
            <a:r>
              <a:rPr lang="en-US" sz="2800" dirty="0"/>
              <a:t>Meet with client(s)</a:t>
            </a:r>
          </a:p>
          <a:p>
            <a:r>
              <a:rPr lang="en-US" sz="2800" dirty="0"/>
              <a:t>Set up first sprint, create PBIs</a:t>
            </a:r>
          </a:p>
          <a:p>
            <a:pPr lvl="1"/>
            <a:r>
              <a:rPr lang="en-US" sz="2400" dirty="0"/>
              <a:t>Note the sprint naming convention</a:t>
            </a:r>
          </a:p>
          <a:p>
            <a:pPr lvl="1"/>
            <a:r>
              <a:rPr lang="en-US" sz="2400" dirty="0"/>
              <a:t>Note almost all names should use lower case</a:t>
            </a:r>
          </a:p>
          <a:p>
            <a:pPr lvl="2"/>
            <a:r>
              <a:rPr lang="en-US" sz="2200" dirty="0"/>
              <a:t>Consistency is </a:t>
            </a:r>
            <a:r>
              <a:rPr lang="en-US" sz="2200" i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critical</a:t>
            </a:r>
            <a:r>
              <a:rPr lang="en-US" sz="2200" dirty="0"/>
              <a:t> to receiving quick feedback from instructors</a:t>
            </a:r>
          </a:p>
          <a:p>
            <a:pPr lvl="1"/>
            <a:r>
              <a:rPr lang="en-US" sz="2400" dirty="0"/>
              <a:t>Log time to tasks (in minutes)</a:t>
            </a:r>
          </a:p>
          <a:p>
            <a:pPr lvl="1"/>
            <a:r>
              <a:rPr lang="en-US" sz="2400" dirty="0"/>
              <a:t>First PBIs: creating artifacts </a:t>
            </a:r>
          </a:p>
          <a:p>
            <a:r>
              <a:rPr lang="en-US" sz="2800" dirty="0"/>
              <a:t>See syllabus for additional details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475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48618-419B-0842-B980-25BDD0812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3D26A-D95D-1243-A735-BA2315EB4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161850" cy="3911527"/>
          </a:xfrm>
        </p:spPr>
        <p:txBody>
          <a:bodyPr>
            <a:normAutofit/>
          </a:bodyPr>
          <a:lstStyle/>
          <a:p>
            <a:r>
              <a:rPr lang="en-US" dirty="0"/>
              <a:t>Build an open-ended system as a team</a:t>
            </a:r>
          </a:p>
          <a:p>
            <a:pPr lvl="1"/>
            <a:r>
              <a:rPr lang="en-US" dirty="0"/>
              <a:t>Open-ended: requirements from a real customer</a:t>
            </a:r>
          </a:p>
          <a:p>
            <a:pPr lvl="1"/>
            <a:r>
              <a:rPr lang="en-US" dirty="0"/>
              <a:t>Team: benefit from multiple viewpoints</a:t>
            </a:r>
          </a:p>
          <a:p>
            <a:pPr lvl="1"/>
            <a:r>
              <a:rPr lang="en-US" dirty="0"/>
              <a:t>Learn new technical skills</a:t>
            </a:r>
          </a:p>
          <a:p>
            <a:r>
              <a:rPr lang="en-US" dirty="0"/>
              <a:t>Experience with process; building on SWE 2710</a:t>
            </a:r>
          </a:p>
          <a:p>
            <a:pPr lvl="1"/>
            <a:r>
              <a:rPr lang="en-US" dirty="0"/>
              <a:t>Fall: focus on applying scrum in 4 sprints</a:t>
            </a:r>
          </a:p>
          <a:p>
            <a:pPr lvl="1"/>
            <a:r>
              <a:rPr lang="en-US" dirty="0"/>
              <a:t>Spring: Focus on improved testing, process improvement</a:t>
            </a:r>
          </a:p>
          <a:p>
            <a:r>
              <a:rPr lang="en-US" dirty="0"/>
              <a:t>Apply requirements, architecture, web development, other SWE</a:t>
            </a:r>
          </a:p>
          <a:p>
            <a:pPr lvl="1"/>
            <a:r>
              <a:rPr lang="en-US" dirty="0"/>
              <a:t>Elements from SWE 2410, but more from Arch &amp; </a:t>
            </a:r>
            <a:r>
              <a:rPr lang="en-US" dirty="0" err="1"/>
              <a:t>Reqs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5DC6C-380A-A547-B5CF-273ACEBC2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E75C7-E8D4-2D46-90FC-45F341422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690688"/>
            <a:ext cx="10463929" cy="424550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Each sprint: 3 weeks, starting Monday and ending Sunday night</a:t>
            </a:r>
          </a:p>
          <a:p>
            <a:r>
              <a:rPr lang="en-US" dirty="0"/>
              <a:t>SWE 3710: 1 week planning, 4 sprints, 1 week planning for spring</a:t>
            </a:r>
          </a:p>
          <a:p>
            <a:pPr lvl="1"/>
            <a:r>
              <a:rPr lang="en-US" dirty="0"/>
              <a:t>Thanksgiving week: will present project, basic design structure</a:t>
            </a:r>
          </a:p>
          <a:p>
            <a:pPr lvl="1"/>
            <a:r>
              <a:rPr lang="en-US" dirty="0"/>
              <a:t>Finals week: lessons learned especially regarding process, plans for spring</a:t>
            </a:r>
          </a:p>
          <a:p>
            <a:r>
              <a:rPr lang="en-US" dirty="0"/>
              <a:t>Week 1</a:t>
            </a:r>
          </a:p>
          <a:p>
            <a:pPr lvl="1"/>
            <a:r>
              <a:rPr lang="en-US" dirty="0"/>
              <a:t>Meet with PO: determine basic scope, primary PBIs/epics</a:t>
            </a:r>
          </a:p>
          <a:p>
            <a:pPr lvl="2"/>
            <a:r>
              <a:rPr lang="en-US" dirty="0"/>
              <a:t>Establish good meeting times</a:t>
            </a:r>
          </a:p>
          <a:p>
            <a:pPr lvl="1"/>
            <a:r>
              <a:rPr lang="en-US" dirty="0"/>
              <a:t>Write PBIs for spike solutions</a:t>
            </a:r>
          </a:p>
          <a:p>
            <a:pPr lvl="2"/>
            <a:r>
              <a:rPr lang="en-US" dirty="0"/>
              <a:t>Capture key technologies in the project</a:t>
            </a:r>
          </a:p>
          <a:p>
            <a:pPr lvl="2"/>
            <a:r>
              <a:rPr lang="en-US" dirty="0"/>
              <a:t>Recall: spike solutions are throwaway – NO code move to project</a:t>
            </a:r>
          </a:p>
          <a:p>
            <a:pPr lvl="1"/>
            <a:r>
              <a:rPr lang="en-US" dirty="0"/>
              <a:t>Include a PBI to write primary user stories, storyboards, mockups for sprint 2</a:t>
            </a:r>
          </a:p>
          <a:p>
            <a:r>
              <a:rPr lang="en-US" dirty="0"/>
              <a:t>Goal for sprint 3: first releasable increment</a:t>
            </a:r>
          </a:p>
          <a:p>
            <a:r>
              <a:rPr lang="en-US" dirty="0"/>
              <a:t>Sprint 4: spans Thanksgiving week, will have presentations this week as well so effectively 3 weeks of work for the sprint</a:t>
            </a:r>
          </a:p>
        </p:txBody>
      </p:sp>
    </p:spTree>
    <p:extLst>
      <p:ext uri="{BB962C8B-B14F-4D97-AF65-F5344CB8AC3E}">
        <p14:creationId xmlns:p14="http://schemas.microsoft.com/office/powerpoint/2010/main" val="1514850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D4162-9624-C24B-B350-CE0B3FA2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827B8-47CF-9A4E-9119-EE8B32EB6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244036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Attendance required</a:t>
            </a:r>
          </a:p>
          <a:p>
            <a:pPr lvl="1"/>
            <a:r>
              <a:rPr lang="en-US" dirty="0"/>
              <a:t>Lab time: only guaranteed meeting time, focus on ceremonies</a:t>
            </a:r>
          </a:p>
          <a:p>
            <a:r>
              <a:rPr lang="en-US" dirty="0"/>
              <a:t>Unexcused absence: up to 1 letter grade cut</a:t>
            </a:r>
          </a:p>
          <a:p>
            <a:pPr lvl="1"/>
            <a:r>
              <a:rPr lang="en-US" dirty="0"/>
              <a:t>Catalog: “Lab and examination attendance is mandatory”</a:t>
            </a:r>
          </a:p>
          <a:p>
            <a:pPr lvl="1"/>
            <a:r>
              <a:rPr lang="en-US" dirty="0"/>
              <a:t>Excused absences: illness, school obligations (as approved by the VPA)</a:t>
            </a:r>
          </a:p>
          <a:p>
            <a:pPr lvl="1"/>
            <a:r>
              <a:rPr lang="en-US" dirty="0"/>
              <a:t>If no other absences, any penalty will be waived for a single absence</a:t>
            </a:r>
          </a:p>
          <a:p>
            <a:pPr lvl="1"/>
            <a:r>
              <a:rPr lang="en-US" dirty="0"/>
              <a:t>Expectation: will communicate with team, avoid ceremonies</a:t>
            </a:r>
          </a:p>
          <a:p>
            <a:r>
              <a:rPr lang="en-US" dirty="0"/>
              <a:t>Tardiness: </a:t>
            </a:r>
          </a:p>
          <a:p>
            <a:pPr lvl="1"/>
            <a:r>
              <a:rPr lang="en-US" dirty="0"/>
              <a:t>More than 5 minutes late; notify team &amp; instructor</a:t>
            </a:r>
          </a:p>
          <a:p>
            <a:pPr lvl="1"/>
            <a:r>
              <a:rPr lang="en-US" dirty="0"/>
              <a:t>Be sure to check in – you may be marked absent!</a:t>
            </a:r>
          </a:p>
          <a:p>
            <a:pPr lvl="1"/>
            <a:r>
              <a:rPr lang="en-US" dirty="0"/>
              <a:t>3 or more times: grade penalties</a:t>
            </a:r>
          </a:p>
          <a:p>
            <a:pPr lvl="1"/>
            <a:r>
              <a:rPr lang="en-US" dirty="0"/>
              <a:t>If very late, may be treated as an absence</a:t>
            </a:r>
          </a:p>
          <a:p>
            <a:r>
              <a:rPr lang="en-US" dirty="0"/>
              <a:t>Leaving early is also a problem; get approval</a:t>
            </a:r>
          </a:p>
        </p:txBody>
      </p:sp>
    </p:spTree>
    <p:extLst>
      <p:ext uri="{BB962C8B-B14F-4D97-AF65-F5344CB8AC3E}">
        <p14:creationId xmlns:p14="http://schemas.microsoft.com/office/powerpoint/2010/main" val="390837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5EA9C-3711-5847-B8EA-8AF93F818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D7776-96FF-2144-9C2B-62C571EA9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690688"/>
            <a:ext cx="10583424" cy="496529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Scrum Artifacts</a:t>
            </a:r>
          </a:p>
          <a:p>
            <a:pPr lvl="1"/>
            <a:r>
              <a:rPr lang="en-US" dirty="0"/>
              <a:t>Product Backlog: Epics, User stories, Bugs/defects, Knowledge acquisition, Internal improvement</a:t>
            </a:r>
            <a:endParaRPr lang="en-US" i="1" dirty="0"/>
          </a:p>
          <a:p>
            <a:pPr lvl="1"/>
            <a:r>
              <a:rPr lang="en-US" dirty="0"/>
              <a:t>Sprint Backlog: story-pointed PBIs </a:t>
            </a:r>
            <a:r>
              <a:rPr lang="en-US" i="1" dirty="0"/>
              <a:t>with acceptance criteria</a:t>
            </a:r>
            <a:endParaRPr lang="en-US" dirty="0"/>
          </a:p>
          <a:p>
            <a:pPr lvl="1"/>
            <a:r>
              <a:rPr lang="en-US" dirty="0"/>
              <a:t>Burndown Chart</a:t>
            </a:r>
          </a:p>
          <a:p>
            <a:r>
              <a:rPr lang="en-US" dirty="0"/>
              <a:t>Scrum ceremonies</a:t>
            </a:r>
          </a:p>
          <a:p>
            <a:pPr lvl="1"/>
            <a:r>
              <a:rPr lang="en-US" dirty="0"/>
              <a:t>Sprint planning</a:t>
            </a:r>
          </a:p>
          <a:p>
            <a:pPr lvl="1"/>
            <a:r>
              <a:rPr lang="en-US" i="1" dirty="0"/>
              <a:t>Weekly</a:t>
            </a:r>
            <a:r>
              <a:rPr lang="en-US" dirty="0"/>
              <a:t> stand-ups – daily standups are not appropriate</a:t>
            </a:r>
          </a:p>
          <a:p>
            <a:pPr lvl="1"/>
            <a:r>
              <a:rPr lang="en-US" dirty="0"/>
              <a:t>Backlog grooming: additional ceremony since don’t have typical product owners </a:t>
            </a:r>
          </a:p>
          <a:p>
            <a:pPr lvl="1"/>
            <a:r>
              <a:rPr lang="en-US" dirty="0"/>
              <a:t>Sprint Review</a:t>
            </a:r>
          </a:p>
          <a:p>
            <a:pPr lvl="1"/>
            <a:r>
              <a:rPr lang="en-US" dirty="0"/>
              <a:t>Sprint Retrospective</a:t>
            </a:r>
          </a:p>
          <a:p>
            <a:r>
              <a:rPr lang="en-US" dirty="0"/>
              <a:t>Will work towards having 2 sprints of PBIs on the backlog</a:t>
            </a:r>
          </a:p>
          <a:p>
            <a:pPr lvl="1"/>
            <a:r>
              <a:rPr lang="en-US" dirty="0"/>
              <a:t>Meet during sprint to groom backlog</a:t>
            </a:r>
          </a:p>
          <a:p>
            <a:pPr lvl="1"/>
            <a:r>
              <a:rPr lang="en-US" dirty="0"/>
              <a:t>At start of sprint, just move top of backlog to the sprint backlog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3BEC813-9579-354D-8E07-8C4685501D3D}"/>
              </a:ext>
            </a:extLst>
          </p:cNvPr>
          <p:cNvGrpSpPr/>
          <p:nvPr/>
        </p:nvGrpSpPr>
        <p:grpSpPr>
          <a:xfrm>
            <a:off x="3880139" y="4805249"/>
            <a:ext cx="7428633" cy="528637"/>
            <a:chOff x="3999418" y="5477803"/>
            <a:chExt cx="7428633" cy="528637"/>
          </a:xfrm>
        </p:grpSpPr>
        <p:sp>
          <p:nvSpPr>
            <p:cNvPr id="4" name="Right Brace 3">
              <a:extLst>
                <a:ext uri="{FF2B5EF4-FFF2-40B4-BE49-F238E27FC236}">
                  <a16:creationId xmlns:a16="http://schemas.microsoft.com/office/drawing/2014/main" id="{A1F211E3-FB92-F848-AC63-32C0C4907559}"/>
                </a:ext>
              </a:extLst>
            </p:cNvPr>
            <p:cNvSpPr/>
            <p:nvPr/>
          </p:nvSpPr>
          <p:spPr>
            <a:xfrm>
              <a:off x="3999418" y="5477803"/>
              <a:ext cx="328612" cy="528637"/>
            </a:xfrm>
            <a:prstGeom prst="rightBrace">
              <a:avLst/>
            </a:prstGeom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F36FF9F-8585-FA43-9E0A-DF0315A8220A}"/>
                </a:ext>
              </a:extLst>
            </p:cNvPr>
            <p:cNvSpPr txBox="1"/>
            <p:nvPr/>
          </p:nvSpPr>
          <p:spPr>
            <a:xfrm>
              <a:off x="4328030" y="5557455"/>
              <a:ext cx="71000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5">
                      <a:lumMod val="40000"/>
                      <a:lumOff val="60000"/>
                    </a:schemeClr>
                  </a:solidFill>
                </a:rPr>
                <a:t>Artifact: a carefully written document w/ screen shots &amp; evidence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324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57299-AC26-DE4C-91FA-760821527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framework: Scrum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F853F-72E5-F84B-B1A6-630DC75E9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486443" cy="4133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Project sponsor: external customer</a:t>
            </a:r>
          </a:p>
          <a:p>
            <a:r>
              <a:rPr lang="en-US" dirty="0"/>
              <a:t>Product Owner Proxy:</a:t>
            </a:r>
          </a:p>
          <a:p>
            <a:pPr lvl="1"/>
            <a:r>
              <a:rPr lang="en-US" dirty="0"/>
              <a:t>One person will perform this per semester, changing for the following semester</a:t>
            </a:r>
          </a:p>
          <a:p>
            <a:pPr lvl="1"/>
            <a:r>
              <a:rPr lang="en-US" dirty="0"/>
              <a:t>Primary conduit between team and sponsor</a:t>
            </a:r>
          </a:p>
          <a:p>
            <a:pPr lvl="1"/>
            <a:r>
              <a:rPr lang="en-US" dirty="0"/>
              <a:t>Responsible for ensuring backlog maintained; has power to add items</a:t>
            </a:r>
          </a:p>
          <a:p>
            <a:pPr lvl="1"/>
            <a:r>
              <a:rPr lang="en-US" dirty="0"/>
              <a:t>Arrange meetings, typically twice a sprint</a:t>
            </a:r>
          </a:p>
          <a:p>
            <a:pPr lvl="1"/>
            <a:r>
              <a:rPr lang="en-US" dirty="0"/>
              <a:t>Represents sponsor when sponsor not available, especially for PBI validation</a:t>
            </a:r>
          </a:p>
          <a:p>
            <a:r>
              <a:rPr lang="en-US" dirty="0"/>
              <a:t>ScrumMaster: Scrum coach, facilitator; rotate every second sprint</a:t>
            </a:r>
          </a:p>
          <a:p>
            <a:r>
              <a:rPr lang="en-US" dirty="0"/>
              <a:t>Note-taker: ensures meetings, stand-ups documented</a:t>
            </a:r>
          </a:p>
          <a:p>
            <a:r>
              <a:rPr lang="en-US" dirty="0"/>
              <a:t>DevOps Lead: ensures build, deployment instructions current; set up CI</a:t>
            </a:r>
          </a:p>
        </p:txBody>
      </p:sp>
    </p:spTree>
    <p:extLst>
      <p:ext uri="{BB962C8B-B14F-4D97-AF65-F5344CB8AC3E}">
        <p14:creationId xmlns:p14="http://schemas.microsoft.com/office/powerpoint/2010/main" val="33272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6E38E-3AED-6141-9562-556F159A9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A7481-6AB7-4D43-A2E7-F6619E4FE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678242" cy="416394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No traditional exams, infrequent class-wide meetings</a:t>
            </a:r>
          </a:p>
          <a:p>
            <a:r>
              <a:rPr lang="en-US" dirty="0"/>
              <a:t>4 hours/week in lab, 6 hours/week outside work</a:t>
            </a:r>
          </a:p>
          <a:p>
            <a:pPr lvl="1"/>
            <a:r>
              <a:rPr lang="en-US" dirty="0"/>
              <a:t>Lab time: largely performing ceremonies</a:t>
            </a:r>
          </a:p>
          <a:p>
            <a:pPr lvl="1"/>
            <a:r>
              <a:rPr lang="en-US" dirty="0"/>
              <a:t>Also useful for knowledge transfer, discussing designs</a:t>
            </a:r>
          </a:p>
          <a:p>
            <a:r>
              <a:rPr lang="en-US" dirty="0"/>
              <a:t>Expect me to visit each team at least twice – important part of class</a:t>
            </a:r>
          </a:p>
          <a:p>
            <a:r>
              <a:rPr lang="en-US" dirty="0"/>
              <a:t>Must log time – this is expected at many companies</a:t>
            </a:r>
          </a:p>
          <a:p>
            <a:pPr lvl="1"/>
            <a:r>
              <a:rPr lang="en-US" dirty="0"/>
              <a:t>Accuracy is important: helps improve estimates</a:t>
            </a:r>
          </a:p>
          <a:p>
            <a:pPr lvl="1"/>
            <a:r>
              <a:rPr lang="en-US" dirty="0"/>
              <a:t>Log time in minutes – hours are too low resolution</a:t>
            </a:r>
          </a:p>
          <a:p>
            <a:pPr lvl="1"/>
            <a:r>
              <a:rPr lang="en-US" dirty="0"/>
              <a:t>If make a mistake, correct it</a:t>
            </a:r>
          </a:p>
          <a:p>
            <a:pPr lvl="2"/>
            <a:r>
              <a:rPr lang="en-US" dirty="0"/>
              <a:t>Be sure to log your time within a couple days; won’t remember details otherwise</a:t>
            </a:r>
          </a:p>
          <a:p>
            <a:pPr lvl="1"/>
            <a:r>
              <a:rPr lang="en-US" dirty="0"/>
              <a:t>See syllabus for more detail</a:t>
            </a:r>
          </a:p>
        </p:txBody>
      </p:sp>
    </p:spTree>
    <p:extLst>
      <p:ext uri="{BB962C8B-B14F-4D97-AF65-F5344CB8AC3E}">
        <p14:creationId xmlns:p14="http://schemas.microsoft.com/office/powerpoint/2010/main" val="58137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1A2D1-1CDF-09C9-FAA7-DB29162B9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SDL and Generative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BE228-0B68-F269-E0EF-36EA86FCE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999" y="1825625"/>
            <a:ext cx="10515599" cy="477111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Should students be able to use GenAI?</a:t>
            </a:r>
          </a:p>
          <a:p>
            <a:pPr lvl="1"/>
            <a:r>
              <a:rPr lang="en-US" dirty="0"/>
              <a:t>Why?</a:t>
            </a:r>
          </a:p>
          <a:p>
            <a:pPr lvl="1"/>
            <a:r>
              <a:rPr lang="en-US" dirty="0"/>
              <a:t>Why not?</a:t>
            </a:r>
          </a:p>
          <a:p>
            <a:r>
              <a:rPr lang="en-US" dirty="0"/>
              <a:t>Current policy</a:t>
            </a:r>
          </a:p>
          <a:p>
            <a:pPr lvl="1"/>
            <a:r>
              <a:rPr lang="en-US" dirty="0"/>
              <a:t>Let’s figure it out!</a:t>
            </a:r>
          </a:p>
          <a:p>
            <a:pPr lvl="1"/>
            <a:r>
              <a:rPr lang="en-US" dirty="0"/>
              <a:t>Yes: IDEs use GenAI for code completion; can’t fight that</a:t>
            </a:r>
          </a:p>
          <a:p>
            <a:pPr lvl="1"/>
            <a:r>
              <a:rPr lang="en-US" dirty="0"/>
              <a:t>But how else to be used?</a:t>
            </a:r>
          </a:p>
          <a:p>
            <a:pPr lvl="2"/>
            <a:r>
              <a:rPr lang="en-US" dirty="0"/>
              <a:t>Writing large segments of code?</a:t>
            </a:r>
          </a:p>
          <a:p>
            <a:pPr lvl="2"/>
            <a:r>
              <a:rPr lang="en-US" dirty="0"/>
              <a:t>Writing documentation, scripts, tests?</a:t>
            </a:r>
          </a:p>
          <a:p>
            <a:r>
              <a:rPr lang="en-US" dirty="0"/>
              <a:t>Minimum:</a:t>
            </a:r>
          </a:p>
          <a:p>
            <a:pPr lvl="1"/>
            <a:r>
              <a:rPr lang="en-US" i="1" dirty="0"/>
              <a:t>Discuss with PO, put in Definition of Done</a:t>
            </a:r>
          </a:p>
          <a:p>
            <a:pPr lvl="1"/>
            <a:r>
              <a:rPr lang="en-US" dirty="0"/>
              <a:t>Mark generated documents somehow</a:t>
            </a:r>
          </a:p>
          <a:p>
            <a:pPr lvl="1"/>
            <a:r>
              <a:rPr lang="en-US" dirty="0"/>
              <a:t>Record experiences, let me know on sprint reports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7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0E56E-1091-384B-B08A-EC8E7116E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Materials: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8C6AE-6F49-6748-84CA-720BE203A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0806829" cy="4163941"/>
          </a:xfrm>
        </p:spPr>
        <p:txBody>
          <a:bodyPr>
            <a:normAutofit/>
          </a:bodyPr>
          <a:lstStyle/>
          <a:p>
            <a:r>
              <a:rPr lang="en-US" sz="2800" dirty="0"/>
              <a:t>See syllabus for schedule</a:t>
            </a:r>
          </a:p>
          <a:p>
            <a:pPr lvl="1"/>
            <a:r>
              <a:rPr lang="en-US" sz="2400" dirty="0"/>
              <a:t>Start logging with first week</a:t>
            </a:r>
          </a:p>
          <a:p>
            <a:pPr lvl="1"/>
            <a:r>
              <a:rPr lang="en-US" sz="2400" dirty="0"/>
              <a:t>Note this and other class meetings are not logged – helps with estimates</a:t>
            </a:r>
          </a:p>
          <a:p>
            <a:r>
              <a:rPr lang="en-US" sz="2800" dirty="0"/>
              <a:t>Key throughout the term:</a:t>
            </a:r>
          </a:p>
          <a:p>
            <a:pPr lvl="1"/>
            <a:r>
              <a:rPr lang="en-US" sz="2400" dirty="0"/>
              <a:t>Descriptive titles for PBIs so the title is enough on reports</a:t>
            </a:r>
          </a:p>
          <a:p>
            <a:pPr lvl="1"/>
            <a:r>
              <a:rPr lang="en-US" sz="2400" dirty="0"/>
              <a:t>Consistent acceptance criteria</a:t>
            </a:r>
          </a:p>
          <a:p>
            <a:pPr lvl="2"/>
            <a:r>
              <a:rPr lang="en-US" sz="2000" dirty="0"/>
              <a:t>Especially spikes: “build GUI” describes the goal, not when done</a:t>
            </a:r>
          </a:p>
          <a:p>
            <a:pPr lvl="2"/>
            <a:r>
              <a:rPr lang="en-US" sz="2000" dirty="0"/>
              <a:t>And Knowledge Acquisition: </a:t>
            </a:r>
            <a:r>
              <a:rPr lang="en-US" sz="2000" i="1" dirty="0"/>
              <a:t>cannot </a:t>
            </a:r>
            <a:r>
              <a:rPr lang="en-US" sz="2000" dirty="0"/>
              <a:t>know all of Android development</a:t>
            </a:r>
          </a:p>
          <a:p>
            <a:pPr lvl="3"/>
            <a:r>
              <a:rPr lang="en-US" sz="1800" dirty="0"/>
              <a:t>Give a goal in terms of something you can build</a:t>
            </a:r>
          </a:p>
          <a:p>
            <a:r>
              <a:rPr lang="en-US" sz="2800" dirty="0"/>
              <a:t>Timebox configuring laptops; get help if needed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520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376</TotalTime>
  <Words>1328</Words>
  <Application>Microsoft Office PowerPoint</Application>
  <PresentationFormat>Widescreen</PresentationFormat>
  <Paragraphs>169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Corbel</vt:lpstr>
      <vt:lpstr>Depth</vt:lpstr>
      <vt:lpstr>SWE 3710/3720</vt:lpstr>
      <vt:lpstr>Goals</vt:lpstr>
      <vt:lpstr>Structure</vt:lpstr>
      <vt:lpstr>Key policies</vt:lpstr>
      <vt:lpstr>Our framework</vt:lpstr>
      <vt:lpstr>Our framework: Scrum Roles</vt:lpstr>
      <vt:lpstr>Expectations</vt:lpstr>
      <vt:lpstr>SDL and Generative AI</vt:lpstr>
      <vt:lpstr>Materials: Schedule</vt:lpstr>
      <vt:lpstr>Grading</vt:lpstr>
      <vt:lpstr>Space Details</vt:lpstr>
      <vt:lpstr>Tools</vt:lpstr>
      <vt:lpstr>Tools, continued</vt:lpstr>
      <vt:lpstr>First Week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 3010, 3020, 3030</dc:title>
  <dc:creator>Hasker, Dr. Robert</dc:creator>
  <cp:lastModifiedBy>Hasker, Robert</cp:lastModifiedBy>
  <cp:revision>61</cp:revision>
  <dcterms:created xsi:type="dcterms:W3CDTF">2018-09-02T19:23:33Z</dcterms:created>
  <dcterms:modified xsi:type="dcterms:W3CDTF">2025-09-02T14:18:58Z</dcterms:modified>
</cp:coreProperties>
</file>