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54" r:id="rId1"/>
  </p:sldMasterIdLst>
  <p:notesMasterIdLst>
    <p:notesMasterId r:id="rId16"/>
  </p:notesMasterIdLst>
  <p:sldIdLst>
    <p:sldId id="256" r:id="rId2"/>
    <p:sldId id="307" r:id="rId3"/>
    <p:sldId id="308" r:id="rId4"/>
    <p:sldId id="309" r:id="rId5"/>
    <p:sldId id="259" r:id="rId6"/>
    <p:sldId id="299" r:id="rId7"/>
    <p:sldId id="300" r:id="rId8"/>
    <p:sldId id="317" r:id="rId9"/>
    <p:sldId id="314" r:id="rId10"/>
    <p:sldId id="315" r:id="rId11"/>
    <p:sldId id="257" r:id="rId12"/>
    <p:sldId id="260" r:id="rId13"/>
    <p:sldId id="261" r:id="rId14"/>
    <p:sldId id="316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17" autoAdjust="0"/>
    <p:restoredTop sz="87810" autoAdjust="0"/>
  </p:normalViewPr>
  <p:slideViewPr>
    <p:cSldViewPr snapToGrid="0">
      <p:cViewPr varScale="1">
        <p:scale>
          <a:sx n="90" d="100"/>
          <a:sy n="90" d="100"/>
        </p:scale>
        <p:origin x="240" y="4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2664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47E308-EECF-424A-A854-E10DAE08912C}" type="datetimeFigureOut">
              <a:rPr lang="en-US" smtClean="0"/>
              <a:t>3/8/25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C80B62-BD92-469F-926D-64291AC82B3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Header Placeholder 8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1209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Reading: Java Design Pattern Essentials, Chapter 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C80B62-BD92-469F-926D-64291AC82B3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6961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Each part feeds into the next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C80B62-BD92-469F-926D-64291AC82B3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3895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C80B62-BD92-469F-926D-64291AC82B3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3975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1pPr>
            <a:lvl2pPr marL="725488" indent="-2794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2pPr>
            <a:lvl3pPr marL="1117600" indent="-2222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3pPr>
            <a:lvl4pPr marL="1565275" indent="-2222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4pPr>
            <a:lvl5pPr marL="2012950" indent="-2222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5pPr>
            <a:lvl6pPr marL="2470150" indent="-2222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6pPr>
            <a:lvl7pPr marL="2927350" indent="-2222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7pPr>
            <a:lvl8pPr marL="3384550" indent="-2222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8pPr>
            <a:lvl9pPr marL="3841750" indent="-2222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kumimoji="0" lang="en-US" altLang="en-US">
                <a:latin typeface="Times New Roman" charset="0"/>
              </a:rPr>
              <a:t>CS-1020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1pPr>
            <a:lvl2pPr marL="725488" indent="-2794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2pPr>
            <a:lvl3pPr marL="1117600" indent="-2222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3pPr>
            <a:lvl4pPr marL="1565275" indent="-2222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4pPr>
            <a:lvl5pPr marL="2012950" indent="-2222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5pPr>
            <a:lvl6pPr marL="2470150" indent="-2222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6pPr>
            <a:lvl7pPr marL="2927350" indent="-2222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7pPr>
            <a:lvl8pPr marL="3384550" indent="-2222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8pPr>
            <a:lvl9pPr marL="3841750" indent="-2222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F1A9AF5-92D2-344C-8B1D-D6C9BA8F6457}" type="datetime1">
              <a:rPr kumimoji="0" lang="en-US" altLang="en-US">
                <a:latin typeface="Times New Roman" charset="0"/>
              </a:rPr>
              <a:pPr eaLnBrk="1" hangingPunct="1">
                <a:spcBef>
                  <a:spcPct val="0"/>
                </a:spcBef>
              </a:pPr>
              <a:t>3/8/25</a:t>
            </a:fld>
            <a:endParaRPr kumimoji="0" lang="en-US" altLang="en-US">
              <a:latin typeface="Times New Roman" charset="0"/>
            </a:endParaRPr>
          </a:p>
        </p:txBody>
      </p:sp>
      <p:sp>
        <p:nvSpPr>
          <p:cNvPr id="2355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1pPr>
            <a:lvl2pPr marL="725488" indent="-2794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2pPr>
            <a:lvl3pPr marL="1117600" indent="-2222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3pPr>
            <a:lvl4pPr marL="1565275" indent="-2222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4pPr>
            <a:lvl5pPr marL="2012950" indent="-2222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5pPr>
            <a:lvl6pPr marL="2470150" indent="-2222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6pPr>
            <a:lvl7pPr marL="2927350" indent="-2222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7pPr>
            <a:lvl8pPr marL="3384550" indent="-2222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8pPr>
            <a:lvl9pPr marL="3841750" indent="-2222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kumimoji="0" lang="en-US" altLang="en-US" dirty="0">
                <a:latin typeface="Times New Roman" charset="0"/>
              </a:rPr>
              <a:t>Dr. Mark L. Hornick</a:t>
            </a:r>
          </a:p>
        </p:txBody>
      </p:sp>
      <p:sp>
        <p:nvSpPr>
          <p:cNvPr id="235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1pPr>
            <a:lvl2pPr marL="725488" indent="-2794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2pPr>
            <a:lvl3pPr marL="1117600" indent="-2222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3pPr>
            <a:lvl4pPr marL="1565275" indent="-2222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4pPr>
            <a:lvl5pPr marL="2012950" indent="-2222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5pPr>
            <a:lvl6pPr marL="2470150" indent="-2222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6pPr>
            <a:lvl7pPr marL="2927350" indent="-2222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7pPr>
            <a:lvl8pPr marL="3384550" indent="-2222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8pPr>
            <a:lvl9pPr marL="3841750" indent="-2222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81826B3-842A-2F4F-B444-86517E2B9AB2}" type="slidenum">
              <a:rPr kumimoji="0" lang="en-US" altLang="en-US">
                <a:latin typeface="Times New Roman" charset="0"/>
              </a:rPr>
              <a:pPr eaLnBrk="1" hangingPunct="1">
                <a:spcBef>
                  <a:spcPct val="0"/>
                </a:spcBef>
              </a:pPr>
              <a:t>5</a:t>
            </a:fld>
            <a:endParaRPr kumimoji="0" lang="en-US" altLang="en-US">
              <a:latin typeface="Times New Roman" charset="0"/>
            </a:endParaRPr>
          </a:p>
        </p:txBody>
      </p:sp>
      <p:sp>
        <p:nvSpPr>
          <p:cNvPr id="235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77825" y="673100"/>
            <a:ext cx="6376988" cy="3587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255665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 I don’t expect answers for the first two questions!</a:t>
            </a:r>
          </a:p>
          <a:p>
            <a:r>
              <a:rPr lang="en-US" dirty="0"/>
              <a:t>DH 240: the room next to Rosie; my assumption is that the current classroom is DH 210, so one might revise around that…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C80B62-BD92-469F-926D-64291AC82B3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2477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 I don’t expect answers for the first </a:t>
            </a:r>
            <a:r>
              <a:rPr lang="en-US"/>
              <a:t>two questions!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C80B62-BD92-469F-926D-64291AC82B3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3139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C80B62-BD92-469F-926D-64291AC82B3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9754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Activity: identify nouns, verbs of interest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C80B62-BD92-469F-926D-64291AC82B3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4315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 duplicate nouns are omitted here, though it can be better to identify all nouns on a first pass and go back and eliminate duplicates.</a:t>
            </a:r>
          </a:p>
          <a:p>
            <a:r>
              <a:rPr lang="en-US" dirty="0"/>
              <a:t>We are also ignoring very non-specific verbs such as want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C80B62-BD92-469F-926D-64291AC82B3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1209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Fall 2014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SE-2811 Dr. Josiah Yoder Slide style: Dr. Hornick Slide credit: Dr. </a:t>
            </a:r>
            <a:r>
              <a:rPr lang="en-US" dirty="0" err="1"/>
              <a:t>Urbain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44ADE4-5231-4F9D-9D64-60BB27C6886F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524000" y="3509963"/>
            <a:ext cx="9144000" cy="0"/>
          </a:xfrm>
          <a:prstGeom prst="line">
            <a:avLst/>
          </a:prstGeom>
          <a:ln w="41275">
            <a:solidFill>
              <a:srgbClr val="9E1B2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88717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Fall 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SE-2811 Dr. Josiah Yoder Slide style: Dr. Hornick Slide credit: Dr. </a:t>
            </a:r>
            <a:r>
              <a:rPr lang="en-US" dirty="0" err="1"/>
              <a:t>Urbain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44ADE4-5231-4F9D-9D64-60BB27C688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702178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Fall 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SE-2811 Dr. Josiah Yoder Slide style: Dr. Hornick Slide credit: Dr. </a:t>
            </a:r>
            <a:r>
              <a:rPr lang="en-US" dirty="0" err="1"/>
              <a:t>Urbain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44ADE4-5231-4F9D-9D64-60BB27C688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055351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Fall 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SE-2811 Dr. Josiah Yoder Slide style: Dr. Hornick Slide credit: Dr. </a:t>
            </a:r>
            <a:r>
              <a:rPr lang="en-US" dirty="0" err="1"/>
              <a:t>Urbain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44ADE4-5231-4F9D-9D64-60BB27C6886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59974539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Fall 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SE-2811 Dr. Josiah Yoder Slide style: Dr. Hornick Slide credit: Dr. </a:t>
            </a:r>
            <a:r>
              <a:rPr lang="en-US" dirty="0" err="1"/>
              <a:t>Urbain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44ADE4-5231-4F9D-9D64-60BB27C688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437062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Fall 2014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SE-2811 Dr. Josiah Yoder Slide style: Dr. Hornick Slide credit: Dr. </a:t>
            </a:r>
            <a:r>
              <a:rPr lang="en-US" dirty="0" err="1"/>
              <a:t>Urbain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44ADE4-5231-4F9D-9D64-60BB27C688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6360442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Fall 2014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SE-2811 Dr. Josiah Yoder Slide style: Dr. Hornick Slide credit: Dr. </a:t>
            </a:r>
            <a:r>
              <a:rPr lang="en-US" dirty="0" err="1"/>
              <a:t>Urbain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44ADE4-5231-4F9D-9D64-60BB27C688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151457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Fall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SE-2811 Dr. Josiah Yoder Slide style: Dr. Hornick Slide credit: Dr. </a:t>
            </a:r>
            <a:r>
              <a:rPr lang="en-US" dirty="0" err="1"/>
              <a:t>Urbain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44ADE4-5231-4F9D-9D64-60BB27C6886F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 flipV="1">
            <a:off x="827088" y="1681163"/>
            <a:ext cx="10526712" cy="21440"/>
          </a:xfrm>
          <a:prstGeom prst="line">
            <a:avLst/>
          </a:prstGeom>
          <a:ln w="41275">
            <a:solidFill>
              <a:srgbClr val="9E1B2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19258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Fall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SE-2811 Dr. Josiah Yoder Slide style: Dr. Hornick Slide credit: Dr. </a:t>
            </a:r>
            <a:r>
              <a:rPr lang="en-US" dirty="0" err="1"/>
              <a:t>Urbain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44ADE4-5231-4F9D-9D64-60BB27C6886F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724900" y="365125"/>
            <a:ext cx="0" cy="5811838"/>
          </a:xfrm>
          <a:prstGeom prst="line">
            <a:avLst/>
          </a:prstGeom>
          <a:ln w="41275">
            <a:solidFill>
              <a:srgbClr val="9E1B2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134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Fall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SE-2811 Dr. Josiah Yoder Slide style: Dr. Hornick Slide credit: Dr. </a:t>
            </a:r>
            <a:r>
              <a:rPr lang="en-US" dirty="0" err="1"/>
              <a:t>Urbain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44ADE4-5231-4F9D-9D64-60BB27C6886F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 flipV="1">
            <a:off x="827088" y="1681163"/>
            <a:ext cx="10526712" cy="21440"/>
          </a:xfrm>
          <a:prstGeom prst="line">
            <a:avLst/>
          </a:prstGeom>
          <a:ln w="41275">
            <a:solidFill>
              <a:srgbClr val="9E1B2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93030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Fall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SE-2811 Dr. Josiah Yoder Slide style: Dr. Hornick Slide credit: Dr. </a:t>
            </a:r>
            <a:r>
              <a:rPr lang="en-US" dirty="0" err="1"/>
              <a:t>Urbain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44ADE4-5231-4F9D-9D64-60BB27C6886F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 flipV="1">
            <a:off x="820738" y="4568023"/>
            <a:ext cx="10526712" cy="21440"/>
          </a:xfrm>
          <a:prstGeom prst="line">
            <a:avLst/>
          </a:prstGeom>
          <a:ln w="41275">
            <a:solidFill>
              <a:srgbClr val="9E1B2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6556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Fall 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SE-2811 Dr. Josiah Yoder Slide style: Dr. Hornick Slide credit: Dr. </a:t>
            </a:r>
            <a:r>
              <a:rPr lang="en-US" dirty="0" err="1"/>
              <a:t>Urbain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44ADE4-5231-4F9D-9D64-60BB27C6886F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 flipV="1">
            <a:off x="827088" y="1681163"/>
            <a:ext cx="10526712" cy="21440"/>
          </a:xfrm>
          <a:prstGeom prst="line">
            <a:avLst/>
          </a:prstGeom>
          <a:ln w="41275">
            <a:solidFill>
              <a:srgbClr val="9E1B2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10055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Fall 2014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SE-2811 Dr. Josiah Yoder Slide style: Dr. Hornick Slide credit: Dr. </a:t>
            </a:r>
            <a:r>
              <a:rPr lang="en-US" dirty="0" err="1"/>
              <a:t>Urbain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44ADE4-5231-4F9D-9D64-60BB27C6886F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 flipV="1">
            <a:off x="827088" y="1681163"/>
            <a:ext cx="10526712" cy="21440"/>
          </a:xfrm>
          <a:prstGeom prst="line">
            <a:avLst/>
          </a:prstGeom>
          <a:ln w="41275">
            <a:solidFill>
              <a:srgbClr val="9E1B2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961274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Fall 2014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SE-2811 Dr. Josiah Yoder Slide style: Dr. Hornick Slide credit: Dr. </a:t>
            </a:r>
            <a:r>
              <a:rPr lang="en-US" dirty="0" err="1"/>
              <a:t>Urbain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44ADE4-5231-4F9D-9D64-60BB27C6886F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traight Connector 5"/>
          <p:cNvCxnSpPr/>
          <p:nvPr userDrawn="1"/>
        </p:nvCxnSpPr>
        <p:spPr>
          <a:xfrm flipV="1">
            <a:off x="827088" y="1681163"/>
            <a:ext cx="10526712" cy="21440"/>
          </a:xfrm>
          <a:prstGeom prst="line">
            <a:avLst/>
          </a:prstGeom>
          <a:ln w="41275">
            <a:solidFill>
              <a:srgbClr val="9E1B2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1469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Fall 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SE-2811 Dr. Josiah Yoder Slide style: Dr. Hornick Slide credit: Dr. </a:t>
            </a:r>
            <a:r>
              <a:rPr lang="en-US" dirty="0" err="1"/>
              <a:t>Urbain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44ADE4-5231-4F9D-9D64-60BB27C688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3975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Fall 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SE-2811 Dr. Josiah Yoder Slide style: Dr. Hornick Slide credit: Dr. </a:t>
            </a:r>
            <a:r>
              <a:rPr lang="en-US" dirty="0" err="1"/>
              <a:t>Urbain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44ADE4-5231-4F9D-9D64-60BB27C6886F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827088" y="2050809"/>
            <a:ext cx="3944937" cy="13181"/>
          </a:xfrm>
          <a:prstGeom prst="line">
            <a:avLst/>
          </a:prstGeom>
          <a:ln w="41275">
            <a:solidFill>
              <a:srgbClr val="9E1B2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36119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Fall 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44ADE4-5231-4F9D-9D64-60BB27C6886F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827088" y="2050809"/>
            <a:ext cx="3944937" cy="13181"/>
          </a:xfrm>
          <a:prstGeom prst="line">
            <a:avLst/>
          </a:prstGeom>
          <a:ln w="41275">
            <a:solidFill>
              <a:srgbClr val="9E1B2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1669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3886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55" r:id="rId1"/>
    <p:sldLayoutId id="2147483956" r:id="rId2"/>
    <p:sldLayoutId id="2147483957" r:id="rId3"/>
    <p:sldLayoutId id="2147483958" r:id="rId4"/>
    <p:sldLayoutId id="2147483959" r:id="rId5"/>
    <p:sldLayoutId id="2147483960" r:id="rId6"/>
    <p:sldLayoutId id="2147483961" r:id="rId7"/>
    <p:sldLayoutId id="2147483962" r:id="rId8"/>
    <p:sldLayoutId id="2147483963" r:id="rId9"/>
    <p:sldLayoutId id="2147483964" r:id="rId10"/>
    <p:sldLayoutId id="2147483965" r:id="rId11"/>
    <p:sldLayoutId id="2147483966" r:id="rId12"/>
    <p:sldLayoutId id="2147483967" r:id="rId13"/>
    <p:sldLayoutId id="2147483968" r:id="rId14"/>
    <p:sldLayoutId id="2147483969" r:id="rId15"/>
    <p:sldLayoutId id="2147483970" r:id="rId16"/>
    <p:sldLayoutId id="2147483971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464028"/>
            <a:ext cx="11353800" cy="2393972"/>
          </a:xfrm>
        </p:spPr>
        <p:txBody>
          <a:bodyPr>
            <a:normAutofit/>
          </a:bodyPr>
          <a:lstStyle/>
          <a:p>
            <a:br>
              <a:rPr lang="en-US" sz="7200" dirty="0"/>
            </a:br>
            <a:r>
              <a:rPr lang="en-US" sz="7200" dirty="0"/>
              <a:t>1. Software Design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SWE 2410 Design and Cloud Patterns</a:t>
            </a:r>
          </a:p>
          <a:p>
            <a:r>
              <a:rPr lang="en-US" dirty="0"/>
              <a:t>Dr. Rob Hasker</a:t>
            </a:r>
          </a:p>
        </p:txBody>
      </p:sp>
    </p:spTree>
    <p:extLst>
      <p:ext uri="{BB962C8B-B14F-4D97-AF65-F5344CB8AC3E}">
        <p14:creationId xmlns:p14="http://schemas.microsoft.com/office/powerpoint/2010/main" val="34399478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C022F-1E5E-76B0-A08C-73E2F1F2C8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Domain Classes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761B4C-3542-29AE-0F95-27BED48734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leads to a simple way to identify classes: nouns</a:t>
            </a:r>
          </a:p>
          <a:p>
            <a:r>
              <a:rPr lang="en-US" dirty="0"/>
              <a:t>That is, objects are things, nouns name things, so finding nouns in problem descriptions leads to domain classes</a:t>
            </a:r>
          </a:p>
          <a:p>
            <a:r>
              <a:rPr lang="en-US" dirty="0"/>
              <a:t>Example: Meal-Wheel</a:t>
            </a:r>
          </a:p>
          <a:p>
            <a:pPr lvl="1"/>
            <a:r>
              <a:rPr lang="en-US" dirty="0"/>
              <a:t>Goal: find a place to eat for lunch</a:t>
            </a:r>
          </a:p>
          <a:p>
            <a:pPr lvl="1"/>
            <a:r>
              <a:rPr lang="en-US" dirty="0"/>
              <a:t>Don’t want to spend a lot of time with the “where would you like to eat” conversation</a:t>
            </a:r>
          </a:p>
          <a:p>
            <a:pPr lvl="1"/>
            <a:r>
              <a:rPr lang="en-US" dirty="0"/>
              <a:t>Have list of restaurants, spin a (virtual) wheel to find one to go to</a:t>
            </a:r>
          </a:p>
        </p:txBody>
      </p:sp>
    </p:spTree>
    <p:extLst>
      <p:ext uri="{BB962C8B-B14F-4D97-AF65-F5344CB8AC3E}">
        <p14:creationId xmlns:p14="http://schemas.microsoft.com/office/powerpoint/2010/main" val="20801624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identify classes?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Meal Wheel user stories</a:t>
            </a:r>
          </a:p>
          <a:p>
            <a:pPr lvl="1"/>
            <a:r>
              <a:rPr lang="en-US" dirty="0"/>
              <a:t>As a hungry student, I want my phone to randomly select from different restaurants, so I know where to eat.</a:t>
            </a:r>
          </a:p>
          <a:p>
            <a:pPr lvl="1"/>
            <a:r>
              <a:rPr lang="en-US" dirty="0"/>
              <a:t>As a picky student, I want my phone to suggest close restaurants that serve sashimi so I can choose a place to eat within 10 minutes walk.</a:t>
            </a:r>
          </a:p>
          <a:p>
            <a:pPr lvl="1"/>
            <a:r>
              <a:rPr lang="en-US" dirty="0"/>
              <a:t>As a restaurant owner, I want to distribute menus to potential customers so customers can be attracted by my food selections.</a:t>
            </a:r>
          </a:p>
          <a:p>
            <a:pPr lvl="1"/>
            <a:r>
              <a:rPr lang="en-US" dirty="0"/>
              <a:t>As a restaurant owner, I want potential customers to know of dietary restrictions that I support so I can attract customers who do not eat particular foods.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4A0EF31-825E-41C2-B984-E22E162A3766}"/>
              </a:ext>
            </a:extLst>
          </p:cNvPr>
          <p:cNvGrpSpPr/>
          <p:nvPr/>
        </p:nvGrpSpPr>
        <p:grpSpPr>
          <a:xfrm>
            <a:off x="3167743" y="365125"/>
            <a:ext cx="8301557" cy="2001382"/>
            <a:chOff x="3167743" y="365125"/>
            <a:chExt cx="8301557" cy="2001382"/>
          </a:xfrm>
        </p:grpSpPr>
        <p:sp>
          <p:nvSpPr>
            <p:cNvPr id="6" name="Speech Bubble: Rectangle with Corners Rounded 5">
              <a:extLst>
                <a:ext uri="{FF2B5EF4-FFF2-40B4-BE49-F238E27FC236}">
                  <a16:creationId xmlns:a16="http://schemas.microsoft.com/office/drawing/2014/main" id="{23F963E1-EE1E-45A5-B390-3B26033A0E30}"/>
                </a:ext>
              </a:extLst>
            </p:cNvPr>
            <p:cNvSpPr/>
            <p:nvPr/>
          </p:nvSpPr>
          <p:spPr>
            <a:xfrm>
              <a:off x="6236900" y="365125"/>
              <a:ext cx="5232400" cy="1631043"/>
            </a:xfrm>
            <a:prstGeom prst="wedgeRoundRectCallout">
              <a:avLst>
                <a:gd name="adj1" fmla="val -71458"/>
                <a:gd name="adj2" fmla="val 47384"/>
                <a:gd name="adj3" fmla="val 16667"/>
              </a:avLst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2400" dirty="0"/>
                <a:t>A user interaction with system written in the form </a:t>
              </a:r>
            </a:p>
            <a:p>
              <a:pPr algn="ctr"/>
              <a:r>
                <a:rPr lang="en-US" sz="2400" dirty="0"/>
                <a:t>As a [</a:t>
              </a:r>
              <a:r>
                <a:rPr lang="en-US" sz="2400" i="1" dirty="0"/>
                <a:t>type of user</a:t>
              </a:r>
              <a:r>
                <a:rPr lang="en-US" sz="2400" dirty="0"/>
                <a:t>] I want to [</a:t>
              </a:r>
              <a:r>
                <a:rPr lang="en-US" sz="2400" i="1" dirty="0"/>
                <a:t>do something</a:t>
              </a:r>
              <a:r>
                <a:rPr lang="en-US" sz="2400" dirty="0"/>
                <a:t>] in order to [</a:t>
              </a:r>
              <a:r>
                <a:rPr lang="en-US" sz="2400" i="1" dirty="0"/>
                <a:t>achieve a goal</a:t>
              </a:r>
              <a:r>
                <a:rPr lang="en-US" sz="2400" dirty="0"/>
                <a:t>].</a:t>
              </a:r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9FAB5761-3786-4077-AF44-247D9B3BC47D}"/>
                </a:ext>
              </a:extLst>
            </p:cNvPr>
            <p:cNvSpPr/>
            <p:nvPr/>
          </p:nvSpPr>
          <p:spPr>
            <a:xfrm>
              <a:off x="3167743" y="1760309"/>
              <a:ext cx="1872343" cy="606198"/>
            </a:xfrm>
            <a:prstGeom prst="ellipse">
              <a:avLst/>
            </a:prstGeom>
            <a:noFill/>
            <a:ln w="381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05528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classes: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Meal Wheel user stories</a:t>
            </a:r>
          </a:p>
          <a:p>
            <a:pPr lvl="1"/>
            <a:r>
              <a:rPr lang="en-US" dirty="0"/>
              <a:t>As a hungry student, I want my phone to randomly select from different restaurants so I know where to eat.</a:t>
            </a:r>
          </a:p>
          <a:p>
            <a:pPr lvl="1"/>
            <a:r>
              <a:rPr lang="en-US" dirty="0"/>
              <a:t>As a picky student, I want my phone to suggest close restaurants that serve sashimi so I can choose a place to eat within 10 minutes walk.</a:t>
            </a:r>
          </a:p>
          <a:p>
            <a:pPr lvl="1"/>
            <a:r>
              <a:rPr lang="en-US" dirty="0"/>
              <a:t>As a restaurant owner, I want to distribute menus to potential customers so customers can be attracted by my food selections.</a:t>
            </a:r>
          </a:p>
          <a:p>
            <a:pPr lvl="1"/>
            <a:r>
              <a:rPr lang="en-US" dirty="0"/>
              <a:t>As a restaurant owner, I want potential customers to know of dietary restrictions that I support so I can attract customers who do not eat particular foods.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000350A-483C-134B-B201-A27F4C0DD78E}"/>
              </a:ext>
            </a:extLst>
          </p:cNvPr>
          <p:cNvSpPr txBox="1"/>
          <p:nvPr/>
        </p:nvSpPr>
        <p:spPr>
          <a:xfrm>
            <a:off x="6309360" y="230188"/>
            <a:ext cx="5316805" cy="120032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i="1" dirty="0">
                <a:latin typeface="Damascus" charset="-78"/>
                <a:ea typeface="Damascus" charset="-78"/>
                <a:cs typeface="Damascus" charset="-78"/>
              </a:rPr>
              <a:t>Noun identification method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400" u="sng" dirty="0">
                <a:solidFill>
                  <a:schemeClr val="accent6">
                    <a:lumMod val="60000"/>
                    <a:lumOff val="40000"/>
                  </a:schemeClr>
                </a:solidFill>
                <a:latin typeface="Damascus" charset="-78"/>
                <a:ea typeface="Damascus" charset="-78"/>
                <a:cs typeface="Damascus" charset="-78"/>
              </a:rPr>
              <a:t>Nouns</a:t>
            </a:r>
            <a:r>
              <a:rPr lang="en-US" sz="2400" dirty="0">
                <a:latin typeface="Damascus" charset="-78"/>
                <a:ea typeface="Damascus" charset="-78"/>
                <a:cs typeface="Damascus" charset="-78"/>
              </a:rPr>
              <a:t> – things: classes, attributes</a:t>
            </a:r>
            <a:endParaRPr lang="en-US" sz="2400" u="sng" dirty="0">
              <a:latin typeface="Damascus" charset="-78"/>
              <a:ea typeface="Damascus" charset="-78"/>
              <a:cs typeface="Damascus" charset="-78"/>
            </a:endParaRPr>
          </a:p>
          <a:p>
            <a:pPr marL="457200" indent="-457200">
              <a:buFont typeface="Arial" charset="0"/>
              <a:buChar char="•"/>
            </a:pPr>
            <a:r>
              <a:rPr lang="en-US" sz="24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Damascus" charset="-78"/>
                <a:ea typeface="Damascus" charset="-78"/>
                <a:cs typeface="Damascus" charset="-78"/>
              </a:rPr>
              <a:t>Verbs</a:t>
            </a:r>
            <a:r>
              <a:rPr lang="en-US" sz="2400" b="1" dirty="0">
                <a:solidFill>
                  <a:schemeClr val="accent4"/>
                </a:solidFill>
                <a:latin typeface="Damascus" charset="-78"/>
                <a:ea typeface="Damascus" charset="-78"/>
                <a:cs typeface="Damascus" charset="-78"/>
              </a:rPr>
              <a:t> </a:t>
            </a:r>
            <a:r>
              <a:rPr lang="en-US" sz="2400" dirty="0">
                <a:latin typeface="Damascus" charset="-78"/>
                <a:ea typeface="Damascus" charset="-78"/>
                <a:cs typeface="Damascus" charset="-78"/>
              </a:rPr>
              <a:t>– </a:t>
            </a:r>
            <a:r>
              <a:rPr lang="en-US" sz="2400" dirty="0">
                <a:solidFill>
                  <a:schemeClr val="tx1"/>
                </a:solidFill>
                <a:latin typeface="Damascus" charset="-78"/>
                <a:ea typeface="Damascus" charset="-78"/>
                <a:cs typeface="Damascus" charset="-78"/>
              </a:rPr>
              <a:t>actions: methods</a:t>
            </a:r>
          </a:p>
        </p:txBody>
      </p:sp>
    </p:spTree>
    <p:extLst>
      <p:ext uri="{BB962C8B-B14F-4D97-AF65-F5344CB8AC3E}">
        <p14:creationId xmlns:p14="http://schemas.microsoft.com/office/powerpoint/2010/main" val="3826537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classes: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Meal Wheel user stories</a:t>
            </a:r>
          </a:p>
          <a:p>
            <a:pPr lvl="1"/>
            <a:r>
              <a:rPr lang="en-US" dirty="0"/>
              <a:t>As a hungry </a:t>
            </a:r>
            <a:r>
              <a:rPr lang="en-US" u="sng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student</a:t>
            </a:r>
            <a:r>
              <a:rPr lang="en-US" dirty="0"/>
              <a:t>, I want my </a:t>
            </a:r>
            <a:r>
              <a:rPr lang="en-US" u="sng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phone</a:t>
            </a:r>
            <a:r>
              <a:rPr lang="en-US" dirty="0"/>
              <a:t> to randomly </a:t>
            </a:r>
            <a:r>
              <a:rPr lang="en-US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select</a:t>
            </a:r>
            <a:r>
              <a:rPr lang="en-US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/>
              <a:t>from different </a:t>
            </a:r>
            <a:r>
              <a:rPr lang="en-US" u="sng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restaurants</a:t>
            </a:r>
            <a:r>
              <a:rPr lang="en-US" dirty="0"/>
              <a:t> so I </a:t>
            </a:r>
            <a:r>
              <a:rPr lang="en-US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know</a:t>
            </a:r>
            <a:r>
              <a:rPr lang="en-US" dirty="0"/>
              <a:t> </a:t>
            </a:r>
            <a:r>
              <a:rPr lang="en-US" u="sng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where to eat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As a picky student, I want my phone to </a:t>
            </a:r>
            <a:r>
              <a:rPr lang="en-US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suggest</a:t>
            </a:r>
            <a:r>
              <a:rPr lang="en-US" dirty="0"/>
              <a:t> </a:t>
            </a:r>
            <a:r>
              <a:rPr lang="en-US" dirty="0">
                <a:solidFill>
                  <a:schemeClr val="tx1"/>
                </a:solidFill>
              </a:rPr>
              <a:t>close </a:t>
            </a:r>
            <a:r>
              <a:rPr lang="en-US" u="sng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restaurants</a:t>
            </a:r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/>
              <a:t>that </a:t>
            </a:r>
            <a:r>
              <a:rPr lang="en-US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serve</a:t>
            </a:r>
            <a:r>
              <a:rPr lang="en-US" dirty="0"/>
              <a:t> </a:t>
            </a:r>
            <a:r>
              <a:rPr lang="en-US" u="sng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sashimi</a:t>
            </a:r>
            <a:r>
              <a:rPr lang="en-US" dirty="0"/>
              <a:t> so I can </a:t>
            </a:r>
            <a:r>
              <a:rPr lang="en-US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choose</a:t>
            </a:r>
            <a:r>
              <a:rPr lang="en-US" dirty="0"/>
              <a:t> a </a:t>
            </a:r>
            <a:r>
              <a:rPr lang="en-US" u="sng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place</a:t>
            </a:r>
            <a:r>
              <a:rPr lang="en-US" dirty="0"/>
              <a:t> to </a:t>
            </a:r>
            <a:r>
              <a:rPr lang="en-US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eat</a:t>
            </a:r>
            <a:r>
              <a:rPr lang="en-US" dirty="0"/>
              <a:t> within a </a:t>
            </a:r>
            <a:r>
              <a:rPr lang="en-US" u="sng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10-minute walk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As a restaurant </a:t>
            </a:r>
            <a:r>
              <a:rPr lang="en-US" u="sng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owner</a:t>
            </a:r>
            <a:r>
              <a:rPr lang="en-US" dirty="0"/>
              <a:t>, I want to </a:t>
            </a:r>
            <a:r>
              <a:rPr lang="en-US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distribute</a:t>
            </a:r>
            <a:r>
              <a:rPr lang="en-US" dirty="0"/>
              <a:t> </a:t>
            </a:r>
            <a:r>
              <a:rPr lang="en-US" u="sng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menus</a:t>
            </a:r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/>
              <a:t>to potential </a:t>
            </a:r>
            <a:r>
              <a:rPr lang="en-US" u="sng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customers</a:t>
            </a:r>
            <a:r>
              <a:rPr lang="en-US" dirty="0"/>
              <a:t> so customers can be </a:t>
            </a:r>
            <a:r>
              <a:rPr lang="en-US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attracted</a:t>
            </a:r>
            <a:r>
              <a:rPr lang="en-US" dirty="0"/>
              <a:t> by my </a:t>
            </a:r>
            <a:r>
              <a:rPr lang="en-US" u="sng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food selections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As a restaurant owner, I want potential customers to </a:t>
            </a:r>
            <a:r>
              <a:rPr lang="en-US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know</a:t>
            </a:r>
            <a:r>
              <a:rPr lang="en-US" dirty="0"/>
              <a:t> of </a:t>
            </a:r>
            <a:r>
              <a:rPr lang="en-US" u="sng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dietary restrictions</a:t>
            </a:r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/>
              <a:t>that I </a:t>
            </a:r>
            <a:r>
              <a:rPr lang="en-US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support</a:t>
            </a:r>
            <a:r>
              <a:rPr lang="en-US" dirty="0"/>
              <a:t> so I can </a:t>
            </a:r>
            <a:r>
              <a:rPr lang="en-US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attract</a:t>
            </a:r>
            <a:r>
              <a:rPr lang="en-US" dirty="0"/>
              <a:t> customers who do not eat particular </a:t>
            </a:r>
            <a:r>
              <a:rPr lang="en-US" u="sng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foods</a:t>
            </a:r>
            <a:r>
              <a:rPr lang="en-US" dirty="0"/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384FFD8-C1B1-4C36-AFC8-05A70FE3D61D}"/>
              </a:ext>
            </a:extLst>
          </p:cNvPr>
          <p:cNvSpPr txBox="1"/>
          <p:nvPr/>
        </p:nvSpPr>
        <p:spPr>
          <a:xfrm>
            <a:off x="6309360" y="230188"/>
            <a:ext cx="5321808" cy="120032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i="1" dirty="0">
                <a:latin typeface="Damascus" charset="-78"/>
                <a:ea typeface="Damascus" charset="-78"/>
                <a:cs typeface="Damascus" charset="-78"/>
              </a:rPr>
              <a:t>Noun identification method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400" u="sng" dirty="0">
                <a:solidFill>
                  <a:schemeClr val="accent6">
                    <a:lumMod val="60000"/>
                    <a:lumOff val="40000"/>
                  </a:schemeClr>
                </a:solidFill>
                <a:latin typeface="Damascus" charset="-78"/>
                <a:ea typeface="Damascus" charset="-78"/>
                <a:cs typeface="Damascus" charset="-78"/>
              </a:rPr>
              <a:t>Nouns</a:t>
            </a:r>
            <a:r>
              <a:rPr lang="en-US" sz="2400" dirty="0">
                <a:latin typeface="Damascus" charset="-78"/>
                <a:ea typeface="Damascus" charset="-78"/>
                <a:cs typeface="Damascus" charset="-78"/>
              </a:rPr>
              <a:t> – things: classes, attributes</a:t>
            </a:r>
            <a:endParaRPr lang="en-US" sz="2400" u="sng" dirty="0">
              <a:latin typeface="Damascus" charset="-78"/>
              <a:ea typeface="Damascus" charset="-78"/>
              <a:cs typeface="Damascus" charset="-78"/>
            </a:endParaRPr>
          </a:p>
          <a:p>
            <a:pPr marL="457200" indent="-457200">
              <a:buFont typeface="Arial" charset="0"/>
              <a:buChar char="•"/>
            </a:pPr>
            <a:r>
              <a:rPr lang="en-US" sz="24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Damascus" charset="-78"/>
                <a:ea typeface="Damascus" charset="-78"/>
                <a:cs typeface="Damascus" charset="-78"/>
              </a:rPr>
              <a:t>Verbs</a:t>
            </a:r>
            <a:r>
              <a:rPr lang="en-US" sz="2400" b="1" dirty="0">
                <a:solidFill>
                  <a:schemeClr val="accent4"/>
                </a:solidFill>
                <a:latin typeface="Damascus" charset="-78"/>
                <a:ea typeface="Damascus" charset="-78"/>
                <a:cs typeface="Damascus" charset="-78"/>
              </a:rPr>
              <a:t> </a:t>
            </a:r>
            <a:r>
              <a:rPr lang="en-US" sz="2400" dirty="0">
                <a:latin typeface="Damascus" charset="-78"/>
                <a:ea typeface="Damascus" charset="-78"/>
                <a:cs typeface="Damascus" charset="-78"/>
              </a:rPr>
              <a:t>– </a:t>
            </a:r>
            <a:r>
              <a:rPr lang="en-US" sz="2400" dirty="0">
                <a:solidFill>
                  <a:schemeClr val="tx1"/>
                </a:solidFill>
                <a:latin typeface="Damascus" charset="-78"/>
                <a:ea typeface="Damascus" charset="-78"/>
                <a:cs typeface="Damascus" charset="-78"/>
              </a:rPr>
              <a:t>actions: methods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AD5356A-A555-960E-2273-4966031ECAB4}"/>
              </a:ext>
            </a:extLst>
          </p:cNvPr>
          <p:cNvSpPr txBox="1"/>
          <p:nvPr/>
        </p:nvSpPr>
        <p:spPr>
          <a:xfrm>
            <a:off x="5768130" y="4688820"/>
            <a:ext cx="6099467" cy="193899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/>
              <a:t>Challenges: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Where to eat, place: different words for same concept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Sashimi: just an example of a food item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10-minute walk: distance; is this an object?</a:t>
            </a:r>
          </a:p>
          <a:p>
            <a:r>
              <a:rPr lang="en-US" sz="2000" dirty="0"/>
              <a:t>Need further refinement; need to examine objects and classes in more detail.</a:t>
            </a:r>
          </a:p>
        </p:txBody>
      </p:sp>
    </p:spTree>
    <p:extLst>
      <p:ext uri="{BB962C8B-B14F-4D97-AF65-F5344CB8AC3E}">
        <p14:creationId xmlns:p14="http://schemas.microsoft.com/office/powerpoint/2010/main" val="667208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FAA4D4-5C2B-050B-DDD3-69B62FEEB3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C92222-ED06-ACFA-D8BD-0CD047DDC2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4FBAF0-3A0E-B5C9-6824-BD319F779A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How design fits into software process</a:t>
            </a:r>
          </a:p>
          <a:p>
            <a:pPr lvl="1"/>
            <a:r>
              <a:rPr lang="en-US" dirty="0"/>
              <a:t>Requirements: what</a:t>
            </a:r>
          </a:p>
          <a:p>
            <a:pPr lvl="1"/>
            <a:r>
              <a:rPr lang="en-US" dirty="0"/>
              <a:t>Design: how – plan for implementation</a:t>
            </a:r>
          </a:p>
          <a:p>
            <a:r>
              <a:rPr lang="en-US" dirty="0"/>
              <a:t>Core goals of design:</a:t>
            </a:r>
          </a:p>
          <a:p>
            <a:pPr lvl="1"/>
            <a:r>
              <a:rPr lang="en-US" dirty="0"/>
              <a:t>understandability/maintainability</a:t>
            </a:r>
          </a:p>
          <a:p>
            <a:pPr lvl="1"/>
            <a:r>
              <a:rPr lang="en-US" dirty="0"/>
              <a:t>efficiency</a:t>
            </a:r>
          </a:p>
          <a:p>
            <a:pPr lvl="1"/>
            <a:r>
              <a:rPr lang="en-US" dirty="0"/>
              <a:t>testability</a:t>
            </a:r>
          </a:p>
          <a:p>
            <a:r>
              <a:rPr lang="en-US" dirty="0"/>
              <a:t>Identifying domain classes</a:t>
            </a:r>
          </a:p>
          <a:p>
            <a:pPr lvl="1"/>
            <a:r>
              <a:rPr lang="en-US" dirty="0"/>
              <a:t>Domain/problem-space vs. solution-space classes</a:t>
            </a:r>
          </a:p>
          <a:p>
            <a:pPr lvl="1"/>
            <a:r>
              <a:rPr lang="en-US" dirty="0"/>
              <a:t>Using nouns to identify classes</a:t>
            </a:r>
          </a:p>
          <a:p>
            <a:r>
              <a:rPr lang="en-US" dirty="0"/>
              <a:t>Next: how patterns fit into design</a:t>
            </a:r>
          </a:p>
        </p:txBody>
      </p:sp>
    </p:spTree>
    <p:extLst>
      <p:ext uri="{BB962C8B-B14F-4D97-AF65-F5344CB8AC3E}">
        <p14:creationId xmlns:p14="http://schemas.microsoft.com/office/powerpoint/2010/main" val="2948080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D22053-A020-120A-A942-B3063C9BA9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Software Design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9D879E-8F8F-AA1B-BCFB-77A3D9E6CF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0000" y="1825625"/>
            <a:ext cx="8515490" cy="4351338"/>
          </a:xfrm>
        </p:spPr>
        <p:txBody>
          <a:bodyPr>
            <a:normAutofit/>
          </a:bodyPr>
          <a:lstStyle/>
          <a:p>
            <a:r>
              <a:rPr lang="en-US" i="1" dirty="0"/>
              <a:t>What do you think design means?</a:t>
            </a:r>
          </a:p>
          <a:p>
            <a:r>
              <a:rPr lang="en-US" i="1" dirty="0"/>
              <a:t>How does design fit in the software development?</a:t>
            </a:r>
          </a:p>
          <a:p>
            <a:r>
              <a:rPr lang="en-US" dirty="0"/>
              <a:t>Basic elements of software development:</a:t>
            </a:r>
          </a:p>
          <a:p>
            <a:pPr lvl="1"/>
            <a:endParaRPr lang="en-US" i="1" dirty="0"/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2623C06D-CBC1-5EDD-D396-30E1F0763F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602" y="3429000"/>
            <a:ext cx="4045163" cy="3108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A4E6BC6-39C4-4D84-2964-C65BC2D6B013}"/>
              </a:ext>
            </a:extLst>
          </p:cNvPr>
          <p:cNvSpPr txBox="1"/>
          <p:nvPr/>
        </p:nvSpPr>
        <p:spPr>
          <a:xfrm>
            <a:off x="5744562" y="3554908"/>
            <a:ext cx="560923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6"/>
                </a:solidFill>
              </a:rPr>
              <a:t>Requirements</a:t>
            </a:r>
            <a:r>
              <a:rPr lang="en-US" sz="2400" dirty="0"/>
              <a:t>: what the client needs the system to do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6"/>
                </a:solidFill>
              </a:rPr>
              <a:t>Design</a:t>
            </a:r>
            <a:r>
              <a:rPr lang="en-US" sz="2400" dirty="0"/>
              <a:t>: how system meets goals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6"/>
                </a:solidFill>
              </a:rPr>
              <a:t>Implementation</a:t>
            </a:r>
            <a:r>
              <a:rPr lang="en-US" sz="2400" dirty="0"/>
              <a:t>: writing the code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6"/>
                </a:solidFill>
              </a:rPr>
              <a:t>Verification</a:t>
            </a:r>
            <a:r>
              <a:rPr lang="en-US" sz="2400" dirty="0"/>
              <a:t>: checking it works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6"/>
                </a:solidFill>
              </a:rPr>
              <a:t>Maintenance</a:t>
            </a:r>
            <a:r>
              <a:rPr lang="en-US" sz="2400" dirty="0"/>
              <a:t>: changes after initial completion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75AAEF2-BCD7-ECF1-BD4D-ECE1F50FC29C}"/>
              </a:ext>
            </a:extLst>
          </p:cNvPr>
          <p:cNvSpPr txBox="1"/>
          <p:nvPr/>
        </p:nvSpPr>
        <p:spPr>
          <a:xfrm>
            <a:off x="6476082" y="226715"/>
            <a:ext cx="5517798" cy="3139321"/>
          </a:xfrm>
          <a:prstGeom prst="rect">
            <a:avLst/>
          </a:prstGeom>
          <a:effectLst>
            <a:softEdge rad="54924"/>
          </a:effectLst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lIns="182880" tIns="91440" rIns="182880" bIns="91440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Known as </a:t>
            </a:r>
            <a:r>
              <a:rPr lang="en-US" sz="2400" i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waterfall model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Each element feeds into next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Once upon a time: key model for developing software systems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Problem: didn’t allow for refinement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Relevance: requirements drive design, design drives implementation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D78D952-B0B2-0680-4F84-0213DE0AE6A4}"/>
              </a:ext>
            </a:extLst>
          </p:cNvPr>
          <p:cNvSpPr/>
          <p:nvPr/>
        </p:nvSpPr>
        <p:spPr>
          <a:xfrm>
            <a:off x="7966710" y="3500973"/>
            <a:ext cx="765810" cy="590968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4B770F2-85A5-46DF-CD3D-5E1C63F8E30A}"/>
              </a:ext>
            </a:extLst>
          </p:cNvPr>
          <p:cNvSpPr/>
          <p:nvPr/>
        </p:nvSpPr>
        <p:spPr>
          <a:xfrm>
            <a:off x="7052310" y="4286249"/>
            <a:ext cx="689610" cy="483871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ECBB9B3-11CE-D530-2CB0-AF90AD563083}"/>
              </a:ext>
            </a:extLst>
          </p:cNvPr>
          <p:cNvCxnSpPr>
            <a:cxnSpLocks/>
          </p:cNvCxnSpPr>
          <p:nvPr/>
        </p:nvCxnSpPr>
        <p:spPr>
          <a:xfrm flipH="1" flipV="1">
            <a:off x="8630903" y="3994712"/>
            <a:ext cx="352526" cy="117584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A614150-1B5E-85D5-540C-676DC8198F43}"/>
              </a:ext>
            </a:extLst>
          </p:cNvPr>
          <p:cNvCxnSpPr>
            <a:cxnSpLocks/>
          </p:cNvCxnSpPr>
          <p:nvPr/>
        </p:nvCxnSpPr>
        <p:spPr>
          <a:xfrm flipH="1">
            <a:off x="7635437" y="4112296"/>
            <a:ext cx="1331428" cy="239572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FA3584B1-F88D-9FDA-234F-AC429831A783}"/>
              </a:ext>
            </a:extLst>
          </p:cNvPr>
          <p:cNvSpPr txBox="1"/>
          <p:nvPr/>
        </p:nvSpPr>
        <p:spPr>
          <a:xfrm>
            <a:off x="8885047" y="3923424"/>
            <a:ext cx="1351780" cy="400110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000" dirty="0"/>
              <a:t>Key words!</a:t>
            </a:r>
          </a:p>
        </p:txBody>
      </p:sp>
    </p:spTree>
    <p:extLst>
      <p:ext uri="{BB962C8B-B14F-4D97-AF65-F5344CB8AC3E}">
        <p14:creationId xmlns:p14="http://schemas.microsoft.com/office/powerpoint/2010/main" val="1654810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9D34A8-A069-389F-C60F-E99CBB9B1C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Understanding design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1C0406-11C2-715D-2DFA-C393F395D7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4340" y="1992610"/>
            <a:ext cx="9975004" cy="4743334"/>
          </a:xfrm>
        </p:spPr>
        <p:txBody>
          <a:bodyPr>
            <a:noAutofit/>
          </a:bodyPr>
          <a:lstStyle/>
          <a:p>
            <a:r>
              <a:rPr lang="en-US" dirty="0"/>
              <a:t>Start by understanding requirements</a:t>
            </a:r>
          </a:p>
          <a:p>
            <a:pPr lvl="1"/>
            <a:r>
              <a:rPr lang="en-US" i="1" dirty="0">
                <a:solidFill>
                  <a:schemeClr val="accent6"/>
                </a:solidFill>
              </a:rPr>
              <a:t>What</a:t>
            </a:r>
            <a:r>
              <a:rPr lang="en-US" dirty="0"/>
              <a:t> the system does</a:t>
            </a:r>
          </a:p>
          <a:p>
            <a:r>
              <a:rPr lang="en-US" dirty="0"/>
              <a:t>Types of requirements:</a:t>
            </a:r>
          </a:p>
          <a:p>
            <a:pPr lvl="1"/>
            <a:r>
              <a:rPr lang="en-US" dirty="0"/>
              <a:t>Functional: given a particular input, what is the output or action?</a:t>
            </a:r>
          </a:p>
          <a:p>
            <a:pPr lvl="1"/>
            <a:r>
              <a:rPr lang="en-US" dirty="0"/>
              <a:t>Non-functional: constraints on how it works</a:t>
            </a:r>
          </a:p>
          <a:p>
            <a:pPr lvl="2"/>
            <a:r>
              <a:rPr lang="en-US" dirty="0"/>
              <a:t>Speed</a:t>
            </a:r>
          </a:p>
          <a:p>
            <a:pPr lvl="2"/>
            <a:r>
              <a:rPr lang="en-US" dirty="0"/>
              <a:t>Security</a:t>
            </a:r>
          </a:p>
          <a:p>
            <a:pPr lvl="2"/>
            <a:r>
              <a:rPr lang="en-US" dirty="0"/>
              <a:t>Robustness</a:t>
            </a:r>
          </a:p>
          <a:p>
            <a:pPr lvl="2"/>
            <a:r>
              <a:rPr lang="en-US" dirty="0"/>
              <a:t>... and many others!</a:t>
            </a:r>
          </a:p>
          <a:p>
            <a:r>
              <a:rPr lang="en-US" dirty="0"/>
              <a:t>Design: structure, algorithms, other elements</a:t>
            </a:r>
          </a:p>
          <a:p>
            <a:pPr lvl="1"/>
            <a:r>
              <a:rPr lang="en-US" dirty="0"/>
              <a:t>Essentially: a plan for an implementation that meets all requirements</a:t>
            </a:r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3379DE9C-50FB-229B-C5A5-F02C76DEF1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6779" y="122056"/>
            <a:ext cx="3341060" cy="2567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2813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452B2C-7E4D-056B-805E-B260F1D461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do we need from a good design?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6D52A9-72E8-2677-35DD-FC662F02A7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0000" y="1825625"/>
            <a:ext cx="10233800" cy="4773958"/>
          </a:xfrm>
        </p:spPr>
        <p:txBody>
          <a:bodyPr>
            <a:normAutofit fontScale="92500"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i="1" dirty="0">
                <a:solidFill>
                  <a:schemeClr val="accent6"/>
                </a:solidFill>
                <a:effectLst/>
              </a:rPr>
              <a:t>Efficient</a:t>
            </a:r>
            <a:r>
              <a:rPr lang="en-US" dirty="0">
                <a:effectLst/>
              </a:rPr>
              <a:t> - computations are useless if late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effectLst/>
              </a:rPr>
              <a:t>Important for big 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effectLst/>
              </a:rPr>
              <a:t>But don’t have to optimize everything!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i="1" dirty="0">
                <a:solidFill>
                  <a:schemeClr val="accent6"/>
                </a:solidFill>
                <a:effectLst/>
              </a:rPr>
              <a:t>Maintainable</a:t>
            </a:r>
            <a:r>
              <a:rPr lang="en-US" dirty="0">
                <a:effectLst/>
              </a:rPr>
              <a:t> 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effectLst/>
              </a:rPr>
              <a:t>Requirements change!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effectLst/>
              </a:rPr>
              <a:t>As system used, people find things to improve 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i="1" dirty="0">
                <a:solidFill>
                  <a:schemeClr val="accent6"/>
                </a:solidFill>
                <a:effectLst/>
              </a:rPr>
              <a:t>Testable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effectLst/>
              </a:rPr>
              <a:t>Code is useless if it results aren’t correct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effectLst/>
              </a:rPr>
              <a:t>Testing as you go is important, but not sufficient </a:t>
            </a:r>
          </a:p>
          <a:p>
            <a:pPr marL="1200150" lvl="2" indent="-285750"/>
            <a:r>
              <a:rPr lang="en-US" dirty="0">
                <a:effectLst/>
              </a:rPr>
              <a:t>Need systematic testing, covering all requirements 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effectLst/>
              </a:rPr>
              <a:t>Could be manual, but then it’s too expensive to be done multiple times </a:t>
            </a:r>
          </a:p>
          <a:p>
            <a:pPr marL="1200150" lvl="2" indent="-285750"/>
            <a:r>
              <a:rPr lang="en-US" dirty="0">
                <a:effectLst/>
              </a:rPr>
              <a:t>When a bug is found and fixed, definitely don’t want it to be reintroduced during future maintenance 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effectLst/>
              </a:rPr>
              <a:t>Conclusion: need systematic, executable tests – must design to this goal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6995291-6D6B-4C44-A459-BED326BE18FF}"/>
              </a:ext>
            </a:extLst>
          </p:cNvPr>
          <p:cNvSpPr txBox="1"/>
          <p:nvPr/>
        </p:nvSpPr>
        <p:spPr>
          <a:xfrm>
            <a:off x="227301" y="5115477"/>
            <a:ext cx="3350786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i="1" dirty="0"/>
              <a:t>There are many other qualities as well, but we will start with these.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E94FF00-83FF-7B4C-50A7-309E186D22AB}"/>
              </a:ext>
            </a:extLst>
          </p:cNvPr>
          <p:cNvGrpSpPr/>
          <p:nvPr/>
        </p:nvGrpSpPr>
        <p:grpSpPr>
          <a:xfrm>
            <a:off x="2733261" y="1805928"/>
            <a:ext cx="8953958" cy="923330"/>
            <a:chOff x="2733261" y="1805928"/>
            <a:chExt cx="8953958" cy="923330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ED1764E0-9D10-045A-CFDF-E545800EF102}"/>
                </a:ext>
              </a:extLst>
            </p:cNvPr>
            <p:cNvSpPr txBox="1"/>
            <p:nvPr/>
          </p:nvSpPr>
          <p:spPr>
            <a:xfrm>
              <a:off x="8336433" y="1805928"/>
              <a:ext cx="3350786" cy="92333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i="1" dirty="0"/>
                <a:t>CSC 1120, data structure material</a:t>
              </a:r>
            </a:p>
            <a:p>
              <a:r>
                <a:rPr lang="en-US" i="1" dirty="0"/>
                <a:t>CSC 3310, algorithms</a:t>
              </a:r>
            </a:p>
            <a:p>
              <a:r>
                <a:rPr lang="en-US" i="1" dirty="0"/>
                <a:t>Little discussion here</a:t>
              </a: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B93A195A-F7FD-A391-5D0F-710779449C2B}"/>
                </a:ext>
              </a:extLst>
            </p:cNvPr>
            <p:cNvCxnSpPr>
              <a:cxnSpLocks/>
              <a:stCxn id="5" idx="1"/>
            </p:cNvCxnSpPr>
            <p:nvPr/>
          </p:nvCxnSpPr>
          <p:spPr>
            <a:xfrm flipH="1" flipV="1">
              <a:off x="2733261" y="1997765"/>
              <a:ext cx="5603172" cy="269828"/>
            </a:xfrm>
            <a:prstGeom prst="line">
              <a:avLst/>
            </a:prstGeom>
            <a:ln w="57150" cap="flat" cmpd="sng" algn="ctr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DC27E9D-7811-1A6B-2425-3E3A2FEE8164}"/>
              </a:ext>
            </a:extLst>
          </p:cNvPr>
          <p:cNvGrpSpPr/>
          <p:nvPr/>
        </p:nvGrpSpPr>
        <p:grpSpPr>
          <a:xfrm>
            <a:off x="3389243" y="3100916"/>
            <a:ext cx="8300181" cy="369332"/>
            <a:chOff x="3389243" y="3100916"/>
            <a:chExt cx="8300181" cy="369332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A16CE547-C04F-9921-4997-8F1AF902FF0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389243" y="3100916"/>
              <a:ext cx="5009322" cy="184666"/>
            </a:xfrm>
            <a:prstGeom prst="line">
              <a:avLst/>
            </a:prstGeom>
            <a:ln w="57150" cap="flat" cmpd="sng" algn="ctr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E4DC6EA-2703-269F-88C3-DEE4FF27C9C7}"/>
                </a:ext>
              </a:extLst>
            </p:cNvPr>
            <p:cNvSpPr txBox="1"/>
            <p:nvPr/>
          </p:nvSpPr>
          <p:spPr>
            <a:xfrm>
              <a:off x="8338638" y="3100916"/>
              <a:ext cx="3350786" cy="369332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i="1" dirty="0"/>
                <a:t>Primary issue in this course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2956ABF-6BB1-948E-9E81-09C66265DDC6}"/>
              </a:ext>
            </a:extLst>
          </p:cNvPr>
          <p:cNvGrpSpPr/>
          <p:nvPr/>
        </p:nvGrpSpPr>
        <p:grpSpPr>
          <a:xfrm>
            <a:off x="2843305" y="4028899"/>
            <a:ext cx="8846119" cy="369332"/>
            <a:chOff x="2843305" y="4028899"/>
            <a:chExt cx="8846119" cy="369332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D7693714-580D-A2F5-7DEC-528C41EBD949}"/>
                </a:ext>
              </a:extLst>
            </p:cNvPr>
            <p:cNvCxnSpPr>
              <a:cxnSpLocks/>
              <a:stCxn id="13" idx="1"/>
            </p:cNvCxnSpPr>
            <p:nvPr/>
          </p:nvCxnSpPr>
          <p:spPr>
            <a:xfrm flipH="1">
              <a:off x="2843305" y="4213565"/>
              <a:ext cx="5495333" cy="1429"/>
            </a:xfrm>
            <a:prstGeom prst="line">
              <a:avLst/>
            </a:prstGeom>
            <a:ln w="57150" cap="flat" cmpd="sng" algn="ctr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004764D-480D-332D-3A35-0B4C929C3FC0}"/>
                </a:ext>
              </a:extLst>
            </p:cNvPr>
            <p:cNvSpPr txBox="1"/>
            <p:nvPr/>
          </p:nvSpPr>
          <p:spPr>
            <a:xfrm>
              <a:off x="8338638" y="4028899"/>
              <a:ext cx="3350786" cy="369332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i="1" dirty="0"/>
                <a:t>Secondary issue, but important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70124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/>
              <a:t>SWE 2410 Design and Cloud Patterns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1120001" y="1825625"/>
            <a:ext cx="7248748" cy="4177610"/>
          </a:xfrm>
        </p:spPr>
        <p:txBody>
          <a:bodyPr>
            <a:normAutofit/>
          </a:bodyPr>
          <a:lstStyle/>
          <a:p>
            <a:r>
              <a:rPr lang="en-US" altLang="en-US" dirty="0"/>
              <a:t>This course:</a:t>
            </a:r>
          </a:p>
          <a:p>
            <a:pPr lvl="1"/>
            <a:r>
              <a:rPr lang="en-US" altLang="en-US" dirty="0"/>
              <a:t>Basic OO design: how to organize classes for understandability</a:t>
            </a:r>
          </a:p>
          <a:p>
            <a:pPr lvl="1"/>
            <a:r>
              <a:rPr lang="en-US" altLang="en-US" dirty="0"/>
              <a:t>Design patterns: improving designs, making systems more maintainable</a:t>
            </a:r>
          </a:p>
          <a:p>
            <a:pPr lvl="1"/>
            <a:r>
              <a:rPr lang="en-US" altLang="en-US" dirty="0"/>
              <a:t>Cloud patterns: designing for distributed computation</a:t>
            </a:r>
          </a:p>
          <a:p>
            <a:pPr lvl="1"/>
            <a:r>
              <a:rPr lang="en-US" altLang="en-US" dirty="0"/>
              <a:t>UML: capture designs in simple diagrams</a:t>
            </a:r>
          </a:p>
          <a:p>
            <a:r>
              <a:rPr lang="en-US" altLang="en-US" dirty="0"/>
              <a:t>See syllabus link in Canvas</a:t>
            </a:r>
          </a:p>
        </p:txBody>
      </p:sp>
      <p:sp>
        <p:nvSpPr>
          <p:cNvPr id="6" name="Rectangle 5"/>
          <p:cNvSpPr/>
          <p:nvPr/>
        </p:nvSpPr>
        <p:spPr>
          <a:xfrm>
            <a:off x="7568242" y="1857248"/>
            <a:ext cx="415759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r"/>
            <a:r>
              <a:rPr lang="en-US" sz="4000" b="1" cap="none" spc="0" dirty="0">
                <a:ln/>
                <a:solidFill>
                  <a:schemeClr val="accent3"/>
                </a:solidFill>
                <a:effectLst/>
              </a:rPr>
              <a:t>Required </a:t>
            </a:r>
            <a:r>
              <a:rPr lang="en-US" sz="4000" b="1" dirty="0">
                <a:ln/>
                <a:solidFill>
                  <a:schemeClr val="accent3"/>
                </a:solidFill>
              </a:rPr>
              <a:t>text</a:t>
            </a:r>
            <a:r>
              <a:rPr lang="en-US" sz="4000" b="1" cap="none" spc="0" dirty="0">
                <a:ln/>
                <a:solidFill>
                  <a:schemeClr val="accent3"/>
                </a:solidFill>
                <a:effectLst/>
              </a:rPr>
              <a:t>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6743F3D-965F-2C45-AD9C-AD42EB0318B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1407" y="2731695"/>
            <a:ext cx="2913286" cy="3875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075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0F179-82EC-724B-9643-40D76A7789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OO?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D64CD9-D868-3A4C-A967-1AA3B321C1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What is the goal of object-oriented design/OO programming?</a:t>
            </a:r>
          </a:p>
          <a:p>
            <a:r>
              <a:rPr lang="en-US" dirty="0"/>
              <a:t>Why do we prefer OO designs?</a:t>
            </a:r>
          </a:p>
          <a:p>
            <a:r>
              <a:rPr lang="en-US" dirty="0"/>
              <a:t>What is the alternative?</a:t>
            </a:r>
          </a:p>
          <a:p>
            <a:r>
              <a:rPr lang="en-US" dirty="0"/>
              <a:t>Sample procedural design: suppose next classroom is DH 110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Leave classroom, turn right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Walk to stairway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Take steps down one floor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Go towards north entrance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Look for first classroom door on your left</a:t>
            </a:r>
          </a:p>
          <a:p>
            <a:r>
              <a:rPr lang="en-US" dirty="0"/>
              <a:t>But not all students will go to the same room!</a:t>
            </a:r>
          </a:p>
        </p:txBody>
      </p:sp>
    </p:spTree>
    <p:extLst>
      <p:ext uri="{BB962C8B-B14F-4D97-AF65-F5344CB8AC3E}">
        <p14:creationId xmlns:p14="http://schemas.microsoft.com/office/powerpoint/2010/main" val="4244424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0F179-82EC-724B-9643-40D76A7789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OO?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D64CD9-D868-3A4C-A967-1AA3B321C1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0000" y="1825625"/>
            <a:ext cx="10233800" cy="466725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Extending to full class: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Find schedules of all students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For each,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/>
              <a:t>determine location of next room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/>
              <a:t>plan route to room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/>
              <a:t>give route to student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/>
              <a:t>review route with student to make sure no questions</a:t>
            </a:r>
          </a:p>
          <a:p>
            <a:r>
              <a:rPr lang="en-US" dirty="0"/>
              <a:t>Is this how you would solve the problem?</a:t>
            </a:r>
          </a:p>
          <a:p>
            <a:r>
              <a:rPr lang="en-US" dirty="0"/>
              <a:t>Better: </a:t>
            </a:r>
          </a:p>
          <a:p>
            <a:pPr lvl="1"/>
            <a:r>
              <a:rPr lang="en-US" dirty="0"/>
              <a:t>List of rooms at back of class, directions for each</a:t>
            </a:r>
          </a:p>
          <a:p>
            <a:pPr lvl="1"/>
            <a:r>
              <a:rPr lang="en-US" dirty="0"/>
              <a:t>Campus map, possibly highlighted with target locations</a:t>
            </a:r>
          </a:p>
          <a:p>
            <a:pPr lvl="1"/>
            <a:r>
              <a:rPr lang="en-US" dirty="0"/>
              <a:t>Tell students to snap a picture of the map with their phones...</a:t>
            </a:r>
          </a:p>
          <a:p>
            <a:r>
              <a:rPr lang="en-US" dirty="0"/>
              <a:t>This makes the student responsible for finding the route!</a:t>
            </a:r>
          </a:p>
        </p:txBody>
      </p:sp>
    </p:spTree>
    <p:extLst>
      <p:ext uri="{BB962C8B-B14F-4D97-AF65-F5344CB8AC3E}">
        <p14:creationId xmlns:p14="http://schemas.microsoft.com/office/powerpoint/2010/main" val="1292876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19898C-2049-518C-5481-4FD944A275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826578" cy="1325563"/>
          </a:xfrm>
        </p:spPr>
        <p:txBody>
          <a:bodyPr>
            <a:normAutofit/>
          </a:bodyPr>
          <a:lstStyle/>
          <a:p>
            <a:r>
              <a:rPr lang="en-US" dirty="0"/>
              <a:t>A theme: remove if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5FD29F-D33A-6BE6-C0BE-2B1C7B4E15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0000" y="1825625"/>
            <a:ext cx="10233800" cy="4775200"/>
          </a:xfrm>
        </p:spPr>
        <p:txBody>
          <a:bodyPr>
            <a:normAutofit/>
          </a:bodyPr>
          <a:lstStyle/>
          <a:p>
            <a:r>
              <a:rPr lang="en-US" dirty="0"/>
              <a:t>Every object should be responsible for itself</a:t>
            </a:r>
          </a:p>
          <a:p>
            <a:pPr lvl="1"/>
            <a:r>
              <a:rPr lang="en-US" dirty="0"/>
              <a:t>Operations which change the object should be part of the object</a:t>
            </a:r>
          </a:p>
          <a:p>
            <a:pPr lvl="1"/>
            <a:r>
              <a:rPr lang="en-US" dirty="0" err="1"/>
              <a:t>Eg</a:t>
            </a:r>
            <a:r>
              <a:rPr lang="en-US" dirty="0"/>
              <a:t>: a student object isn’t unregistered from a course by another object, it has an unregister method to do it for itself</a:t>
            </a:r>
          </a:p>
          <a:p>
            <a:r>
              <a:rPr lang="en-US" dirty="0"/>
              <a:t>If statements based on outside parameters release control	</a:t>
            </a:r>
          </a:p>
          <a:p>
            <a:pPr lvl="1"/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X.f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(int x)</a:t>
            </a:r>
            <a:r>
              <a:rPr lang="en-US" dirty="0"/>
              <a:t>: if x == 1 do a, x == 2 do b: callers of f dictate what to do</a:t>
            </a:r>
          </a:p>
          <a:p>
            <a:pPr lvl="1"/>
            <a:r>
              <a:rPr lang="en-US" dirty="0"/>
              <a:t>Painful to test: have to confirm sequence right no matter how called</a:t>
            </a:r>
          </a:p>
          <a:p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instanceof</a:t>
            </a:r>
            <a:r>
              <a:rPr lang="en-US" dirty="0"/>
              <a:t>: yet another way to introduce outside control</a:t>
            </a:r>
          </a:p>
          <a:p>
            <a:pPr lvl="1"/>
            <a:r>
              <a:rPr lang="en-US" dirty="0" err="1"/>
              <a:t>X.g</a:t>
            </a:r>
            <a:r>
              <a:rPr lang="en-US" dirty="0"/>
              <a:t>(class x): if x </a:t>
            </a:r>
            <a:r>
              <a:rPr lang="en-US" dirty="0" err="1"/>
              <a:t>instanceof</a:t>
            </a:r>
            <a:r>
              <a:rPr lang="en-US" dirty="0"/>
              <a:t> Y do a else b: caller again dictates action</a:t>
            </a:r>
          </a:p>
          <a:p>
            <a:r>
              <a:rPr lang="en-US" dirty="0"/>
              <a:t>There are many other ways if statements make code complex</a:t>
            </a:r>
          </a:p>
          <a:p>
            <a:pPr lvl="1"/>
            <a:r>
              <a:rPr lang="en-US" dirty="0"/>
              <a:t>Removing this complexity is hard, but critical to maintainable code</a:t>
            </a:r>
          </a:p>
        </p:txBody>
      </p:sp>
    </p:spTree>
    <p:extLst>
      <p:ext uri="{BB962C8B-B14F-4D97-AF65-F5344CB8AC3E}">
        <p14:creationId xmlns:p14="http://schemas.microsoft.com/office/powerpoint/2010/main" val="503793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89E8C7-3AA6-21F1-ABC1-0F87649A25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 OO it is, but which classes?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4BAAAF-6CE8-4A00-0CC8-107D98B9F1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Could just sit down and write various classes</a:t>
            </a:r>
          </a:p>
          <a:p>
            <a:r>
              <a:rPr lang="en-US" dirty="0"/>
              <a:t>Problem: difficult to see any structure during maintenance</a:t>
            </a:r>
          </a:p>
          <a:p>
            <a:r>
              <a:rPr lang="en-US" dirty="0"/>
              <a:t>Observation: two distinct types of classes</a:t>
            </a:r>
          </a:p>
          <a:p>
            <a:pPr lvl="1"/>
            <a:r>
              <a:rPr lang="en-US" dirty="0"/>
              <a:t>Classes specific to a particular implementation – containers, GUI elements, etc.</a:t>
            </a:r>
          </a:p>
          <a:p>
            <a:pPr lvl="1"/>
            <a:r>
              <a:rPr lang="en-US" dirty="0"/>
              <a:t>Classes that reflect objects in a problem: buildings, trees, people</a:t>
            </a:r>
          </a:p>
          <a:p>
            <a:r>
              <a:rPr lang="en-US" dirty="0"/>
              <a:t>Classes in problems: known as </a:t>
            </a:r>
            <a:r>
              <a:rPr lang="en-US" i="1" dirty="0">
                <a:solidFill>
                  <a:schemeClr val="accent6"/>
                </a:solidFill>
              </a:rPr>
              <a:t>domain classes</a:t>
            </a:r>
            <a:endParaRPr lang="en-US" dirty="0">
              <a:solidFill>
                <a:schemeClr val="accent6"/>
              </a:solidFill>
            </a:endParaRPr>
          </a:p>
          <a:p>
            <a:pPr lvl="1"/>
            <a:r>
              <a:rPr lang="en-US" dirty="0"/>
              <a:t>These are solution-independent</a:t>
            </a:r>
          </a:p>
          <a:p>
            <a:pPr lvl="1"/>
            <a:r>
              <a:rPr lang="en-US" dirty="0"/>
              <a:t>When requirements change, these classes must change!</a:t>
            </a:r>
          </a:p>
          <a:p>
            <a:pPr lvl="1"/>
            <a:r>
              <a:rPr lang="en-US" dirty="0"/>
              <a:t>They are natural to the problem: they relate to objects your clients know about</a:t>
            </a:r>
          </a:p>
          <a:p>
            <a:pPr lvl="1"/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Basic principle: start with these classes, add solution classes only as needed</a:t>
            </a:r>
            <a:endParaRPr lang="en-US" i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0995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Depth</Template>
  <TotalTime>11389</TotalTime>
  <Words>1490</Words>
  <Application>Microsoft Macintosh PowerPoint</Application>
  <PresentationFormat>Widescreen</PresentationFormat>
  <Paragraphs>175</Paragraphs>
  <Slides>14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Consolas</vt:lpstr>
      <vt:lpstr>Corbel</vt:lpstr>
      <vt:lpstr>Damascus</vt:lpstr>
      <vt:lpstr>Times New Roman</vt:lpstr>
      <vt:lpstr>Depth</vt:lpstr>
      <vt:lpstr> 1. Software Design</vt:lpstr>
      <vt:lpstr>Software Design</vt:lpstr>
      <vt:lpstr>Understanding design</vt:lpstr>
      <vt:lpstr>What do we need from a good design?</vt:lpstr>
      <vt:lpstr>SWE 2410 Design and Cloud Patterns</vt:lpstr>
      <vt:lpstr>Why OO?</vt:lpstr>
      <vt:lpstr>Why OO?</vt:lpstr>
      <vt:lpstr>A theme: remove if</vt:lpstr>
      <vt:lpstr>So OO it is, but which classes?</vt:lpstr>
      <vt:lpstr>Finding Domain Classes</vt:lpstr>
      <vt:lpstr>How to identify classes?</vt:lpstr>
      <vt:lpstr>Finding classes:</vt:lpstr>
      <vt:lpstr>Finding classes:</vt:lpstr>
      <vt:lpstr>Review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 Course Introduction</dc:title>
  <dc:creator>Brad Dennis</dc:creator>
  <cp:lastModifiedBy>Hasker, Dr. Robert</cp:lastModifiedBy>
  <cp:revision>226</cp:revision>
  <dcterms:created xsi:type="dcterms:W3CDTF">2014-08-01T20:24:53Z</dcterms:created>
  <dcterms:modified xsi:type="dcterms:W3CDTF">2025-03-08T17:41:52Z</dcterms:modified>
</cp:coreProperties>
</file>