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3"/>
  </p:notesMasterIdLst>
  <p:sldIdLst>
    <p:sldId id="256" r:id="rId2"/>
    <p:sldId id="350" r:id="rId3"/>
    <p:sldId id="351" r:id="rId4"/>
    <p:sldId id="352" r:id="rId5"/>
    <p:sldId id="355" r:id="rId6"/>
    <p:sldId id="316" r:id="rId7"/>
    <p:sldId id="318" r:id="rId8"/>
    <p:sldId id="319" r:id="rId9"/>
    <p:sldId id="320" r:id="rId10"/>
    <p:sldId id="321" r:id="rId11"/>
    <p:sldId id="360" r:id="rId12"/>
    <p:sldId id="356" r:id="rId13"/>
    <p:sldId id="358" r:id="rId14"/>
    <p:sldId id="359" r:id="rId15"/>
    <p:sldId id="344" r:id="rId16"/>
    <p:sldId id="346" r:id="rId17"/>
    <p:sldId id="322" r:id="rId18"/>
    <p:sldId id="323" r:id="rId19"/>
    <p:sldId id="324" r:id="rId20"/>
    <p:sldId id="325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3904" autoAdjust="0"/>
  </p:normalViewPr>
  <p:slideViewPr>
    <p:cSldViewPr snapToGrid="0">
      <p:cViewPr varScale="1">
        <p:scale>
          <a:sx n="98" d="100"/>
          <a:sy n="98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860B9-6CEB-4ABC-8DA4-6A3B679C709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C56E-7E87-4B10-A225-330D1040E3B3}">
      <dgm:prSet phldrT="[Text]"/>
      <dgm:spPr/>
      <dgm:t>
        <a:bodyPr/>
        <a:lstStyle/>
        <a:p>
          <a:r>
            <a:rPr lang="en-US" dirty="0"/>
            <a:t>GitHub</a:t>
          </a:r>
        </a:p>
      </dgm:t>
    </dgm:pt>
    <dgm:pt modelId="{F315641E-CFDF-49A6-8FE2-C06025E88C72}" type="parTrans" cxnId="{661BB61A-A895-4723-81DA-B887C1DE3FD9}">
      <dgm:prSet/>
      <dgm:spPr/>
      <dgm:t>
        <a:bodyPr/>
        <a:lstStyle/>
        <a:p>
          <a:endParaRPr lang="en-US"/>
        </a:p>
      </dgm:t>
    </dgm:pt>
    <dgm:pt modelId="{A3A604CB-E1E6-45F0-A06C-4CD0A8E25477}" type="sibTrans" cxnId="{661BB61A-A895-4723-81DA-B887C1DE3FD9}">
      <dgm:prSet/>
      <dgm:spPr/>
      <dgm:t>
        <a:bodyPr/>
        <a:lstStyle/>
        <a:p>
          <a:endParaRPr lang="en-US"/>
        </a:p>
      </dgm:t>
    </dgm:pt>
    <dgm:pt modelId="{40C5AF6E-0345-49AD-B521-E608B938BA1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Your machine</a:t>
          </a:r>
        </a:p>
      </dgm:t>
    </dgm:pt>
    <dgm:pt modelId="{010AD359-9E4B-41B7-B7F8-E9D061E6AC5F}" type="parTrans" cxnId="{5E7A4E9B-43A4-4B1D-B516-45C5412F4195}">
      <dgm:prSet/>
      <dgm:spPr/>
      <dgm:t>
        <a:bodyPr/>
        <a:lstStyle/>
        <a:p>
          <a:endParaRPr lang="en-US"/>
        </a:p>
      </dgm:t>
    </dgm:pt>
    <dgm:pt modelId="{E4BD762D-F6B5-49B0-96D7-6BCB735BF766}" type="sibTrans" cxnId="{5E7A4E9B-43A4-4B1D-B516-45C5412F4195}">
      <dgm:prSet/>
      <dgm:spPr/>
      <dgm:t>
        <a:bodyPr/>
        <a:lstStyle/>
        <a:p>
          <a:endParaRPr lang="en-US"/>
        </a:p>
      </dgm:t>
    </dgm:pt>
    <dgm:pt modelId="{5A945575-98A8-4E48-A628-DD8D09A24268}" type="pres">
      <dgm:prSet presAssocID="{58A860B9-6CEB-4ABC-8DA4-6A3B679C7093}" presName="diagram" presStyleCnt="0">
        <dgm:presLayoutVars>
          <dgm:dir/>
        </dgm:presLayoutVars>
      </dgm:prSet>
      <dgm:spPr/>
    </dgm:pt>
    <dgm:pt modelId="{98B0FB97-A2C5-4C98-8ACE-6AC1264F4746}" type="pres">
      <dgm:prSet presAssocID="{B90CC56E-7E87-4B10-A225-330D1040E3B3}" presName="composite" presStyleCnt="0"/>
      <dgm:spPr/>
    </dgm:pt>
    <dgm:pt modelId="{5529C70A-ABE4-4EFA-BFAB-161E8F0DCFBC}" type="pres">
      <dgm:prSet presAssocID="{B90CC56E-7E87-4B10-A225-330D1040E3B3}" presName="Image" presStyleLbl="bgShp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with solid fill"/>
        </a:ext>
      </dgm:extLst>
    </dgm:pt>
    <dgm:pt modelId="{97875304-5C28-40D4-B191-641DFD836648}" type="pres">
      <dgm:prSet presAssocID="{B90CC56E-7E87-4B10-A225-330D1040E3B3}" presName="Parent" presStyleLbl="node0" presStyleIdx="0" presStyleCnt="2">
        <dgm:presLayoutVars>
          <dgm:bulletEnabled val="1"/>
        </dgm:presLayoutVars>
      </dgm:prSet>
      <dgm:spPr/>
    </dgm:pt>
    <dgm:pt modelId="{717D03D4-D934-4DA8-B1D8-EB87281C5372}" type="pres">
      <dgm:prSet presAssocID="{A3A604CB-E1E6-45F0-A06C-4CD0A8E25477}" presName="sibTrans" presStyleCnt="0"/>
      <dgm:spPr/>
    </dgm:pt>
    <dgm:pt modelId="{9EBD8040-3044-4B8E-9C2B-1C9C139DD84D}" type="pres">
      <dgm:prSet presAssocID="{40C5AF6E-0345-49AD-B521-E608B938BA19}" presName="composite" presStyleCnt="0"/>
      <dgm:spPr/>
    </dgm:pt>
    <dgm:pt modelId="{9562F44E-5546-48D8-94E7-9D458082CA8C}" type="pres">
      <dgm:prSet presAssocID="{40C5AF6E-0345-49AD-B521-E608B938BA19}" presName="Image" presStyleLbl="bgShp" presStyleIdx="1" presStyleCnt="2" custLinFactNeighborY="-5971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outline"/>
        </a:ext>
      </dgm:extLst>
    </dgm:pt>
    <dgm:pt modelId="{070334AD-39C5-470C-99F6-ED35A1DBCC38}" type="pres">
      <dgm:prSet presAssocID="{40C5AF6E-0345-49AD-B521-E608B938BA19}" presName="Parent" presStyleLbl="node0" presStyleIdx="1" presStyleCnt="2">
        <dgm:presLayoutVars>
          <dgm:bulletEnabled val="1"/>
        </dgm:presLayoutVars>
      </dgm:prSet>
      <dgm:spPr/>
    </dgm:pt>
  </dgm:ptLst>
  <dgm:cxnLst>
    <dgm:cxn modelId="{661BB61A-A895-4723-81DA-B887C1DE3FD9}" srcId="{58A860B9-6CEB-4ABC-8DA4-6A3B679C7093}" destId="{B90CC56E-7E87-4B10-A225-330D1040E3B3}" srcOrd="0" destOrd="0" parTransId="{F315641E-CFDF-49A6-8FE2-C06025E88C72}" sibTransId="{A3A604CB-E1E6-45F0-A06C-4CD0A8E25477}"/>
    <dgm:cxn modelId="{ABBCE550-6DAC-4ED6-9984-F32932DA27E4}" type="presOf" srcId="{40C5AF6E-0345-49AD-B521-E608B938BA19}" destId="{070334AD-39C5-470C-99F6-ED35A1DBCC38}" srcOrd="0" destOrd="0" presId="urn:microsoft.com/office/officeart/2008/layout/BendingPictureCaption"/>
    <dgm:cxn modelId="{5E7A4E9B-43A4-4B1D-B516-45C5412F4195}" srcId="{58A860B9-6CEB-4ABC-8DA4-6A3B679C7093}" destId="{40C5AF6E-0345-49AD-B521-E608B938BA19}" srcOrd="1" destOrd="0" parTransId="{010AD359-9E4B-41B7-B7F8-E9D061E6AC5F}" sibTransId="{E4BD762D-F6B5-49B0-96D7-6BCB735BF766}"/>
    <dgm:cxn modelId="{06B5D5CC-20CC-4207-B146-5D09655ED9EA}" type="presOf" srcId="{58A860B9-6CEB-4ABC-8DA4-6A3B679C7093}" destId="{5A945575-98A8-4E48-A628-DD8D09A24268}" srcOrd="0" destOrd="0" presId="urn:microsoft.com/office/officeart/2008/layout/BendingPictureCaption"/>
    <dgm:cxn modelId="{649941E8-5FC0-446F-9ED9-8D54132A9142}" type="presOf" srcId="{B90CC56E-7E87-4B10-A225-330D1040E3B3}" destId="{97875304-5C28-40D4-B191-641DFD836648}" srcOrd="0" destOrd="0" presId="urn:microsoft.com/office/officeart/2008/layout/BendingPictureCaption"/>
    <dgm:cxn modelId="{C8ABD9AF-96EE-4201-ABE7-FEF6262EF0C2}" type="presParOf" srcId="{5A945575-98A8-4E48-A628-DD8D09A24268}" destId="{98B0FB97-A2C5-4C98-8ACE-6AC1264F4746}" srcOrd="0" destOrd="0" presId="urn:microsoft.com/office/officeart/2008/layout/BendingPictureCaption"/>
    <dgm:cxn modelId="{DAF8E934-6999-4B90-BB69-A6613529100B}" type="presParOf" srcId="{98B0FB97-A2C5-4C98-8ACE-6AC1264F4746}" destId="{5529C70A-ABE4-4EFA-BFAB-161E8F0DCFBC}" srcOrd="0" destOrd="0" presId="urn:microsoft.com/office/officeart/2008/layout/BendingPictureCaption"/>
    <dgm:cxn modelId="{68E7339A-4B3F-4DAF-B4B7-11CA5EAFD883}" type="presParOf" srcId="{98B0FB97-A2C5-4C98-8ACE-6AC1264F4746}" destId="{97875304-5C28-40D4-B191-641DFD836648}" srcOrd="1" destOrd="0" presId="urn:microsoft.com/office/officeart/2008/layout/BendingPictureCaption"/>
    <dgm:cxn modelId="{0B5E5E0F-359E-4AD1-96FA-7A8CFD4EC54C}" type="presParOf" srcId="{5A945575-98A8-4E48-A628-DD8D09A24268}" destId="{717D03D4-D934-4DA8-B1D8-EB87281C5372}" srcOrd="1" destOrd="0" presId="urn:microsoft.com/office/officeart/2008/layout/BendingPictureCaption"/>
    <dgm:cxn modelId="{727464D3-E0E6-438B-ADC3-E48CAE36DA9E}" type="presParOf" srcId="{5A945575-98A8-4E48-A628-DD8D09A24268}" destId="{9EBD8040-3044-4B8E-9C2B-1C9C139DD84D}" srcOrd="2" destOrd="0" presId="urn:microsoft.com/office/officeart/2008/layout/BendingPictureCaption"/>
    <dgm:cxn modelId="{3EF000F4-122F-4B01-B5D1-304499B0D1E8}" type="presParOf" srcId="{9EBD8040-3044-4B8E-9C2B-1C9C139DD84D}" destId="{9562F44E-5546-48D8-94E7-9D458082CA8C}" srcOrd="0" destOrd="0" presId="urn:microsoft.com/office/officeart/2008/layout/BendingPictureCaption"/>
    <dgm:cxn modelId="{579CA136-D497-48E9-8BB3-DCBE39DF552F}" type="presParOf" srcId="{9EBD8040-3044-4B8E-9C2B-1C9C139DD84D}" destId="{070334AD-39C5-470C-99F6-ED35A1DBCC3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860B9-6CEB-4ABC-8DA4-6A3B679C709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C56E-7E87-4B10-A225-330D1040E3B3}">
      <dgm:prSet phldrT="[Text]"/>
      <dgm:spPr/>
      <dgm:t>
        <a:bodyPr/>
        <a:lstStyle/>
        <a:p>
          <a:r>
            <a:rPr lang="en-US" dirty="0"/>
            <a:t>GitHub</a:t>
          </a:r>
        </a:p>
      </dgm:t>
    </dgm:pt>
    <dgm:pt modelId="{F315641E-CFDF-49A6-8FE2-C06025E88C72}" type="parTrans" cxnId="{661BB61A-A895-4723-81DA-B887C1DE3FD9}">
      <dgm:prSet/>
      <dgm:spPr/>
      <dgm:t>
        <a:bodyPr/>
        <a:lstStyle/>
        <a:p>
          <a:endParaRPr lang="en-US"/>
        </a:p>
      </dgm:t>
    </dgm:pt>
    <dgm:pt modelId="{A3A604CB-E1E6-45F0-A06C-4CD0A8E25477}" type="sibTrans" cxnId="{661BB61A-A895-4723-81DA-B887C1DE3FD9}">
      <dgm:prSet/>
      <dgm:spPr/>
      <dgm:t>
        <a:bodyPr/>
        <a:lstStyle/>
        <a:p>
          <a:endParaRPr lang="en-US"/>
        </a:p>
      </dgm:t>
    </dgm:pt>
    <dgm:pt modelId="{40C5AF6E-0345-49AD-B521-E608B938BA1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Your machine</a:t>
          </a:r>
        </a:p>
      </dgm:t>
    </dgm:pt>
    <dgm:pt modelId="{010AD359-9E4B-41B7-B7F8-E9D061E6AC5F}" type="parTrans" cxnId="{5E7A4E9B-43A4-4B1D-B516-45C5412F4195}">
      <dgm:prSet/>
      <dgm:spPr/>
      <dgm:t>
        <a:bodyPr/>
        <a:lstStyle/>
        <a:p>
          <a:endParaRPr lang="en-US"/>
        </a:p>
      </dgm:t>
    </dgm:pt>
    <dgm:pt modelId="{E4BD762D-F6B5-49B0-96D7-6BCB735BF766}" type="sibTrans" cxnId="{5E7A4E9B-43A4-4B1D-B516-45C5412F4195}">
      <dgm:prSet/>
      <dgm:spPr/>
      <dgm:t>
        <a:bodyPr/>
        <a:lstStyle/>
        <a:p>
          <a:endParaRPr lang="en-US"/>
        </a:p>
      </dgm:t>
    </dgm:pt>
    <dgm:pt modelId="{5A945575-98A8-4E48-A628-DD8D09A24268}" type="pres">
      <dgm:prSet presAssocID="{58A860B9-6CEB-4ABC-8DA4-6A3B679C7093}" presName="diagram" presStyleCnt="0">
        <dgm:presLayoutVars>
          <dgm:dir/>
        </dgm:presLayoutVars>
      </dgm:prSet>
      <dgm:spPr/>
    </dgm:pt>
    <dgm:pt modelId="{98B0FB97-A2C5-4C98-8ACE-6AC1264F4746}" type="pres">
      <dgm:prSet presAssocID="{B90CC56E-7E87-4B10-A225-330D1040E3B3}" presName="composite" presStyleCnt="0"/>
      <dgm:spPr/>
    </dgm:pt>
    <dgm:pt modelId="{5529C70A-ABE4-4EFA-BFAB-161E8F0DCFBC}" type="pres">
      <dgm:prSet presAssocID="{B90CC56E-7E87-4B10-A225-330D1040E3B3}" presName="Image" presStyleLbl="bgShp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with solid fill"/>
        </a:ext>
      </dgm:extLst>
    </dgm:pt>
    <dgm:pt modelId="{97875304-5C28-40D4-B191-641DFD836648}" type="pres">
      <dgm:prSet presAssocID="{B90CC56E-7E87-4B10-A225-330D1040E3B3}" presName="Parent" presStyleLbl="node0" presStyleIdx="0" presStyleCnt="2">
        <dgm:presLayoutVars>
          <dgm:bulletEnabled val="1"/>
        </dgm:presLayoutVars>
      </dgm:prSet>
      <dgm:spPr/>
    </dgm:pt>
    <dgm:pt modelId="{717D03D4-D934-4DA8-B1D8-EB87281C5372}" type="pres">
      <dgm:prSet presAssocID="{A3A604CB-E1E6-45F0-A06C-4CD0A8E25477}" presName="sibTrans" presStyleCnt="0"/>
      <dgm:spPr/>
    </dgm:pt>
    <dgm:pt modelId="{9EBD8040-3044-4B8E-9C2B-1C9C139DD84D}" type="pres">
      <dgm:prSet presAssocID="{40C5AF6E-0345-49AD-B521-E608B938BA19}" presName="composite" presStyleCnt="0"/>
      <dgm:spPr/>
    </dgm:pt>
    <dgm:pt modelId="{9562F44E-5546-48D8-94E7-9D458082CA8C}" type="pres">
      <dgm:prSet presAssocID="{40C5AF6E-0345-49AD-B521-E608B938BA19}" presName="Image" presStyleLbl="bgShp" presStyleIdx="1" presStyleCnt="2" custLinFactNeighborY="-5971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outline"/>
        </a:ext>
      </dgm:extLst>
    </dgm:pt>
    <dgm:pt modelId="{070334AD-39C5-470C-99F6-ED35A1DBCC38}" type="pres">
      <dgm:prSet presAssocID="{40C5AF6E-0345-49AD-B521-E608B938BA19}" presName="Parent" presStyleLbl="node0" presStyleIdx="1" presStyleCnt="2">
        <dgm:presLayoutVars>
          <dgm:bulletEnabled val="1"/>
        </dgm:presLayoutVars>
      </dgm:prSet>
      <dgm:spPr/>
    </dgm:pt>
  </dgm:ptLst>
  <dgm:cxnLst>
    <dgm:cxn modelId="{661BB61A-A895-4723-81DA-B887C1DE3FD9}" srcId="{58A860B9-6CEB-4ABC-8DA4-6A3B679C7093}" destId="{B90CC56E-7E87-4B10-A225-330D1040E3B3}" srcOrd="0" destOrd="0" parTransId="{F315641E-CFDF-49A6-8FE2-C06025E88C72}" sibTransId="{A3A604CB-E1E6-45F0-A06C-4CD0A8E25477}"/>
    <dgm:cxn modelId="{ABBCE550-6DAC-4ED6-9984-F32932DA27E4}" type="presOf" srcId="{40C5AF6E-0345-49AD-B521-E608B938BA19}" destId="{070334AD-39C5-470C-99F6-ED35A1DBCC38}" srcOrd="0" destOrd="0" presId="urn:microsoft.com/office/officeart/2008/layout/BendingPictureCaption"/>
    <dgm:cxn modelId="{5E7A4E9B-43A4-4B1D-B516-45C5412F4195}" srcId="{58A860B9-6CEB-4ABC-8DA4-6A3B679C7093}" destId="{40C5AF6E-0345-49AD-B521-E608B938BA19}" srcOrd="1" destOrd="0" parTransId="{010AD359-9E4B-41B7-B7F8-E9D061E6AC5F}" sibTransId="{E4BD762D-F6B5-49B0-96D7-6BCB735BF766}"/>
    <dgm:cxn modelId="{06B5D5CC-20CC-4207-B146-5D09655ED9EA}" type="presOf" srcId="{58A860B9-6CEB-4ABC-8DA4-6A3B679C7093}" destId="{5A945575-98A8-4E48-A628-DD8D09A24268}" srcOrd="0" destOrd="0" presId="urn:microsoft.com/office/officeart/2008/layout/BendingPictureCaption"/>
    <dgm:cxn modelId="{649941E8-5FC0-446F-9ED9-8D54132A9142}" type="presOf" srcId="{B90CC56E-7E87-4B10-A225-330D1040E3B3}" destId="{97875304-5C28-40D4-B191-641DFD836648}" srcOrd="0" destOrd="0" presId="urn:microsoft.com/office/officeart/2008/layout/BendingPictureCaption"/>
    <dgm:cxn modelId="{C8ABD9AF-96EE-4201-ABE7-FEF6262EF0C2}" type="presParOf" srcId="{5A945575-98A8-4E48-A628-DD8D09A24268}" destId="{98B0FB97-A2C5-4C98-8ACE-6AC1264F4746}" srcOrd="0" destOrd="0" presId="urn:microsoft.com/office/officeart/2008/layout/BendingPictureCaption"/>
    <dgm:cxn modelId="{DAF8E934-6999-4B90-BB69-A6613529100B}" type="presParOf" srcId="{98B0FB97-A2C5-4C98-8ACE-6AC1264F4746}" destId="{5529C70A-ABE4-4EFA-BFAB-161E8F0DCFBC}" srcOrd="0" destOrd="0" presId="urn:microsoft.com/office/officeart/2008/layout/BendingPictureCaption"/>
    <dgm:cxn modelId="{68E7339A-4B3F-4DAF-B4B7-11CA5EAFD883}" type="presParOf" srcId="{98B0FB97-A2C5-4C98-8ACE-6AC1264F4746}" destId="{97875304-5C28-40D4-B191-641DFD836648}" srcOrd="1" destOrd="0" presId="urn:microsoft.com/office/officeart/2008/layout/BendingPictureCaption"/>
    <dgm:cxn modelId="{0B5E5E0F-359E-4AD1-96FA-7A8CFD4EC54C}" type="presParOf" srcId="{5A945575-98A8-4E48-A628-DD8D09A24268}" destId="{717D03D4-D934-4DA8-B1D8-EB87281C5372}" srcOrd="1" destOrd="0" presId="urn:microsoft.com/office/officeart/2008/layout/BendingPictureCaption"/>
    <dgm:cxn modelId="{727464D3-E0E6-438B-ADC3-E48CAE36DA9E}" type="presParOf" srcId="{5A945575-98A8-4E48-A628-DD8D09A24268}" destId="{9EBD8040-3044-4B8E-9C2B-1C9C139DD84D}" srcOrd="2" destOrd="0" presId="urn:microsoft.com/office/officeart/2008/layout/BendingPictureCaption"/>
    <dgm:cxn modelId="{3EF000F4-122F-4B01-B5D1-304499B0D1E8}" type="presParOf" srcId="{9EBD8040-3044-4B8E-9C2B-1C9C139DD84D}" destId="{9562F44E-5546-48D8-94E7-9D458082CA8C}" srcOrd="0" destOrd="0" presId="urn:microsoft.com/office/officeart/2008/layout/BendingPictureCaption"/>
    <dgm:cxn modelId="{579CA136-D497-48E9-8BB3-DCBE39DF552F}" type="presParOf" srcId="{9EBD8040-3044-4B8E-9C2B-1C9C139DD84D}" destId="{070334AD-39C5-470C-99F6-ED35A1DBCC3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860B9-6CEB-4ABC-8DA4-6A3B679C709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C56E-7E87-4B10-A225-330D1040E3B3}">
      <dgm:prSet phldrT="[Text]"/>
      <dgm:spPr/>
      <dgm:t>
        <a:bodyPr/>
        <a:lstStyle/>
        <a:p>
          <a:r>
            <a:rPr lang="en-US" dirty="0"/>
            <a:t>GitHub</a:t>
          </a:r>
        </a:p>
      </dgm:t>
    </dgm:pt>
    <dgm:pt modelId="{F315641E-CFDF-49A6-8FE2-C06025E88C72}" type="parTrans" cxnId="{661BB61A-A895-4723-81DA-B887C1DE3FD9}">
      <dgm:prSet/>
      <dgm:spPr/>
      <dgm:t>
        <a:bodyPr/>
        <a:lstStyle/>
        <a:p>
          <a:endParaRPr lang="en-US"/>
        </a:p>
      </dgm:t>
    </dgm:pt>
    <dgm:pt modelId="{A3A604CB-E1E6-45F0-A06C-4CD0A8E25477}" type="sibTrans" cxnId="{661BB61A-A895-4723-81DA-B887C1DE3FD9}">
      <dgm:prSet/>
      <dgm:spPr/>
      <dgm:t>
        <a:bodyPr/>
        <a:lstStyle/>
        <a:p>
          <a:endParaRPr lang="en-US"/>
        </a:p>
      </dgm:t>
    </dgm:pt>
    <dgm:pt modelId="{40C5AF6E-0345-49AD-B521-E608B938BA1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Your machine</a:t>
          </a:r>
        </a:p>
      </dgm:t>
    </dgm:pt>
    <dgm:pt modelId="{010AD359-9E4B-41B7-B7F8-E9D061E6AC5F}" type="parTrans" cxnId="{5E7A4E9B-43A4-4B1D-B516-45C5412F4195}">
      <dgm:prSet/>
      <dgm:spPr/>
      <dgm:t>
        <a:bodyPr/>
        <a:lstStyle/>
        <a:p>
          <a:endParaRPr lang="en-US"/>
        </a:p>
      </dgm:t>
    </dgm:pt>
    <dgm:pt modelId="{E4BD762D-F6B5-49B0-96D7-6BCB735BF766}" type="sibTrans" cxnId="{5E7A4E9B-43A4-4B1D-B516-45C5412F4195}">
      <dgm:prSet/>
      <dgm:spPr/>
      <dgm:t>
        <a:bodyPr/>
        <a:lstStyle/>
        <a:p>
          <a:endParaRPr lang="en-US"/>
        </a:p>
      </dgm:t>
    </dgm:pt>
    <dgm:pt modelId="{5A945575-98A8-4E48-A628-DD8D09A24268}" type="pres">
      <dgm:prSet presAssocID="{58A860B9-6CEB-4ABC-8DA4-6A3B679C7093}" presName="diagram" presStyleCnt="0">
        <dgm:presLayoutVars>
          <dgm:dir/>
        </dgm:presLayoutVars>
      </dgm:prSet>
      <dgm:spPr/>
    </dgm:pt>
    <dgm:pt modelId="{98B0FB97-A2C5-4C98-8ACE-6AC1264F4746}" type="pres">
      <dgm:prSet presAssocID="{B90CC56E-7E87-4B10-A225-330D1040E3B3}" presName="composite" presStyleCnt="0"/>
      <dgm:spPr/>
    </dgm:pt>
    <dgm:pt modelId="{5529C70A-ABE4-4EFA-BFAB-161E8F0DCFBC}" type="pres">
      <dgm:prSet presAssocID="{B90CC56E-7E87-4B10-A225-330D1040E3B3}" presName="Image" presStyleLbl="bgShp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with solid fill"/>
        </a:ext>
      </dgm:extLst>
    </dgm:pt>
    <dgm:pt modelId="{97875304-5C28-40D4-B191-641DFD836648}" type="pres">
      <dgm:prSet presAssocID="{B90CC56E-7E87-4B10-A225-330D1040E3B3}" presName="Parent" presStyleLbl="node0" presStyleIdx="0" presStyleCnt="2">
        <dgm:presLayoutVars>
          <dgm:bulletEnabled val="1"/>
        </dgm:presLayoutVars>
      </dgm:prSet>
      <dgm:spPr/>
    </dgm:pt>
    <dgm:pt modelId="{717D03D4-D934-4DA8-B1D8-EB87281C5372}" type="pres">
      <dgm:prSet presAssocID="{A3A604CB-E1E6-45F0-A06C-4CD0A8E25477}" presName="sibTrans" presStyleCnt="0"/>
      <dgm:spPr/>
    </dgm:pt>
    <dgm:pt modelId="{9EBD8040-3044-4B8E-9C2B-1C9C139DD84D}" type="pres">
      <dgm:prSet presAssocID="{40C5AF6E-0345-49AD-B521-E608B938BA19}" presName="composite" presStyleCnt="0"/>
      <dgm:spPr/>
    </dgm:pt>
    <dgm:pt modelId="{9562F44E-5546-48D8-94E7-9D458082CA8C}" type="pres">
      <dgm:prSet presAssocID="{40C5AF6E-0345-49AD-B521-E608B938BA19}" presName="Image" presStyleLbl="bgShp" presStyleIdx="1" presStyleCnt="2" custLinFactNeighborY="-5971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outline"/>
        </a:ext>
      </dgm:extLst>
    </dgm:pt>
    <dgm:pt modelId="{070334AD-39C5-470C-99F6-ED35A1DBCC38}" type="pres">
      <dgm:prSet presAssocID="{40C5AF6E-0345-49AD-B521-E608B938BA19}" presName="Parent" presStyleLbl="node0" presStyleIdx="1" presStyleCnt="2">
        <dgm:presLayoutVars>
          <dgm:bulletEnabled val="1"/>
        </dgm:presLayoutVars>
      </dgm:prSet>
      <dgm:spPr/>
    </dgm:pt>
  </dgm:ptLst>
  <dgm:cxnLst>
    <dgm:cxn modelId="{661BB61A-A895-4723-81DA-B887C1DE3FD9}" srcId="{58A860B9-6CEB-4ABC-8DA4-6A3B679C7093}" destId="{B90CC56E-7E87-4B10-A225-330D1040E3B3}" srcOrd="0" destOrd="0" parTransId="{F315641E-CFDF-49A6-8FE2-C06025E88C72}" sibTransId="{A3A604CB-E1E6-45F0-A06C-4CD0A8E25477}"/>
    <dgm:cxn modelId="{ABBCE550-6DAC-4ED6-9984-F32932DA27E4}" type="presOf" srcId="{40C5AF6E-0345-49AD-B521-E608B938BA19}" destId="{070334AD-39C5-470C-99F6-ED35A1DBCC38}" srcOrd="0" destOrd="0" presId="urn:microsoft.com/office/officeart/2008/layout/BendingPictureCaption"/>
    <dgm:cxn modelId="{5E7A4E9B-43A4-4B1D-B516-45C5412F4195}" srcId="{58A860B9-6CEB-4ABC-8DA4-6A3B679C7093}" destId="{40C5AF6E-0345-49AD-B521-E608B938BA19}" srcOrd="1" destOrd="0" parTransId="{010AD359-9E4B-41B7-B7F8-E9D061E6AC5F}" sibTransId="{E4BD762D-F6B5-49B0-96D7-6BCB735BF766}"/>
    <dgm:cxn modelId="{06B5D5CC-20CC-4207-B146-5D09655ED9EA}" type="presOf" srcId="{58A860B9-6CEB-4ABC-8DA4-6A3B679C7093}" destId="{5A945575-98A8-4E48-A628-DD8D09A24268}" srcOrd="0" destOrd="0" presId="urn:microsoft.com/office/officeart/2008/layout/BendingPictureCaption"/>
    <dgm:cxn modelId="{649941E8-5FC0-446F-9ED9-8D54132A9142}" type="presOf" srcId="{B90CC56E-7E87-4B10-A225-330D1040E3B3}" destId="{97875304-5C28-40D4-B191-641DFD836648}" srcOrd="0" destOrd="0" presId="urn:microsoft.com/office/officeart/2008/layout/BendingPictureCaption"/>
    <dgm:cxn modelId="{C8ABD9AF-96EE-4201-ABE7-FEF6262EF0C2}" type="presParOf" srcId="{5A945575-98A8-4E48-A628-DD8D09A24268}" destId="{98B0FB97-A2C5-4C98-8ACE-6AC1264F4746}" srcOrd="0" destOrd="0" presId="urn:microsoft.com/office/officeart/2008/layout/BendingPictureCaption"/>
    <dgm:cxn modelId="{DAF8E934-6999-4B90-BB69-A6613529100B}" type="presParOf" srcId="{98B0FB97-A2C5-4C98-8ACE-6AC1264F4746}" destId="{5529C70A-ABE4-4EFA-BFAB-161E8F0DCFBC}" srcOrd="0" destOrd="0" presId="urn:microsoft.com/office/officeart/2008/layout/BendingPictureCaption"/>
    <dgm:cxn modelId="{68E7339A-4B3F-4DAF-B4B7-11CA5EAFD883}" type="presParOf" srcId="{98B0FB97-A2C5-4C98-8ACE-6AC1264F4746}" destId="{97875304-5C28-40D4-B191-641DFD836648}" srcOrd="1" destOrd="0" presId="urn:microsoft.com/office/officeart/2008/layout/BendingPictureCaption"/>
    <dgm:cxn modelId="{0B5E5E0F-359E-4AD1-96FA-7A8CFD4EC54C}" type="presParOf" srcId="{5A945575-98A8-4E48-A628-DD8D09A24268}" destId="{717D03D4-D934-4DA8-B1D8-EB87281C5372}" srcOrd="1" destOrd="0" presId="urn:microsoft.com/office/officeart/2008/layout/BendingPictureCaption"/>
    <dgm:cxn modelId="{727464D3-E0E6-438B-ADC3-E48CAE36DA9E}" type="presParOf" srcId="{5A945575-98A8-4E48-A628-DD8D09A24268}" destId="{9EBD8040-3044-4B8E-9C2B-1C9C139DD84D}" srcOrd="2" destOrd="0" presId="urn:microsoft.com/office/officeart/2008/layout/BendingPictureCaption"/>
    <dgm:cxn modelId="{3EF000F4-122F-4B01-B5D1-304499B0D1E8}" type="presParOf" srcId="{9EBD8040-3044-4B8E-9C2B-1C9C139DD84D}" destId="{9562F44E-5546-48D8-94E7-9D458082CA8C}" srcOrd="0" destOrd="0" presId="urn:microsoft.com/office/officeart/2008/layout/BendingPictureCaption"/>
    <dgm:cxn modelId="{579CA136-D497-48E9-8BB3-DCBE39DF552F}" type="presParOf" srcId="{9EBD8040-3044-4B8E-9C2B-1C9C139DD84D}" destId="{070334AD-39C5-470C-99F6-ED35A1DBCC3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A860B9-6CEB-4ABC-8DA4-6A3B679C709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C56E-7E87-4B10-A225-330D1040E3B3}">
      <dgm:prSet phldrT="[Text]"/>
      <dgm:spPr/>
      <dgm:t>
        <a:bodyPr/>
        <a:lstStyle/>
        <a:p>
          <a:r>
            <a:rPr lang="en-US" dirty="0"/>
            <a:t>GitHub</a:t>
          </a:r>
        </a:p>
      </dgm:t>
    </dgm:pt>
    <dgm:pt modelId="{F315641E-CFDF-49A6-8FE2-C06025E88C72}" type="parTrans" cxnId="{661BB61A-A895-4723-81DA-B887C1DE3FD9}">
      <dgm:prSet/>
      <dgm:spPr/>
      <dgm:t>
        <a:bodyPr/>
        <a:lstStyle/>
        <a:p>
          <a:endParaRPr lang="en-US"/>
        </a:p>
      </dgm:t>
    </dgm:pt>
    <dgm:pt modelId="{A3A604CB-E1E6-45F0-A06C-4CD0A8E25477}" type="sibTrans" cxnId="{661BB61A-A895-4723-81DA-B887C1DE3FD9}">
      <dgm:prSet/>
      <dgm:spPr/>
      <dgm:t>
        <a:bodyPr/>
        <a:lstStyle/>
        <a:p>
          <a:endParaRPr lang="en-US"/>
        </a:p>
      </dgm:t>
    </dgm:pt>
    <dgm:pt modelId="{40C5AF6E-0345-49AD-B521-E608B938BA1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Your machine</a:t>
          </a:r>
        </a:p>
      </dgm:t>
    </dgm:pt>
    <dgm:pt modelId="{010AD359-9E4B-41B7-B7F8-E9D061E6AC5F}" type="parTrans" cxnId="{5E7A4E9B-43A4-4B1D-B516-45C5412F4195}">
      <dgm:prSet/>
      <dgm:spPr/>
      <dgm:t>
        <a:bodyPr/>
        <a:lstStyle/>
        <a:p>
          <a:endParaRPr lang="en-US"/>
        </a:p>
      </dgm:t>
    </dgm:pt>
    <dgm:pt modelId="{E4BD762D-F6B5-49B0-96D7-6BCB735BF766}" type="sibTrans" cxnId="{5E7A4E9B-43A4-4B1D-B516-45C5412F4195}">
      <dgm:prSet/>
      <dgm:spPr/>
      <dgm:t>
        <a:bodyPr/>
        <a:lstStyle/>
        <a:p>
          <a:endParaRPr lang="en-US"/>
        </a:p>
      </dgm:t>
    </dgm:pt>
    <dgm:pt modelId="{5A945575-98A8-4E48-A628-DD8D09A24268}" type="pres">
      <dgm:prSet presAssocID="{58A860B9-6CEB-4ABC-8DA4-6A3B679C7093}" presName="diagram" presStyleCnt="0">
        <dgm:presLayoutVars>
          <dgm:dir/>
        </dgm:presLayoutVars>
      </dgm:prSet>
      <dgm:spPr/>
    </dgm:pt>
    <dgm:pt modelId="{98B0FB97-A2C5-4C98-8ACE-6AC1264F4746}" type="pres">
      <dgm:prSet presAssocID="{B90CC56E-7E87-4B10-A225-330D1040E3B3}" presName="composite" presStyleCnt="0"/>
      <dgm:spPr/>
    </dgm:pt>
    <dgm:pt modelId="{5529C70A-ABE4-4EFA-BFAB-161E8F0DCFBC}" type="pres">
      <dgm:prSet presAssocID="{B90CC56E-7E87-4B10-A225-330D1040E3B3}" presName="Image" presStyleLbl="bgShp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with solid fill"/>
        </a:ext>
      </dgm:extLst>
    </dgm:pt>
    <dgm:pt modelId="{97875304-5C28-40D4-B191-641DFD836648}" type="pres">
      <dgm:prSet presAssocID="{B90CC56E-7E87-4B10-A225-330D1040E3B3}" presName="Parent" presStyleLbl="node0" presStyleIdx="0" presStyleCnt="2">
        <dgm:presLayoutVars>
          <dgm:bulletEnabled val="1"/>
        </dgm:presLayoutVars>
      </dgm:prSet>
      <dgm:spPr/>
    </dgm:pt>
    <dgm:pt modelId="{717D03D4-D934-4DA8-B1D8-EB87281C5372}" type="pres">
      <dgm:prSet presAssocID="{A3A604CB-E1E6-45F0-A06C-4CD0A8E25477}" presName="sibTrans" presStyleCnt="0"/>
      <dgm:spPr/>
    </dgm:pt>
    <dgm:pt modelId="{9EBD8040-3044-4B8E-9C2B-1C9C139DD84D}" type="pres">
      <dgm:prSet presAssocID="{40C5AF6E-0345-49AD-B521-E608B938BA19}" presName="composite" presStyleCnt="0"/>
      <dgm:spPr/>
    </dgm:pt>
    <dgm:pt modelId="{9562F44E-5546-48D8-94E7-9D458082CA8C}" type="pres">
      <dgm:prSet presAssocID="{40C5AF6E-0345-49AD-B521-E608B938BA19}" presName="Image" presStyleLbl="bgShp" presStyleIdx="1" presStyleCnt="2" custLinFactNeighborY="-5971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outline"/>
        </a:ext>
      </dgm:extLst>
    </dgm:pt>
    <dgm:pt modelId="{070334AD-39C5-470C-99F6-ED35A1DBCC38}" type="pres">
      <dgm:prSet presAssocID="{40C5AF6E-0345-49AD-B521-E608B938BA19}" presName="Parent" presStyleLbl="node0" presStyleIdx="1" presStyleCnt="2">
        <dgm:presLayoutVars>
          <dgm:bulletEnabled val="1"/>
        </dgm:presLayoutVars>
      </dgm:prSet>
      <dgm:spPr/>
    </dgm:pt>
  </dgm:ptLst>
  <dgm:cxnLst>
    <dgm:cxn modelId="{661BB61A-A895-4723-81DA-B887C1DE3FD9}" srcId="{58A860B9-6CEB-4ABC-8DA4-6A3B679C7093}" destId="{B90CC56E-7E87-4B10-A225-330D1040E3B3}" srcOrd="0" destOrd="0" parTransId="{F315641E-CFDF-49A6-8FE2-C06025E88C72}" sibTransId="{A3A604CB-E1E6-45F0-A06C-4CD0A8E25477}"/>
    <dgm:cxn modelId="{ABBCE550-6DAC-4ED6-9984-F32932DA27E4}" type="presOf" srcId="{40C5AF6E-0345-49AD-B521-E608B938BA19}" destId="{070334AD-39C5-470C-99F6-ED35A1DBCC38}" srcOrd="0" destOrd="0" presId="urn:microsoft.com/office/officeart/2008/layout/BendingPictureCaption"/>
    <dgm:cxn modelId="{5E7A4E9B-43A4-4B1D-B516-45C5412F4195}" srcId="{58A860B9-6CEB-4ABC-8DA4-6A3B679C7093}" destId="{40C5AF6E-0345-49AD-B521-E608B938BA19}" srcOrd="1" destOrd="0" parTransId="{010AD359-9E4B-41B7-B7F8-E9D061E6AC5F}" sibTransId="{E4BD762D-F6B5-49B0-96D7-6BCB735BF766}"/>
    <dgm:cxn modelId="{06B5D5CC-20CC-4207-B146-5D09655ED9EA}" type="presOf" srcId="{58A860B9-6CEB-4ABC-8DA4-6A3B679C7093}" destId="{5A945575-98A8-4E48-A628-DD8D09A24268}" srcOrd="0" destOrd="0" presId="urn:microsoft.com/office/officeart/2008/layout/BendingPictureCaption"/>
    <dgm:cxn modelId="{649941E8-5FC0-446F-9ED9-8D54132A9142}" type="presOf" srcId="{B90CC56E-7E87-4B10-A225-330D1040E3B3}" destId="{97875304-5C28-40D4-B191-641DFD836648}" srcOrd="0" destOrd="0" presId="urn:microsoft.com/office/officeart/2008/layout/BendingPictureCaption"/>
    <dgm:cxn modelId="{C8ABD9AF-96EE-4201-ABE7-FEF6262EF0C2}" type="presParOf" srcId="{5A945575-98A8-4E48-A628-DD8D09A24268}" destId="{98B0FB97-A2C5-4C98-8ACE-6AC1264F4746}" srcOrd="0" destOrd="0" presId="urn:microsoft.com/office/officeart/2008/layout/BendingPictureCaption"/>
    <dgm:cxn modelId="{DAF8E934-6999-4B90-BB69-A6613529100B}" type="presParOf" srcId="{98B0FB97-A2C5-4C98-8ACE-6AC1264F4746}" destId="{5529C70A-ABE4-4EFA-BFAB-161E8F0DCFBC}" srcOrd="0" destOrd="0" presId="urn:microsoft.com/office/officeart/2008/layout/BendingPictureCaption"/>
    <dgm:cxn modelId="{68E7339A-4B3F-4DAF-B4B7-11CA5EAFD883}" type="presParOf" srcId="{98B0FB97-A2C5-4C98-8ACE-6AC1264F4746}" destId="{97875304-5C28-40D4-B191-641DFD836648}" srcOrd="1" destOrd="0" presId="urn:microsoft.com/office/officeart/2008/layout/BendingPictureCaption"/>
    <dgm:cxn modelId="{0B5E5E0F-359E-4AD1-96FA-7A8CFD4EC54C}" type="presParOf" srcId="{5A945575-98A8-4E48-A628-DD8D09A24268}" destId="{717D03D4-D934-4DA8-B1D8-EB87281C5372}" srcOrd="1" destOrd="0" presId="urn:microsoft.com/office/officeart/2008/layout/BendingPictureCaption"/>
    <dgm:cxn modelId="{727464D3-E0E6-438B-ADC3-E48CAE36DA9E}" type="presParOf" srcId="{5A945575-98A8-4E48-A628-DD8D09A24268}" destId="{9EBD8040-3044-4B8E-9C2B-1C9C139DD84D}" srcOrd="2" destOrd="0" presId="urn:microsoft.com/office/officeart/2008/layout/BendingPictureCaption"/>
    <dgm:cxn modelId="{3EF000F4-122F-4B01-B5D1-304499B0D1E8}" type="presParOf" srcId="{9EBD8040-3044-4B8E-9C2B-1C9C139DD84D}" destId="{9562F44E-5546-48D8-94E7-9D458082CA8C}" srcOrd="0" destOrd="0" presId="urn:microsoft.com/office/officeart/2008/layout/BendingPictureCaption"/>
    <dgm:cxn modelId="{579CA136-D497-48E9-8BB3-DCBE39DF552F}" type="presParOf" srcId="{9EBD8040-3044-4B8E-9C2B-1C9C139DD84D}" destId="{070334AD-39C5-470C-99F6-ED35A1DBCC3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9C70A-ABE4-4EFA-BFAB-161E8F0DCFBC}">
      <dsp:nvSpPr>
        <dsp:cNvPr id="0" name=""/>
        <dsp:cNvSpPr/>
      </dsp:nvSpPr>
      <dsp:spPr>
        <a:xfrm>
          <a:off x="1170425" y="0"/>
          <a:ext cx="3199132" cy="2364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75304-5C28-40D4-B191-641DFD836648}">
      <dsp:nvSpPr>
        <dsp:cNvPr id="0" name=""/>
        <dsp:cNvSpPr/>
      </dsp:nvSpPr>
      <dsp:spPr>
        <a:xfrm>
          <a:off x="1817058" y="1935483"/>
          <a:ext cx="2756699" cy="66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GitHub</a:t>
          </a:r>
        </a:p>
      </dsp:txBody>
      <dsp:txXfrm>
        <a:off x="1817058" y="1935483"/>
        <a:ext cx="2756699" cy="662480"/>
      </dsp:txXfrm>
    </dsp:sp>
    <dsp:sp modelId="{9562F44E-5546-48D8-94E7-9D458082CA8C}">
      <dsp:nvSpPr>
        <dsp:cNvPr id="0" name=""/>
        <dsp:cNvSpPr/>
      </dsp:nvSpPr>
      <dsp:spPr>
        <a:xfrm>
          <a:off x="5590148" y="0"/>
          <a:ext cx="3199132" cy="23641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334AD-39C5-470C-99F6-ED35A1DBCC38}">
      <dsp:nvSpPr>
        <dsp:cNvPr id="0" name=""/>
        <dsp:cNvSpPr/>
      </dsp:nvSpPr>
      <dsp:spPr>
        <a:xfrm>
          <a:off x="6236782" y="1935483"/>
          <a:ext cx="2756699" cy="66248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Your machine</a:t>
          </a:r>
        </a:p>
      </dsp:txBody>
      <dsp:txXfrm>
        <a:off x="6236782" y="1935483"/>
        <a:ext cx="2756699" cy="66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9C70A-ABE4-4EFA-BFAB-161E8F0DCFBC}">
      <dsp:nvSpPr>
        <dsp:cNvPr id="0" name=""/>
        <dsp:cNvSpPr/>
      </dsp:nvSpPr>
      <dsp:spPr>
        <a:xfrm>
          <a:off x="1170425" y="0"/>
          <a:ext cx="3199132" cy="2364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75304-5C28-40D4-B191-641DFD836648}">
      <dsp:nvSpPr>
        <dsp:cNvPr id="0" name=""/>
        <dsp:cNvSpPr/>
      </dsp:nvSpPr>
      <dsp:spPr>
        <a:xfrm>
          <a:off x="1817058" y="1935483"/>
          <a:ext cx="2756699" cy="66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GitHub</a:t>
          </a:r>
        </a:p>
      </dsp:txBody>
      <dsp:txXfrm>
        <a:off x="1817058" y="1935483"/>
        <a:ext cx="2756699" cy="662480"/>
      </dsp:txXfrm>
    </dsp:sp>
    <dsp:sp modelId="{9562F44E-5546-48D8-94E7-9D458082CA8C}">
      <dsp:nvSpPr>
        <dsp:cNvPr id="0" name=""/>
        <dsp:cNvSpPr/>
      </dsp:nvSpPr>
      <dsp:spPr>
        <a:xfrm>
          <a:off x="5590148" y="0"/>
          <a:ext cx="3199132" cy="23641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334AD-39C5-470C-99F6-ED35A1DBCC38}">
      <dsp:nvSpPr>
        <dsp:cNvPr id="0" name=""/>
        <dsp:cNvSpPr/>
      </dsp:nvSpPr>
      <dsp:spPr>
        <a:xfrm>
          <a:off x="6236782" y="1935483"/>
          <a:ext cx="2756699" cy="66248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Your machine</a:t>
          </a:r>
        </a:p>
      </dsp:txBody>
      <dsp:txXfrm>
        <a:off x="6236782" y="1935483"/>
        <a:ext cx="2756699" cy="66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9C70A-ABE4-4EFA-BFAB-161E8F0DCFBC}">
      <dsp:nvSpPr>
        <dsp:cNvPr id="0" name=""/>
        <dsp:cNvSpPr/>
      </dsp:nvSpPr>
      <dsp:spPr>
        <a:xfrm>
          <a:off x="1170425" y="0"/>
          <a:ext cx="3199132" cy="2364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75304-5C28-40D4-B191-641DFD836648}">
      <dsp:nvSpPr>
        <dsp:cNvPr id="0" name=""/>
        <dsp:cNvSpPr/>
      </dsp:nvSpPr>
      <dsp:spPr>
        <a:xfrm>
          <a:off x="1817058" y="1935483"/>
          <a:ext cx="2756699" cy="66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GitHub</a:t>
          </a:r>
        </a:p>
      </dsp:txBody>
      <dsp:txXfrm>
        <a:off x="1817058" y="1935483"/>
        <a:ext cx="2756699" cy="662480"/>
      </dsp:txXfrm>
    </dsp:sp>
    <dsp:sp modelId="{9562F44E-5546-48D8-94E7-9D458082CA8C}">
      <dsp:nvSpPr>
        <dsp:cNvPr id="0" name=""/>
        <dsp:cNvSpPr/>
      </dsp:nvSpPr>
      <dsp:spPr>
        <a:xfrm>
          <a:off x="5590148" y="0"/>
          <a:ext cx="3199132" cy="23641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334AD-39C5-470C-99F6-ED35A1DBCC38}">
      <dsp:nvSpPr>
        <dsp:cNvPr id="0" name=""/>
        <dsp:cNvSpPr/>
      </dsp:nvSpPr>
      <dsp:spPr>
        <a:xfrm>
          <a:off x="6236782" y="1935483"/>
          <a:ext cx="2756699" cy="66248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Your machine</a:t>
          </a:r>
        </a:p>
      </dsp:txBody>
      <dsp:txXfrm>
        <a:off x="6236782" y="1935483"/>
        <a:ext cx="2756699" cy="662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9C70A-ABE4-4EFA-BFAB-161E8F0DCFBC}">
      <dsp:nvSpPr>
        <dsp:cNvPr id="0" name=""/>
        <dsp:cNvSpPr/>
      </dsp:nvSpPr>
      <dsp:spPr>
        <a:xfrm>
          <a:off x="1170425" y="0"/>
          <a:ext cx="3199132" cy="2364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75304-5C28-40D4-B191-641DFD836648}">
      <dsp:nvSpPr>
        <dsp:cNvPr id="0" name=""/>
        <dsp:cNvSpPr/>
      </dsp:nvSpPr>
      <dsp:spPr>
        <a:xfrm>
          <a:off x="1817058" y="1935483"/>
          <a:ext cx="2756699" cy="66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GitHub</a:t>
          </a:r>
        </a:p>
      </dsp:txBody>
      <dsp:txXfrm>
        <a:off x="1817058" y="1935483"/>
        <a:ext cx="2756699" cy="662480"/>
      </dsp:txXfrm>
    </dsp:sp>
    <dsp:sp modelId="{9562F44E-5546-48D8-94E7-9D458082CA8C}">
      <dsp:nvSpPr>
        <dsp:cNvPr id="0" name=""/>
        <dsp:cNvSpPr/>
      </dsp:nvSpPr>
      <dsp:spPr>
        <a:xfrm>
          <a:off x="5590148" y="0"/>
          <a:ext cx="3199132" cy="23641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334AD-39C5-470C-99F6-ED35A1DBCC38}">
      <dsp:nvSpPr>
        <dsp:cNvPr id="0" name=""/>
        <dsp:cNvSpPr/>
      </dsp:nvSpPr>
      <dsp:spPr>
        <a:xfrm>
          <a:off x="6236782" y="1935483"/>
          <a:ext cx="2756699" cy="66248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Your machine</a:t>
          </a:r>
        </a:p>
      </dsp:txBody>
      <dsp:txXfrm>
        <a:off x="6236782" y="1935483"/>
        <a:ext cx="2756699" cy="66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Ch. 9 of Design Patterns Explained (Strategy)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7A460-EDC6-45CB-204D-36CDEB790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40B57C-1FE5-C23A-DDD0-7BF304A7A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FB05C-EA26-5622-E3C4-951524811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  <a:p>
            <a:r>
              <a:rPr lang="en-US" baseline="0" dirty="0"/>
              <a:t>But needing a reference to the container SIGNIFICANTLY reduces reusability.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F51B3-D726-9106-7B6C-F3D4A9844F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25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3EBA1-7996-6B96-3E00-F063EE446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995A6C-493B-7245-F846-71F51A329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4CBA23-A615-F490-6A6D-664E9271E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A9774-572B-7072-9468-514B71DB3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66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are used to using null for something like a non-existent hive, but it means we are not reflecting the domain!</a:t>
            </a:r>
          </a:p>
          <a:p>
            <a:r>
              <a:rPr lang="en-US" dirty="0"/>
              <a:t>If the distinction is truly important, create drone-specific classes, but then need worker class; maybe the rule “all bees have hives” is getting in the way of development!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4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61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  <a:r>
              <a:rPr lang="en-US" baseline="0" dirty="0"/>
              <a:t> Successful systems get used, used systems result in requests for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0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first, a git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5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IntelliJ: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1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IntelliJ: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5FEA-4E69-CBD6-37EC-089872BAB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E0B581-431B-2BC5-ED6B-6210E57FF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4BD49-7BCD-8DF6-44C5-95751C971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IntelliJ: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F69D-7DD9-6F8A-821C-22FE0931E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3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you don’t care, but lots of people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4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patterns to suggest: stars, pictures of people, a picture of </a:t>
            </a:r>
            <a:r>
              <a:rPr lang="en-US" dirty="0" err="1"/>
              <a:t>grassba</a:t>
            </a:r>
            <a:r>
              <a:rPr lang="en-US" dirty="0"/>
              <a:t> mowing a lawn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# indicates an attribute is protected – this is particularly important for the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1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  <a:p>
            <a:r>
              <a:rPr lang="en-US" baseline="0" dirty="0"/>
              <a:t>But needing a reference to the container SIGNIFICANTLY reduces reusability.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6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OFTWARE-DESIGN-PRINCIPLES-Ludwin-Barbin-ebook/dp/B00EHWS18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docs.oracle.com/en/java/javase/17/docs/api/java.base/java/util/Collectio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6778" y="4464028"/>
            <a:ext cx="7247021" cy="2145319"/>
          </a:xfrm>
        </p:spPr>
        <p:txBody>
          <a:bodyPr>
            <a:normAutofit/>
          </a:bodyPr>
          <a:lstStyle/>
          <a:p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2. Strategy Pattern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SWE 2410 Design and Cloud Patterns</a:t>
            </a:r>
          </a:p>
          <a:p>
            <a:r>
              <a:rPr lang="en-US" dirty="0"/>
              <a:t>Dr. Rob Hasker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5CEA5-F3DD-9C6F-6181-005AEBA2CF1C}"/>
              </a:ext>
            </a:extLst>
          </p:cNvPr>
          <p:cNvSpPr txBox="1"/>
          <p:nvPr/>
        </p:nvSpPr>
        <p:spPr>
          <a:xfrm>
            <a:off x="10936524" y="284655"/>
            <a:ext cx="67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Ch. 9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" y="2245393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6B173-9E1D-4562-DABB-0DFAF7B9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10CB-0221-A204-7CE4-904120F31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27BE8-FDDF-7A2F-4795-F5C8609C18B6}"/>
              </a:ext>
            </a:extLst>
          </p:cNvPr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518E6C-A033-5965-6E77-D946E4B8E0B7}"/>
              </a:ext>
            </a:extLst>
          </p:cNvPr>
          <p:cNvSpPr txBox="1"/>
          <p:nvPr/>
        </p:nvSpPr>
        <p:spPr>
          <a:xfrm>
            <a:off x="7692390" y="5049202"/>
            <a:ext cx="390243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Why do we need this line?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We’ll need to look at it more closely...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633276-561D-96CF-D2E8-9E7BAA56C8AB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157392" y="5649367"/>
            <a:ext cx="1534998" cy="47456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BD51AA-DED2-2827-944B-2C549F3FA89C}"/>
              </a:ext>
            </a:extLst>
          </p:cNvPr>
          <p:cNvSpPr txBox="1"/>
          <p:nvPr/>
        </p:nvSpPr>
        <p:spPr>
          <a:xfrm>
            <a:off x="320040" y="2245393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A952B-3340-315F-89BF-08FC1E35E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71829E-B536-2F74-316C-4016ED44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this approach useful elsewhere?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3D512-7FCA-A384-47DB-E7C164295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classes help for lawn mowing?</a:t>
            </a:r>
          </a:p>
          <a:p>
            <a:r>
              <a:rPr lang="en-US" dirty="0"/>
              <a:t>Starting point: had a complex routine capturing multiple solutions to a problem</a:t>
            </a:r>
          </a:p>
          <a:p>
            <a:r>
              <a:rPr lang="en-US" dirty="0"/>
              <a:t>Improvement: move each solution to its own class</a:t>
            </a:r>
          </a:p>
          <a:p>
            <a:r>
              <a:rPr lang="en-US" dirty="0"/>
              <a:t>Issue: how would I explain using this to other developers?</a:t>
            </a:r>
          </a:p>
          <a:p>
            <a:pPr lvl="1"/>
            <a:r>
              <a:rPr lang="en-US" dirty="0"/>
              <a:t>Needs a name</a:t>
            </a:r>
          </a:p>
          <a:p>
            <a:pPr lvl="1"/>
            <a:r>
              <a:rPr lang="en-US" dirty="0"/>
              <a:t>Needs diagrams to help describe the change</a:t>
            </a:r>
          </a:p>
          <a:p>
            <a:r>
              <a:rPr lang="en-US" dirty="0"/>
              <a:t>But why do it?</a:t>
            </a:r>
          </a:p>
          <a:p>
            <a:pPr lvl="1"/>
            <a:r>
              <a:rPr lang="en-US" dirty="0"/>
              <a:t>Need to know when approach applies, what are the consequences</a:t>
            </a:r>
          </a:p>
        </p:txBody>
      </p:sp>
    </p:spTree>
    <p:extLst>
      <p:ext uri="{BB962C8B-B14F-4D97-AF65-F5344CB8AC3E}">
        <p14:creationId xmlns:p14="http://schemas.microsoft.com/office/powerpoint/2010/main" val="9120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76800" cy="1028246"/>
          </a:xfrm>
        </p:spPr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151" y="1690689"/>
            <a:ext cx="10233800" cy="501990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Goal: identify common design solutions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algorithms, but structure</a:t>
            </a:r>
          </a:p>
          <a:p>
            <a:r>
              <a:rPr lang="en-US" dirty="0">
                <a:solidFill>
                  <a:schemeClr val="tx1"/>
                </a:solidFill>
              </a:rPr>
              <a:t>A pattern for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Problem?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Solution?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Advantages?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Consequences?</a:t>
            </a:r>
          </a:p>
          <a:p>
            <a:r>
              <a:rPr lang="en-US" dirty="0"/>
              <a:t>Strategy Pattern</a:t>
            </a:r>
          </a:p>
          <a:p>
            <a:pPr lvl="1"/>
            <a:r>
              <a:rPr lang="en-US" dirty="0"/>
              <a:t>Problem: if statement with many independent branches</a:t>
            </a:r>
          </a:p>
          <a:p>
            <a:pPr lvl="1"/>
            <a:r>
              <a:rPr lang="en-US" dirty="0"/>
              <a:t>Solution: move each branch to its own class</a:t>
            </a:r>
          </a:p>
          <a:p>
            <a:pPr lvl="1"/>
            <a:r>
              <a:rPr lang="en-US" dirty="0"/>
              <a:t>Advantage: replace if statement – simpler model, easier to test</a:t>
            </a:r>
          </a:p>
          <a:p>
            <a:pPr lvl="1"/>
            <a:r>
              <a:rPr lang="en-US" dirty="0"/>
              <a:t>Consequence?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A554CE6-B058-D379-1A98-1992F7682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3B4E-1DE2-5CCF-18E8-2FC6CEC1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876800" cy="1028246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ADBD-78C1-5600-9F7F-2B3E8F79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51" y="1690689"/>
            <a:ext cx="10233800" cy="50199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Strategy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Problem?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Solution?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Advantages?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Consequences?</a:t>
            </a:r>
          </a:p>
          <a:p>
            <a:r>
              <a:rPr lang="en-US" dirty="0">
                <a:solidFill>
                  <a:schemeClr val="tx1"/>
                </a:solidFill>
              </a:rPr>
              <a:t>Principle at work: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 to an interface, not an implementation</a:t>
            </a:r>
          </a:p>
          <a:p>
            <a:pPr lvl="2"/>
            <a:r>
              <a:rPr lang="en-US" i="1" dirty="0">
                <a:hlinkClick r:id="rId3"/>
              </a:rPr>
              <a:t>Software Design Principles</a:t>
            </a:r>
            <a:r>
              <a:rPr lang="en-US" dirty="0"/>
              <a:t>, Ch. 3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For example, write methods/classes that take </a:t>
            </a:r>
            <a:r>
              <a:rPr lang="en-US" dirty="0">
                <a:hlinkClick r:id="rId4"/>
              </a:rPr>
              <a:t>Collection&lt;E&gt;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</a:rPr>
              <a:t>not (say) </a:t>
            </a:r>
            <a:r>
              <a:rPr lang="en-US" dirty="0" err="1">
                <a:solidFill>
                  <a:schemeClr val="tx1"/>
                </a:solidFill>
              </a:rPr>
              <a:t>ArrayList</a:t>
            </a:r>
            <a:r>
              <a:rPr lang="en-US" dirty="0">
                <a:solidFill>
                  <a:schemeClr val="tx1"/>
                </a:solidFill>
              </a:rPr>
              <a:t>&lt;&gt;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What does this mean in general?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Does the Strategy Pattern have more to it than programming to an interface?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When did you program to an interface in CS 2852 (Data Structures)?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long shot of a row of pillars&#10;&#10;Description automatically generated">
            <a:extLst>
              <a:ext uri="{FF2B5EF4-FFF2-40B4-BE49-F238E27FC236}">
                <a16:creationId xmlns:a16="http://schemas.microsoft.com/office/drawing/2014/main" id="{62709F5C-264E-F314-8D40-DC9EC9695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62" y="517751"/>
            <a:ext cx="1973375" cy="3138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4DAC9D-AB51-3AC8-B71D-E5B52E87C03C}"/>
              </a:ext>
            </a:extLst>
          </p:cNvPr>
          <p:cNvSpPr txBox="1"/>
          <p:nvPr/>
        </p:nvSpPr>
        <p:spPr>
          <a:xfrm>
            <a:off x="9651214" y="1690688"/>
            <a:ext cx="2323072" cy="7078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i="1" dirty="0"/>
              <a:t>Not required!</a:t>
            </a:r>
          </a:p>
          <a:p>
            <a:r>
              <a:rPr lang="en-US" sz="2000" i="1" dirty="0"/>
              <a:t>But could be useful…</a:t>
            </a:r>
          </a:p>
        </p:txBody>
      </p:sp>
    </p:spTree>
    <p:extLst>
      <p:ext uri="{BB962C8B-B14F-4D97-AF65-F5344CB8AC3E}">
        <p14:creationId xmlns:p14="http://schemas.microsoft.com/office/powerpoint/2010/main" val="32621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2F6C-CF3E-4642-B977-A3FB71BA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57836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Containers and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CB51-106C-47C3-8264-6499D513B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183" y="1825624"/>
            <a:ext cx="615850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Class Hive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protected List&lt;Bee&gt; workers;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public void add(Bee b) {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workers.add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(b); }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…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class Bee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protected Hive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myHive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public Bee(Hive h) {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myHive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= h;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33CFCE-619A-49A4-8CA0-B7307F7F4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0890" y="1825624"/>
            <a:ext cx="4914900" cy="494093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Sensible?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Sure: bees live in hives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But consider: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Bee drone = new Bee(null);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Drone (male) bees wander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Effectively need new class for bees that are not in a hive</a:t>
            </a:r>
          </a:p>
          <a:p>
            <a:r>
              <a:rPr lang="en-US" dirty="0">
                <a:solidFill>
                  <a:schemeClr val="tx1"/>
                </a:solidFill>
              </a:rPr>
              <a:t>General issue: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element has reference to container, can only use with that container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makes reusing the class much harder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 example of</a:t>
            </a:r>
            <a:r>
              <a:rPr lang="en-US" dirty="0"/>
              <a:t> </a:t>
            </a:r>
            <a:r>
              <a:rPr lang="en-US" i="1" dirty="0">
                <a:solidFill>
                  <a:schemeClr val="accent2"/>
                </a:solidFill>
              </a:rPr>
              <a:t>tight coupling</a:t>
            </a:r>
          </a:p>
          <a:p>
            <a:r>
              <a:rPr lang="en-US" dirty="0">
                <a:solidFill>
                  <a:schemeClr val="tx1"/>
                </a:solidFill>
              </a:rPr>
              <a:t>Principle: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Avoid having elements refer to their containers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7025D-B6FA-D3F2-45FA-2420281A1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08" y="5250093"/>
            <a:ext cx="2630271" cy="13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cxnSp>
        <p:nvCxnSpPr>
          <p:cNvPr id="5" name="Straight Arrow Connector 4"/>
          <p:cNvCxnSpPr>
            <a:cxnSpLocks/>
            <a:stCxn id="8" idx="1"/>
          </p:cNvCxnSpPr>
          <p:nvPr/>
        </p:nvCxnSpPr>
        <p:spPr>
          <a:xfrm flipH="1">
            <a:off x="6096000" y="5863791"/>
            <a:ext cx="1352155" cy="216969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" y="2240895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634D4-C6EB-4D40-98B6-D8B497208E07}"/>
              </a:ext>
            </a:extLst>
          </p:cNvPr>
          <p:cNvSpPr txBox="1"/>
          <p:nvPr/>
        </p:nvSpPr>
        <p:spPr>
          <a:xfrm>
            <a:off x="7448155" y="5263626"/>
            <a:ext cx="454659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 this case, strategy must be tightly coupled with </a:t>
            </a:r>
            <a:r>
              <a:rPr lang="en-US" sz="2000" dirty="0" err="1">
                <a:latin typeface="Consolas" panose="020B0609020204030204" pitchFamily="49" charset="0"/>
              </a:rPr>
              <a:t>GrassbaDrive</a:t>
            </a:r>
            <a:r>
              <a:rPr lang="en-US" sz="2400" dirty="0"/>
              <a:t>, so rule violation is 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0F3E-B2B7-5C36-13C6-90B0526ED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70" y="470539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9" y="2323150"/>
            <a:ext cx="7075561" cy="40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613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General form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470" y="2619525"/>
            <a:ext cx="3680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Elements: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sz="2400" dirty="0"/>
              <a:t>: class that encapsulates, uses specific behavior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400" dirty="0"/>
              <a:t>: interface that defines the behavior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ConcreteStrategy</a:t>
            </a:r>
            <a:r>
              <a:rPr lang="en-US" sz="2400" dirty="0"/>
              <a:t>: implements a specific behavior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4553" y="1175922"/>
            <a:ext cx="434326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Is there a preference for interfaces over abstract classes?</a:t>
            </a:r>
          </a:p>
        </p:txBody>
      </p:sp>
    </p:spTree>
    <p:extLst>
      <p:ext uri="{BB962C8B-B14F-4D97-AF65-F5344CB8AC3E}">
        <p14:creationId xmlns:p14="http://schemas.microsoft.com/office/powerpoint/2010/main" val="10193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838200" y="381593"/>
            <a:ext cx="10515600" cy="1325563"/>
          </a:xfrm>
        </p:spPr>
        <p:txBody>
          <a:bodyPr/>
          <a:lstStyle/>
          <a:p>
            <a:r>
              <a:rPr lang="en-US" altLang="en-US" sz="3200" dirty="0"/>
              <a:t>When to use the Strategy pattern?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1021134" y="4786010"/>
            <a:ext cx="10442156" cy="223736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>
                <a:solidFill>
                  <a:schemeClr val="tx1"/>
                </a:solidFill>
              </a:rPr>
              <a:t>Strategy Pattern</a:t>
            </a:r>
            <a:r>
              <a:rPr lang="en-US" altLang="en-US" sz="2400" dirty="0">
                <a:solidFill>
                  <a:schemeClr val="tx1"/>
                </a:solidFill>
              </a:rPr>
              <a:t>: a </a:t>
            </a:r>
            <a:r>
              <a:rPr lang="en-US" altLang="en-US" sz="2400" b="1" u="sng" dirty="0">
                <a:solidFill>
                  <a:schemeClr val="tx1"/>
                </a:solidFill>
              </a:rPr>
              <a:t>behavioral pattern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Captures run-time behavior	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Indicator: application requires similar objects whose behavior varies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But is there another way to capture the different behavior?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04A42-5EA4-1F3F-B95D-08BCC04D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7" y="1896245"/>
            <a:ext cx="9284620" cy="27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988" y="1825625"/>
            <a:ext cx="4746812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Have an abstract base class with alternatives</a:t>
            </a:r>
          </a:p>
          <a:p>
            <a:r>
              <a:rPr lang="en-US" dirty="0">
                <a:solidFill>
                  <a:schemeClr val="tx1"/>
                </a:solidFill>
              </a:rPr>
              <a:t>But what happens if add gas engine/electric motor option?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0" y="2095780"/>
            <a:ext cx="5711303" cy="34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9440-0614-8CD9-483F-A7124650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1F80-7EA0-B9CC-0003-CD6CD864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8387415" cy="1603375"/>
          </a:xfrm>
        </p:spPr>
        <p:txBody>
          <a:bodyPr/>
          <a:lstStyle/>
          <a:p>
            <a:r>
              <a:rPr lang="en-US" dirty="0"/>
              <a:t>Tool used for almost all labs in this course</a:t>
            </a:r>
          </a:p>
          <a:p>
            <a:r>
              <a:rPr lang="en-US" dirty="0"/>
              <a:t>Assumption: used git with IntelliJ in your first course</a:t>
            </a:r>
          </a:p>
          <a:p>
            <a:r>
              <a:rPr lang="en-US" dirty="0"/>
              <a:t>Basic model (as used by us):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863D29-3C3E-41CC-6F2C-8C87DA4C0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781700"/>
              </p:ext>
            </p:extLst>
          </p:nvPr>
        </p:nvGraphicFramePr>
        <p:xfrm>
          <a:off x="-542459" y="3688506"/>
          <a:ext cx="10163907" cy="259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8818E7-4CCA-81C8-D139-C09379FBD8E3}"/>
              </a:ext>
            </a:extLst>
          </p:cNvPr>
          <p:cNvCxnSpPr>
            <a:cxnSpLocks/>
          </p:cNvCxnSpPr>
          <p:nvPr/>
        </p:nvCxnSpPr>
        <p:spPr>
          <a:xfrm>
            <a:off x="3520076" y="4783015"/>
            <a:ext cx="1793631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1FFD7D-F95D-C5B4-C0CD-0CFB85A65169}"/>
              </a:ext>
            </a:extLst>
          </p:cNvPr>
          <p:cNvSpPr txBox="1">
            <a:spLocks/>
          </p:cNvSpPr>
          <p:nvPr/>
        </p:nvSpPr>
        <p:spPr>
          <a:xfrm>
            <a:off x="8829565" y="3069020"/>
            <a:ext cx="3085344" cy="3217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“Primary” copy of git repository on GitHub</a:t>
            </a:r>
          </a:p>
          <a:p>
            <a:r>
              <a:rPr lang="en-US" dirty="0"/>
              <a:t>Your machine: a local copy that you edit</a:t>
            </a:r>
          </a:p>
          <a:p>
            <a:r>
              <a:rPr lang="en-US" dirty="0"/>
              <a:t>We copy from GitHub for grading</a:t>
            </a:r>
          </a:p>
        </p:txBody>
      </p:sp>
    </p:spTree>
    <p:extLst>
      <p:ext uri="{BB962C8B-B14F-4D97-AF65-F5344CB8AC3E}">
        <p14:creationId xmlns:p14="http://schemas.microsoft.com/office/powerpoint/2010/main" val="32924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987" y="1825625"/>
            <a:ext cx="4870637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Have an abstract base class with alternatives</a:t>
            </a:r>
          </a:p>
          <a:p>
            <a:r>
              <a:rPr lang="en-US" dirty="0">
                <a:solidFill>
                  <a:schemeClr val="tx1"/>
                </a:solidFill>
              </a:rPr>
              <a:t>But what happens if add gas engine/electric motor option?</a:t>
            </a:r>
          </a:p>
          <a:p>
            <a:r>
              <a:rPr lang="en-US" dirty="0">
                <a:solidFill>
                  <a:schemeClr val="tx1"/>
                </a:solidFill>
              </a:rPr>
              <a:t>In general: significant code duplication, too many overrides</a:t>
            </a:r>
          </a:p>
          <a:p>
            <a:r>
              <a:rPr lang="en-US" dirty="0">
                <a:solidFill>
                  <a:schemeClr val="tx1"/>
                </a:solidFill>
              </a:rPr>
              <a:t>What is this like with Strategy?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6" y="1924237"/>
            <a:ext cx="605448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1101" y="5860076"/>
            <a:ext cx="45127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Inheritance simpler in some cases,</a:t>
            </a:r>
          </a:p>
          <a:p>
            <a:r>
              <a:rPr lang="en-US" sz="2400" dirty="0"/>
              <a:t>strategy pattern better in others.</a:t>
            </a:r>
          </a:p>
        </p:txBody>
      </p:sp>
    </p:spTree>
    <p:extLst>
      <p:ext uri="{BB962C8B-B14F-4D97-AF65-F5344CB8AC3E}">
        <p14:creationId xmlns:p14="http://schemas.microsoft.com/office/powerpoint/2010/main" val="37913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3081"/>
            <a:ext cx="10233800" cy="46874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Generally: solving maintenance problems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Course goal: make maintenance easier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Why?</a:t>
            </a:r>
          </a:p>
          <a:p>
            <a:r>
              <a:rPr lang="en-US" dirty="0">
                <a:solidFill>
                  <a:schemeClr val="tx1"/>
                </a:solidFill>
              </a:rPr>
              <a:t>Each pattern: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Problem statement: what problem is being solved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How maintenance improved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Name: allows communication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Solution: class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Advantages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what is improved in the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Shortcomings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negatives of using the pattern</a:t>
            </a:r>
          </a:p>
          <a:p>
            <a:r>
              <a:rPr lang="en-US" dirty="0">
                <a:solidFill>
                  <a:schemeClr val="tx1"/>
                </a:solidFill>
              </a:rPr>
              <a:t>Reusing </a:t>
            </a:r>
            <a:r>
              <a:rPr lang="en-US" i="1" dirty="0">
                <a:solidFill>
                  <a:schemeClr val="tx1"/>
                </a:solidFill>
              </a:rPr>
              <a:t>approaches</a:t>
            </a:r>
            <a:r>
              <a:rPr lang="en-US" dirty="0">
                <a:solidFill>
                  <a:schemeClr val="tx1"/>
                </a:solidFill>
              </a:rPr>
              <a:t>, not specific code or algorithms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FAAE6-4CE1-88C8-7114-33FF872B8BEE}"/>
              </a:ext>
            </a:extLst>
          </p:cNvPr>
          <p:cNvSpPr txBox="1"/>
          <p:nvPr/>
        </p:nvSpPr>
        <p:spPr>
          <a:xfrm>
            <a:off x="7315201" y="203646"/>
            <a:ext cx="4752752" cy="255454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Observations from the  Strategy Pattern: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Patterns generally improve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But they can also introduce structural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need a way to talk about structure – advantages and 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Next: more on identifying classes, problems with various class structures</a:t>
            </a:r>
          </a:p>
        </p:txBody>
      </p:sp>
    </p:spTree>
    <p:extLst>
      <p:ext uri="{BB962C8B-B14F-4D97-AF65-F5344CB8AC3E}">
        <p14:creationId xmlns:p14="http://schemas.microsoft.com/office/powerpoint/2010/main" val="13072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9440-0614-8CD9-483F-A7124650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863D29-3C3E-41CC-6F2C-8C87DA4C0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955822"/>
              </p:ext>
            </p:extLst>
          </p:nvPr>
        </p:nvGraphicFramePr>
        <p:xfrm>
          <a:off x="2399501" y="411009"/>
          <a:ext cx="10163907" cy="259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8818E7-4CCA-81C8-D139-C09379FBD8E3}"/>
              </a:ext>
            </a:extLst>
          </p:cNvPr>
          <p:cNvCxnSpPr>
            <a:cxnSpLocks/>
          </p:cNvCxnSpPr>
          <p:nvPr/>
        </p:nvCxnSpPr>
        <p:spPr>
          <a:xfrm>
            <a:off x="6210544" y="677019"/>
            <a:ext cx="237556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F60F0D-4054-DC30-A76E-228831A366F0}"/>
              </a:ext>
            </a:extLst>
          </p:cNvPr>
          <p:cNvCxnSpPr>
            <a:cxnSpLocks/>
          </p:cNvCxnSpPr>
          <p:nvPr/>
        </p:nvCxnSpPr>
        <p:spPr>
          <a:xfrm>
            <a:off x="6530808" y="1369746"/>
            <a:ext cx="1735038" cy="0"/>
          </a:xfrm>
          <a:prstGeom prst="straightConnector1">
            <a:avLst/>
          </a:prstGeom>
          <a:ln w="5080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B80A80-4246-21CC-F8EA-29799443A386}"/>
              </a:ext>
            </a:extLst>
          </p:cNvPr>
          <p:cNvCxnSpPr>
            <a:cxnSpLocks/>
          </p:cNvCxnSpPr>
          <p:nvPr/>
        </p:nvCxnSpPr>
        <p:spPr>
          <a:xfrm>
            <a:off x="6413289" y="2121825"/>
            <a:ext cx="1970076" cy="0"/>
          </a:xfrm>
          <a:prstGeom prst="straightConnector1">
            <a:avLst/>
          </a:pr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F9CB57-7B54-E66F-CD04-A261BFC02211}"/>
              </a:ext>
            </a:extLst>
          </p:cNvPr>
          <p:cNvSpPr txBox="1"/>
          <p:nvPr/>
        </p:nvSpPr>
        <p:spPr>
          <a:xfrm>
            <a:off x="6830291" y="19453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clone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713187-B870-9CE4-0BB4-0A547E105BB3}"/>
              </a:ext>
            </a:extLst>
          </p:cNvPr>
          <p:cNvSpPr txBox="1"/>
          <p:nvPr/>
        </p:nvSpPr>
        <p:spPr>
          <a:xfrm>
            <a:off x="6937691" y="920690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pull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4CEE9-E428-2DFC-A952-56862C51781C}"/>
              </a:ext>
            </a:extLst>
          </p:cNvPr>
          <p:cNvSpPr txBox="1"/>
          <p:nvPr/>
        </p:nvSpPr>
        <p:spPr>
          <a:xfrm>
            <a:off x="6830291" y="1648159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push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336EBF0-F172-5EFE-BC3A-1CD3E609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48" y="3287385"/>
            <a:ext cx="9882187" cy="3376079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Clone</a:t>
            </a:r>
            <a:r>
              <a:rPr lang="en-US" dirty="0"/>
              <a:t>: make initial copy of repository on local machine</a:t>
            </a:r>
          </a:p>
          <a:p>
            <a:r>
              <a:rPr lang="en-US" i="1" dirty="0">
                <a:solidFill>
                  <a:schemeClr val="accent6"/>
                </a:solidFill>
              </a:rPr>
              <a:t>Pull</a:t>
            </a:r>
            <a:r>
              <a:rPr lang="en-US" dirty="0"/>
              <a:t>: Pull changes from host (GitHub), update local</a:t>
            </a:r>
          </a:p>
          <a:p>
            <a:r>
              <a:rPr lang="en-US" i="1" dirty="0">
                <a:solidFill>
                  <a:schemeClr val="accent6"/>
                </a:solidFill>
              </a:rPr>
              <a:t>Commit</a:t>
            </a:r>
            <a:r>
              <a:rPr lang="en-US" dirty="0"/>
              <a:t>: Copy changes from files to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local</a:t>
            </a:r>
            <a:r>
              <a:rPr lang="en-US" dirty="0"/>
              <a:t> git database</a:t>
            </a:r>
          </a:p>
          <a:p>
            <a:r>
              <a:rPr lang="en-US" i="1" dirty="0">
                <a:solidFill>
                  <a:schemeClr val="accent6"/>
                </a:solidFill>
              </a:rPr>
              <a:t>Push</a:t>
            </a:r>
            <a:r>
              <a:rPr lang="en-US" dirty="0"/>
              <a:t>: Push changes to host</a:t>
            </a:r>
          </a:p>
          <a:p>
            <a:r>
              <a:rPr lang="en-US" dirty="0"/>
              <a:t>If there are changes on the host when pull, git </a:t>
            </a:r>
            <a:r>
              <a:rPr lang="en-US" i="1" dirty="0">
                <a:solidFill>
                  <a:schemeClr val="accent6"/>
                </a:solidFill>
              </a:rPr>
              <a:t>merges</a:t>
            </a:r>
            <a:r>
              <a:rPr lang="en-US" dirty="0"/>
              <a:t> them in</a:t>
            </a:r>
          </a:p>
          <a:p>
            <a:pPr lvl="1"/>
            <a:r>
              <a:rPr lang="en-US" dirty="0"/>
              <a:t>If cannot do automatically, get a </a:t>
            </a:r>
            <a:r>
              <a:rPr lang="en-US" i="1" dirty="0">
                <a:solidFill>
                  <a:schemeClr val="accent6"/>
                </a:solidFill>
              </a:rPr>
              <a:t>merge conflict</a:t>
            </a:r>
          </a:p>
          <a:p>
            <a:r>
              <a:rPr lang="en-US" dirty="0"/>
              <a:t>Basic steps: clone repo, make changes, commit the changes, push</a:t>
            </a:r>
          </a:p>
          <a:p>
            <a:pPr lvl="1"/>
            <a:r>
              <a:rPr lang="en-US" dirty="0"/>
              <a:t>Recommendation: push frequently – it’s a backup mechanism!</a:t>
            </a:r>
          </a:p>
          <a:p>
            <a:pPr lvl="1"/>
            <a:r>
              <a:rPr lang="en-US" dirty="0"/>
              <a:t>When in groups, pull frequently as well to avoid conflicts!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08EEA42-C5BF-1CB0-C2C8-AA4EE0951510}"/>
              </a:ext>
            </a:extLst>
          </p:cNvPr>
          <p:cNvSpPr/>
          <p:nvPr/>
        </p:nvSpPr>
        <p:spPr>
          <a:xfrm rot="3483505">
            <a:off x="10755709" y="490677"/>
            <a:ext cx="367879" cy="660219"/>
          </a:xfrm>
          <a:prstGeom prst="arc">
            <a:avLst>
              <a:gd name="adj1" fmla="val 7046230"/>
              <a:gd name="adj2" fmla="val 3198509"/>
            </a:avLst>
          </a:prstGeom>
          <a:ln w="508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88184-A1F5-4A25-8120-5B5ADB17481C}"/>
              </a:ext>
            </a:extLst>
          </p:cNvPr>
          <p:cNvSpPr txBox="1"/>
          <p:nvPr/>
        </p:nvSpPr>
        <p:spPr>
          <a:xfrm>
            <a:off x="10269171" y="100056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commit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9440-0614-8CD9-483F-A7124650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1F80-7EA0-B9CC-0003-CD6CD864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109" y="3287385"/>
            <a:ext cx="10053691" cy="347056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Clone</a:t>
            </a:r>
            <a:r>
              <a:rPr lang="en-US" dirty="0"/>
              <a:t>: make initial copy of repository on local machine</a:t>
            </a:r>
          </a:p>
          <a:p>
            <a:r>
              <a:rPr lang="en-US" i="1" dirty="0">
                <a:solidFill>
                  <a:schemeClr val="accent6"/>
                </a:solidFill>
              </a:rPr>
              <a:t>Pull</a:t>
            </a:r>
            <a:r>
              <a:rPr lang="en-US" dirty="0"/>
              <a:t>: Pull changes from host (GitHub), update local</a:t>
            </a:r>
          </a:p>
          <a:p>
            <a:r>
              <a:rPr lang="en-US" i="1" dirty="0">
                <a:solidFill>
                  <a:schemeClr val="accent6"/>
                </a:solidFill>
              </a:rPr>
              <a:t>Commit</a:t>
            </a:r>
            <a:r>
              <a:rPr lang="en-US" dirty="0"/>
              <a:t>: Copy changes from files to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local</a:t>
            </a:r>
            <a:r>
              <a:rPr lang="en-US" dirty="0"/>
              <a:t> git database</a:t>
            </a:r>
          </a:p>
          <a:p>
            <a:r>
              <a:rPr lang="en-US" i="1" dirty="0">
                <a:solidFill>
                  <a:schemeClr val="accent6"/>
                </a:solidFill>
              </a:rPr>
              <a:t>Push</a:t>
            </a:r>
            <a:r>
              <a:rPr lang="en-US" dirty="0"/>
              <a:t>: Push changes to host</a:t>
            </a:r>
          </a:p>
          <a:p>
            <a:r>
              <a:rPr lang="en-US" dirty="0"/>
              <a:t>If there are changes on the host when pull, git </a:t>
            </a:r>
            <a:r>
              <a:rPr lang="en-US" i="1" dirty="0">
                <a:solidFill>
                  <a:schemeClr val="accent6"/>
                </a:solidFill>
              </a:rPr>
              <a:t>merges</a:t>
            </a:r>
            <a:r>
              <a:rPr lang="en-US" dirty="0"/>
              <a:t> them in</a:t>
            </a:r>
          </a:p>
          <a:p>
            <a:pPr lvl="1"/>
            <a:r>
              <a:rPr lang="en-US" dirty="0"/>
              <a:t>If cannot do automatically, get a </a:t>
            </a:r>
            <a:r>
              <a:rPr lang="en-US" i="1" dirty="0">
                <a:solidFill>
                  <a:schemeClr val="accent6"/>
                </a:solidFill>
              </a:rPr>
              <a:t>merge conflict</a:t>
            </a:r>
          </a:p>
          <a:p>
            <a:r>
              <a:rPr lang="en-US" dirty="0"/>
              <a:t>Basic steps: clone repo, make changes, commit the changes, push</a:t>
            </a:r>
          </a:p>
          <a:p>
            <a:pPr lvl="1"/>
            <a:r>
              <a:rPr lang="en-US" dirty="0"/>
              <a:t>Recommendation: push frequently – it’s a backup mechanism!</a:t>
            </a:r>
          </a:p>
          <a:p>
            <a:pPr lvl="1"/>
            <a:r>
              <a:rPr lang="en-US" dirty="0"/>
              <a:t>When in groups, pull frequently as well to avoid conflicts!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863D29-3C3E-41CC-6F2C-8C87DA4C03BE}"/>
              </a:ext>
            </a:extLst>
          </p:cNvPr>
          <p:cNvGraphicFramePr/>
          <p:nvPr/>
        </p:nvGraphicFramePr>
        <p:xfrm>
          <a:off x="2399501" y="411009"/>
          <a:ext cx="10163907" cy="259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8818E7-4CCA-81C8-D139-C09379FBD8E3}"/>
              </a:ext>
            </a:extLst>
          </p:cNvPr>
          <p:cNvCxnSpPr>
            <a:cxnSpLocks/>
          </p:cNvCxnSpPr>
          <p:nvPr/>
        </p:nvCxnSpPr>
        <p:spPr>
          <a:xfrm>
            <a:off x="6210544" y="677019"/>
            <a:ext cx="237556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F60F0D-4054-DC30-A76E-228831A366F0}"/>
              </a:ext>
            </a:extLst>
          </p:cNvPr>
          <p:cNvCxnSpPr>
            <a:cxnSpLocks/>
          </p:cNvCxnSpPr>
          <p:nvPr/>
        </p:nvCxnSpPr>
        <p:spPr>
          <a:xfrm>
            <a:off x="6530808" y="1369746"/>
            <a:ext cx="1735038" cy="0"/>
          </a:xfrm>
          <a:prstGeom prst="straightConnector1">
            <a:avLst/>
          </a:prstGeom>
          <a:ln w="5080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B80A80-4246-21CC-F8EA-29799443A386}"/>
              </a:ext>
            </a:extLst>
          </p:cNvPr>
          <p:cNvCxnSpPr>
            <a:cxnSpLocks/>
          </p:cNvCxnSpPr>
          <p:nvPr/>
        </p:nvCxnSpPr>
        <p:spPr>
          <a:xfrm>
            <a:off x="6413289" y="2121825"/>
            <a:ext cx="1970076" cy="0"/>
          </a:xfrm>
          <a:prstGeom prst="straightConnector1">
            <a:avLst/>
          </a:pr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F9CB57-7B54-E66F-CD04-A261BFC02211}"/>
              </a:ext>
            </a:extLst>
          </p:cNvPr>
          <p:cNvSpPr txBox="1"/>
          <p:nvPr/>
        </p:nvSpPr>
        <p:spPr>
          <a:xfrm>
            <a:off x="6830291" y="19453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clone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713187-B870-9CE4-0BB4-0A547E105BB3}"/>
              </a:ext>
            </a:extLst>
          </p:cNvPr>
          <p:cNvSpPr txBox="1"/>
          <p:nvPr/>
        </p:nvSpPr>
        <p:spPr>
          <a:xfrm>
            <a:off x="6937691" y="920690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pull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4CEE9-E428-2DFC-A952-56862C51781C}"/>
              </a:ext>
            </a:extLst>
          </p:cNvPr>
          <p:cNvSpPr txBox="1"/>
          <p:nvPr/>
        </p:nvSpPr>
        <p:spPr>
          <a:xfrm>
            <a:off x="6830291" y="1648159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push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C3CE5-631B-7760-6D98-BFE7B4DABD5D}"/>
              </a:ext>
            </a:extLst>
          </p:cNvPr>
          <p:cNvSpPr txBox="1"/>
          <p:nvPr/>
        </p:nvSpPr>
        <p:spPr>
          <a:xfrm>
            <a:off x="6530808" y="3274777"/>
            <a:ext cx="406357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IntelliJ: Git &gt; Update Project…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AF9908-D898-2139-0DDF-1B2071E9F62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173574" y="3505610"/>
            <a:ext cx="4357234" cy="290378"/>
          </a:xfrm>
          <a:prstGeom prst="straightConnector1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4CF1CF-397B-BDC4-E927-C8182CCD344C}"/>
              </a:ext>
            </a:extLst>
          </p:cNvPr>
          <p:cNvSpPr txBox="1"/>
          <p:nvPr/>
        </p:nvSpPr>
        <p:spPr>
          <a:xfrm>
            <a:off x="2797273" y="3991481"/>
            <a:ext cx="31098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IntelliJ: Git &gt; Commit…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569E82-89E1-B1F4-CA70-B02FE14FD6DD}"/>
              </a:ext>
            </a:extLst>
          </p:cNvPr>
          <p:cNvSpPr txBox="1"/>
          <p:nvPr/>
        </p:nvSpPr>
        <p:spPr>
          <a:xfrm>
            <a:off x="2436640" y="4958672"/>
            <a:ext cx="277993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IntelliJ: Git &gt; Push…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F1AD94-B20E-6F0A-E966-B0F49D18B28D}"/>
              </a:ext>
            </a:extLst>
          </p:cNvPr>
          <p:cNvCxnSpPr>
            <a:cxnSpLocks/>
          </p:cNvCxnSpPr>
          <p:nvPr/>
        </p:nvCxnSpPr>
        <p:spPr>
          <a:xfrm flipH="1" flipV="1">
            <a:off x="2173574" y="4819467"/>
            <a:ext cx="263066" cy="198750"/>
          </a:xfrm>
          <a:prstGeom prst="straightConnector1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40D91B-80B8-9EC5-8F95-E34D46D7BBC4}"/>
              </a:ext>
            </a:extLst>
          </p:cNvPr>
          <p:cNvCxnSpPr>
            <a:cxnSpLocks/>
          </p:cNvCxnSpPr>
          <p:nvPr/>
        </p:nvCxnSpPr>
        <p:spPr>
          <a:xfrm flipH="1">
            <a:off x="2173574" y="2720696"/>
            <a:ext cx="263066" cy="566688"/>
          </a:xfrm>
          <a:prstGeom prst="straightConnector1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C5038F-19C4-FDB8-986A-0DEAF2C8F61E}"/>
              </a:ext>
            </a:extLst>
          </p:cNvPr>
          <p:cNvSpPr txBox="1"/>
          <p:nvPr/>
        </p:nvSpPr>
        <p:spPr>
          <a:xfrm>
            <a:off x="185330" y="2246424"/>
            <a:ext cx="560586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IntelliJ: New &gt; Project from Version Control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9BCF5FB0-CA6C-D7DF-896C-C2F4A6825542}"/>
              </a:ext>
            </a:extLst>
          </p:cNvPr>
          <p:cNvSpPr/>
          <p:nvPr/>
        </p:nvSpPr>
        <p:spPr>
          <a:xfrm rot="3483505">
            <a:off x="10755709" y="490677"/>
            <a:ext cx="367879" cy="660219"/>
          </a:xfrm>
          <a:prstGeom prst="arc">
            <a:avLst>
              <a:gd name="adj1" fmla="val 7046230"/>
              <a:gd name="adj2" fmla="val 3198509"/>
            </a:avLst>
          </a:prstGeom>
          <a:ln w="508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200B8-656C-608A-A4C2-28A0839DB227}"/>
              </a:ext>
            </a:extLst>
          </p:cNvPr>
          <p:cNvSpPr txBox="1"/>
          <p:nvPr/>
        </p:nvSpPr>
        <p:spPr>
          <a:xfrm>
            <a:off x="10269171" y="100056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commit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CF5C1B-FC8A-BF76-CDC2-26D36C92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AE55-24FD-6C05-CFCB-EF041078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keys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EF17E5-7EC1-6E04-252B-128B572F20B5}"/>
              </a:ext>
            </a:extLst>
          </p:cNvPr>
          <p:cNvGraphicFramePr/>
          <p:nvPr/>
        </p:nvGraphicFramePr>
        <p:xfrm>
          <a:off x="2399501" y="411009"/>
          <a:ext cx="10163907" cy="259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64F504-3237-4028-D495-A8D10FE9CA9B}"/>
              </a:ext>
            </a:extLst>
          </p:cNvPr>
          <p:cNvCxnSpPr>
            <a:cxnSpLocks/>
          </p:cNvCxnSpPr>
          <p:nvPr/>
        </p:nvCxnSpPr>
        <p:spPr>
          <a:xfrm>
            <a:off x="6210544" y="677019"/>
            <a:ext cx="237556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EB91AE-EFD6-4416-3390-E5D0803D6E0E}"/>
              </a:ext>
            </a:extLst>
          </p:cNvPr>
          <p:cNvCxnSpPr>
            <a:cxnSpLocks/>
          </p:cNvCxnSpPr>
          <p:nvPr/>
        </p:nvCxnSpPr>
        <p:spPr>
          <a:xfrm>
            <a:off x="6530808" y="1369746"/>
            <a:ext cx="1735038" cy="0"/>
          </a:xfrm>
          <a:prstGeom prst="straightConnector1">
            <a:avLst/>
          </a:prstGeom>
          <a:ln w="5080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A6F353-9077-8C2E-11FC-8339C12A9FBE}"/>
              </a:ext>
            </a:extLst>
          </p:cNvPr>
          <p:cNvCxnSpPr>
            <a:cxnSpLocks/>
          </p:cNvCxnSpPr>
          <p:nvPr/>
        </p:nvCxnSpPr>
        <p:spPr>
          <a:xfrm>
            <a:off x="6413289" y="2121825"/>
            <a:ext cx="1970076" cy="0"/>
          </a:xfrm>
          <a:prstGeom prst="straightConnector1">
            <a:avLst/>
          </a:pr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2074E1-40BA-0A72-63CF-75C09FC91368}"/>
              </a:ext>
            </a:extLst>
          </p:cNvPr>
          <p:cNvSpPr txBox="1"/>
          <p:nvPr/>
        </p:nvSpPr>
        <p:spPr>
          <a:xfrm>
            <a:off x="6830291" y="19453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clone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CCBB3-FC14-9684-70F8-63584F484EEF}"/>
              </a:ext>
            </a:extLst>
          </p:cNvPr>
          <p:cNvSpPr txBox="1"/>
          <p:nvPr/>
        </p:nvSpPr>
        <p:spPr>
          <a:xfrm>
            <a:off x="6937691" y="920690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pull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12B2F9-039B-3D97-1AAC-F5F4B039FE0E}"/>
              </a:ext>
            </a:extLst>
          </p:cNvPr>
          <p:cNvSpPr txBox="1"/>
          <p:nvPr/>
        </p:nvSpPr>
        <p:spPr>
          <a:xfrm>
            <a:off x="6830291" y="1648159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push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1807C04-EA32-7E73-C2C8-2B70F623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20" y="3116796"/>
            <a:ext cx="10316531" cy="364114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Commit, push often!</a:t>
            </a:r>
          </a:p>
          <a:p>
            <a:pPr lvl="1"/>
            <a:r>
              <a:rPr lang="en-US" dirty="0"/>
              <a:t>It backs up your work in case your machine fails</a:t>
            </a:r>
          </a:p>
          <a:p>
            <a:pPr lvl="1"/>
            <a:r>
              <a:rPr lang="en-US" dirty="0"/>
              <a:t>It gives others a chance to merge their work with yours</a:t>
            </a:r>
          </a:p>
          <a:p>
            <a:pPr lvl="1"/>
            <a:r>
              <a:rPr lang="en-US" dirty="0"/>
              <a:t>You will not forget to push later</a:t>
            </a:r>
          </a:p>
          <a:p>
            <a:r>
              <a:rPr lang="en-US" dirty="0">
                <a:solidFill>
                  <a:schemeClr val="accent6"/>
                </a:solidFill>
              </a:rPr>
              <a:t>Pull often!</a:t>
            </a:r>
          </a:p>
          <a:p>
            <a:pPr lvl="1"/>
            <a:r>
              <a:rPr lang="en-US" dirty="0"/>
              <a:t>Frequent merges are easier</a:t>
            </a:r>
          </a:p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gitignore</a:t>
            </a:r>
            <a:r>
              <a:rPr lang="en-US" dirty="0"/>
              <a:t>: ensuring no build products in repository</a:t>
            </a:r>
          </a:p>
          <a:p>
            <a:r>
              <a:rPr lang="en-US" dirty="0"/>
              <a:t>Solution to many problems: </a:t>
            </a:r>
            <a:r>
              <a:rPr lang="en-US" dirty="0">
                <a:solidFill>
                  <a:schemeClr val="accent6"/>
                </a:solidFill>
              </a:rPr>
              <a:t>check out new location</a:t>
            </a:r>
          </a:p>
          <a:p>
            <a:pPr lvl="1"/>
            <a:r>
              <a:rPr lang="en-US" dirty="0"/>
              <a:t>Solve most difficult merge conflicts by copying changes to that location</a:t>
            </a:r>
          </a:p>
          <a:p>
            <a:pPr lvl="1"/>
            <a:r>
              <a:rPr lang="en-US" dirty="0"/>
              <a:t>Build from new location to make sure your final commit is actually working</a:t>
            </a:r>
          </a:p>
          <a:p>
            <a:r>
              <a:rPr lang="en-US" dirty="0"/>
              <a:t>Recommendation: type </a:t>
            </a:r>
            <a:r>
              <a:rPr lang="en-US" dirty="0">
                <a:solidFill>
                  <a:schemeClr val="accent6"/>
                </a:solidFill>
              </a:rPr>
              <a:t>git status </a:t>
            </a:r>
            <a:r>
              <a:rPr lang="en-US" dirty="0"/>
              <a:t>in IntelliJ Git terminal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8671AAE-073E-F2D1-BDAE-3C3F36EC0F60}"/>
              </a:ext>
            </a:extLst>
          </p:cNvPr>
          <p:cNvSpPr/>
          <p:nvPr/>
        </p:nvSpPr>
        <p:spPr>
          <a:xfrm rot="3483505">
            <a:off x="10755709" y="490677"/>
            <a:ext cx="367879" cy="660219"/>
          </a:xfrm>
          <a:prstGeom prst="arc">
            <a:avLst>
              <a:gd name="adj1" fmla="val 7046230"/>
              <a:gd name="adj2" fmla="val 3198509"/>
            </a:avLst>
          </a:prstGeom>
          <a:ln w="508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BAF53-ECD8-2A42-8FD1-93D3BE76EB30}"/>
              </a:ext>
            </a:extLst>
          </p:cNvPr>
          <p:cNvSpPr txBox="1"/>
          <p:nvPr/>
        </p:nvSpPr>
        <p:spPr>
          <a:xfrm>
            <a:off x="10269171" y="100056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commit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781E1-D6D3-858F-8A7D-FA7454B076FA}"/>
              </a:ext>
            </a:extLst>
          </p:cNvPr>
          <p:cNvSpPr txBox="1"/>
          <p:nvPr/>
        </p:nvSpPr>
        <p:spPr>
          <a:xfrm>
            <a:off x="8383365" y="3571582"/>
            <a:ext cx="3384543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Note: don’t use branches in this class!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Save them for large, multi-person, multi-sprint projects</a:t>
            </a:r>
          </a:p>
        </p:txBody>
      </p:sp>
    </p:spTree>
    <p:extLst>
      <p:ext uri="{BB962C8B-B14F-4D97-AF65-F5344CB8AC3E}">
        <p14:creationId xmlns:p14="http://schemas.microsoft.com/office/powerpoint/2010/main" val="11068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Grassba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718" y="1956766"/>
            <a:ext cx="6749021" cy="1747979"/>
          </a:xfrm>
        </p:spPr>
        <p:txBody>
          <a:bodyPr/>
          <a:lstStyle/>
          <a:p>
            <a:r>
              <a:rPr lang="en-US" dirty="0"/>
              <a:t>Goal: automatically mow your lawn</a:t>
            </a:r>
          </a:p>
          <a:p>
            <a:r>
              <a:rPr lang="en-US" dirty="0"/>
              <a:t>Issue: need to support different patterns</a:t>
            </a:r>
          </a:p>
          <a:p>
            <a:r>
              <a:rPr lang="en-US" dirty="0"/>
              <a:t>Classic solution: if statement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712"/>
            <a:ext cx="22479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3197" r="2687" b="3855"/>
          <a:stretch/>
        </p:blipFill>
        <p:spPr>
          <a:xfrm>
            <a:off x="3975857" y="3704745"/>
            <a:ext cx="3286101" cy="2345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821" r="2377" b="1563"/>
          <a:stretch/>
        </p:blipFill>
        <p:spPr>
          <a:xfrm>
            <a:off x="8178267" y="4292944"/>
            <a:ext cx="3383065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84075" y="261973"/>
            <a:ext cx="6294784" cy="5317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move()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step();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if ( blocked() 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if ( style == STRIP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(180);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else if ( style == CROSS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(90);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else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(random(180));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{...}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99691" y="5257938"/>
            <a:ext cx="7908234" cy="1600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But what about more interesting patterns?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if need to store pattern-specific information?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if there are large numbers of patterns?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A5694-C1C9-432A-A4F5-AF230A21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68" y="492002"/>
            <a:ext cx="5153031" cy="24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" y="2740855"/>
            <a:ext cx="6708913" cy="3873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private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move()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step();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is (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isBlocked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movementStrategy.turn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{ … }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45549" y="3724805"/>
            <a:ext cx="5466944" cy="2393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(180);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8594" y="1618089"/>
            <a:ext cx="182880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Solution: write a class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043853-4EC0-39BE-D8BC-B507934AB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98001" y="3034674"/>
            <a:ext cx="11039003" cy="3823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CrissCrossMovement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(90);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(random(180));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519A7-DFFB-0700-70A1-451F47DC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879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15217</TotalTime>
  <Words>1696</Words>
  <Application>Microsoft Macintosh PowerPoint</Application>
  <PresentationFormat>Widescreen</PresentationFormat>
  <Paragraphs>286</Paragraphs>
  <Slides>21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Cavolini</vt:lpstr>
      <vt:lpstr>Consolas</vt:lpstr>
      <vt:lpstr>Corbel</vt:lpstr>
      <vt:lpstr>Wingdings</vt:lpstr>
      <vt:lpstr>Depth</vt:lpstr>
      <vt:lpstr> 2. Strategy Pattern</vt:lpstr>
      <vt:lpstr>git review</vt:lpstr>
      <vt:lpstr>git</vt:lpstr>
      <vt:lpstr>git</vt:lpstr>
      <vt:lpstr>git keys</vt:lpstr>
      <vt:lpstr>Grassba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this approach useful elsewhere?</vt:lpstr>
      <vt:lpstr>Design Patterns</vt:lpstr>
      <vt:lpstr>Review</vt:lpstr>
      <vt:lpstr>Containers and elements</vt:lpstr>
      <vt:lpstr>PowerPoint Presentation</vt:lpstr>
      <vt:lpstr>General form</vt:lpstr>
      <vt:lpstr>When to use the Strategy pattern?</vt:lpstr>
      <vt:lpstr>Alternative to Strategy pattern</vt:lpstr>
      <vt:lpstr>Alternative to Strategy pattern</vt:lpstr>
      <vt:lpstr>Design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Rob Hasker</cp:lastModifiedBy>
  <cp:revision>417</cp:revision>
  <dcterms:created xsi:type="dcterms:W3CDTF">2014-08-01T20:24:53Z</dcterms:created>
  <dcterms:modified xsi:type="dcterms:W3CDTF">2026-01-05T17:28:39Z</dcterms:modified>
</cp:coreProperties>
</file>