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47"/>
  </p:notesMasterIdLst>
  <p:sldIdLst>
    <p:sldId id="256" r:id="rId2"/>
    <p:sldId id="311" r:id="rId3"/>
    <p:sldId id="312" r:id="rId4"/>
    <p:sldId id="322" r:id="rId5"/>
    <p:sldId id="323" r:id="rId6"/>
    <p:sldId id="314" r:id="rId7"/>
    <p:sldId id="315" r:id="rId8"/>
    <p:sldId id="316" r:id="rId9"/>
    <p:sldId id="317" r:id="rId10"/>
    <p:sldId id="275" r:id="rId11"/>
    <p:sldId id="285" r:id="rId12"/>
    <p:sldId id="258" r:id="rId13"/>
    <p:sldId id="259" r:id="rId14"/>
    <p:sldId id="261" r:id="rId15"/>
    <p:sldId id="279" r:id="rId16"/>
    <p:sldId id="270" r:id="rId17"/>
    <p:sldId id="294" r:id="rId18"/>
    <p:sldId id="297" r:id="rId19"/>
    <p:sldId id="302" r:id="rId20"/>
    <p:sldId id="280" r:id="rId21"/>
    <p:sldId id="281" r:id="rId22"/>
    <p:sldId id="282" r:id="rId23"/>
    <p:sldId id="283" r:id="rId24"/>
    <p:sldId id="313" r:id="rId25"/>
    <p:sldId id="310" r:id="rId26"/>
    <p:sldId id="287" r:id="rId27"/>
    <p:sldId id="303" r:id="rId28"/>
    <p:sldId id="299" r:id="rId29"/>
    <p:sldId id="300" r:id="rId30"/>
    <p:sldId id="305" r:id="rId31"/>
    <p:sldId id="306" r:id="rId32"/>
    <p:sldId id="269" r:id="rId33"/>
    <p:sldId id="292" r:id="rId34"/>
    <p:sldId id="293" r:id="rId35"/>
    <p:sldId id="296" r:id="rId36"/>
    <p:sldId id="291" r:id="rId37"/>
    <p:sldId id="271" r:id="rId38"/>
    <p:sldId id="307" r:id="rId39"/>
    <p:sldId id="318" r:id="rId40"/>
    <p:sldId id="319" r:id="rId41"/>
    <p:sldId id="320" r:id="rId42"/>
    <p:sldId id="321" r:id="rId43"/>
    <p:sldId id="324" r:id="rId44"/>
    <p:sldId id="326" r:id="rId45"/>
    <p:sldId id="30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2" autoAdjust="0"/>
    <p:restoredTop sz="90537" autoAdjust="0"/>
  </p:normalViewPr>
  <p:slideViewPr>
    <p:cSldViewPr snapToGrid="0">
      <p:cViewPr varScale="1">
        <p:scale>
          <a:sx n="100" d="100"/>
          <a:sy n="100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Acknowledgement: Slides originally by Dr.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other ways to define objects?</a:t>
            </a:r>
          </a:p>
          <a:p>
            <a:r>
              <a:rPr lang="en-US" dirty="0"/>
              <a:t>Car example: you would add a garage which should have minimum sizes, but no need to model cars that go into that garage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Objects are things: they abstract physical objects (a city) as well as concepts (an account, a committee meeting)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Example: what are the responsibilities of the fielder at first base in baseball?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Would you expect the first base player to field left field flies?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are that player’s behaviors?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4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my Unix mindset, I might count milliseconds since Jan. 1, 1970. You might count milliseconds since (or before) your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</a:t>
            </a:r>
            <a:r>
              <a:rPr lang="en-US" dirty="0" err="1"/>
              <a:t>en.wikipedia.org</a:t>
            </a:r>
            <a:r>
              <a:rPr lang="en-US" dirty="0"/>
              <a:t>/wiki/Identity_(object-</a:t>
            </a:r>
            <a:r>
              <a:rPr lang="en-US" dirty="0" err="1"/>
              <a:t>oriented_programming</a:t>
            </a:r>
            <a:r>
              <a:rPr lang="en-US" dirty="0"/>
              <a:t>) for a discussion of identity.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A4643-4208-5E02-B06C-78A1EFDE4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7954F-68F5-3FFF-863F-DCC939EEA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55DF0-A5EE-AB57-FC18-6DEFAEBB2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duplicate nouns are omitted here, though it can be better to identify all nouns on a first pass and go back and eliminate duplicates.</a:t>
            </a:r>
          </a:p>
          <a:p>
            <a:r>
              <a:rPr lang="en-US" dirty="0"/>
              <a:t>We are also ignoring very non-specific verbs such as want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99EFC-2D1F-DF21-C5F7-3E55A2D64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4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objects: clear responsibilities – have students pick those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Student: redundant with Customer (and Customer is more specific);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Restaurant: capture name,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Place: ultimately, the location of the restaurant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Owner: sets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examples of has-a vs needs-a: a binary search tree needs a root node (it isn’t a tree otherwise), a house needs walls and a roof but has a garage.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7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1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7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4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remove a domain class, but document why,</a:t>
            </a:r>
            <a:r>
              <a:rPr lang="en-US" baseline="0" dirty="0"/>
              <a:t> especially where it’s responsibilities have 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7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5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story: an “epic” – it’s really a full system, not a piece of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2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remove a domain class, but document why,</a:t>
            </a:r>
            <a:r>
              <a:rPr lang="en-US" baseline="0" dirty="0"/>
              <a:t> especially </a:t>
            </a:r>
            <a:r>
              <a:rPr lang="en-US" baseline="0"/>
              <a:t>where its </a:t>
            </a:r>
            <a:r>
              <a:rPr lang="en-US" baseline="0" dirty="0"/>
              <a:t>responsibilities have 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14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Plural names: Menu, not Menus (even though will have multiple menus in system – that’s what * is for)</a:t>
            </a:r>
          </a:p>
          <a:p>
            <a:r>
              <a:rPr lang="en-US" dirty="0"/>
              <a:t>“Favor composition over inheritance” is another way to think of LSP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2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scenario note isn’t needed if the problem context contains the steps being illustrated, but it is critical that the viewer knows what the sequence diagram illustrates!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p. 68,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explains the scenario; the scenario is the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Waldo is to the left of the light-blue </a:t>
            </a:r>
            <a:r>
              <a:rPr lang="en-US"/>
              <a:t>striped carousel </a:t>
            </a:r>
            <a:r>
              <a:rPr lang="en-US" dirty="0"/>
              <a:t>in the upper right; the tuba points at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on right has exact measurements throughout the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in SE 2030: write use cases &amp; scenarios, develop classes from those </a:t>
            </a:r>
            <a:r>
              <a:rPr lang="mr-IN" dirty="0"/>
              <a:t>–</a:t>
            </a:r>
            <a:r>
              <a:rPr lang="en-US" dirty="0"/>
              <a:t> some students will know</a:t>
            </a:r>
            <a:r>
              <a:rPr lang="en-US" baseline="0" dirty="0"/>
              <a:t> about noun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1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3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Goals: performance, portability, safety,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duplicate nouns are omitted here, though it can be better to identify all nouns on a first pass and go back and eliminate duplicates.</a:t>
            </a:r>
          </a:p>
          <a:p>
            <a:r>
              <a:rPr lang="en-US" dirty="0"/>
              <a:t>We are also ignoring very non-specific verbs such as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swe2410/samples/uml-samp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6/docs/api/java/util/Dat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kov_substitution_principl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veloper.ibm.com/articles/the-sequence-diagra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Where's_Wall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3</a:t>
            </a:r>
            <a:r>
              <a:rPr lang="en-US" sz="7200"/>
              <a:t>. </a:t>
            </a:r>
            <a:r>
              <a:rPr lang="en-US" sz="7200" dirty="0"/>
              <a:t>Object-Oriented Design</a:t>
            </a:r>
            <a:br>
              <a:rPr lang="en-US" sz="7200" dirty="0"/>
            </a:br>
            <a:r>
              <a:rPr lang="en-US" sz="7200" dirty="0"/>
              <a:t>(OOD)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 2410 Design and Cloud Patterns</a:t>
            </a:r>
          </a:p>
          <a:p>
            <a:r>
              <a:rPr lang="en-US" dirty="0"/>
              <a:t>Drs. Hasker, Yoder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Bigger issue: </a:t>
            </a:r>
            <a:r>
              <a:rPr lang="en-US" i="1" dirty="0"/>
              <a:t>which</a:t>
            </a:r>
            <a:r>
              <a:rPr lang="en-US" dirty="0"/>
              <a:t> classes?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81044"/>
            <a:ext cx="10233800" cy="471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that we know how to document projects, what do we draw?</a:t>
            </a:r>
          </a:p>
          <a:p>
            <a:r>
              <a:rPr lang="en-US" dirty="0"/>
              <a:t>Need to identify classes in project</a:t>
            </a:r>
          </a:p>
          <a:p>
            <a:r>
              <a:rPr lang="en-US" dirty="0"/>
              <a:t>Two types: </a:t>
            </a:r>
            <a:r>
              <a:rPr lang="en-US" i="1" dirty="0">
                <a:solidFill>
                  <a:schemeClr val="accent5"/>
                </a:solidFill>
              </a:rPr>
              <a:t>solution-space</a:t>
            </a:r>
            <a:r>
              <a:rPr lang="en-US" dirty="0"/>
              <a:t>, </a:t>
            </a:r>
            <a:r>
              <a:rPr lang="en-US" i="1" dirty="0">
                <a:solidFill>
                  <a:schemeClr val="accent5"/>
                </a:solidFill>
              </a:rPr>
              <a:t>problem-space</a:t>
            </a:r>
          </a:p>
          <a:p>
            <a:pPr lvl="1"/>
            <a:r>
              <a:rPr lang="en-US" dirty="0"/>
              <a:t>Domain classes: the classes that make up the problem</a:t>
            </a:r>
          </a:p>
          <a:p>
            <a:r>
              <a:rPr lang="en-US" dirty="0"/>
              <a:t>Starting point: identify nouns</a:t>
            </a:r>
          </a:p>
          <a:p>
            <a:pPr lvl="1"/>
            <a:r>
              <a:rPr lang="en-US" dirty="0"/>
              <a:t>Logic: these capture the things being computed, objects are things...</a:t>
            </a:r>
          </a:p>
          <a:p>
            <a:pPr lvl="1"/>
            <a:r>
              <a:rPr lang="en-US" dirty="0"/>
              <a:t>Verbs also useful: actions on objects</a:t>
            </a:r>
          </a:p>
          <a:p>
            <a:r>
              <a:rPr lang="en-US" dirty="0"/>
              <a:t>Input: user stories</a:t>
            </a:r>
          </a:p>
          <a:p>
            <a:pPr lvl="1"/>
            <a:r>
              <a:rPr lang="en-US" dirty="0"/>
              <a:t>Nouns can tell us possible classes, but there are often other nouns...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Meal Wheel user stories</a:t>
            </a:r>
          </a:p>
          <a:p>
            <a:pPr lvl="1"/>
            <a:r>
              <a:rPr lang="en-US" dirty="0"/>
              <a:t>As a hungry student, I want my phone to randomly select from different restaurants so I know where to eat.</a:t>
            </a:r>
          </a:p>
          <a:p>
            <a:pPr lvl="1"/>
            <a:r>
              <a:rPr lang="en-US" dirty="0"/>
              <a:t>As a picky student, I want my phone to suggest close restaurants that serve sashimi so I can choose a place to eat within 10 minutes walk.</a:t>
            </a:r>
          </a:p>
          <a:p>
            <a:pPr lvl="1"/>
            <a:r>
              <a:rPr lang="en-US" dirty="0"/>
              <a:t>As a restaurant owner, I want to distribute menus to potential customers so customers can be attracted by my food selections.</a:t>
            </a:r>
          </a:p>
          <a:p>
            <a:pPr lvl="1"/>
            <a:r>
              <a:rPr lang="en-US" dirty="0"/>
              <a:t>As a restaurant owner, I want potential customers to know of dietary restrictions that I support so I can attract customers who do not eat particular foods.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classes should be in this system?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Classes abstract things, so we’re really asking what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things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do we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83934-8000-434D-AB85-2CD858EE8AB5}"/>
              </a:ext>
            </a:extLst>
          </p:cNvPr>
          <p:cNvSpPr txBox="1"/>
          <p:nvPr/>
        </p:nvSpPr>
        <p:spPr>
          <a:xfrm>
            <a:off x="6402584" y="310191"/>
            <a:ext cx="5519058" cy="3416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Some options – things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Student, food order,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Diet, walking,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Database of 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Lookup table of restaurant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javafx</a:t>
            </a:r>
            <a:r>
              <a:rPr lang="en-US" sz="2400" dirty="0"/>
              <a:t>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Scene, Stage, Pane, </a:t>
            </a:r>
            <a:r>
              <a:rPr lang="en-US" sz="2400" dirty="0" err="1"/>
              <a:t>MouseEvent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String,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3F460-AB9F-44FF-BB12-00B2FA9B8A08}"/>
              </a:ext>
            </a:extLst>
          </p:cNvPr>
          <p:cNvSpPr txBox="1"/>
          <p:nvPr/>
        </p:nvSpPr>
        <p:spPr>
          <a:xfrm>
            <a:off x="723440" y="4496018"/>
            <a:ext cx="11026919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Issues that might help us decide which things need to be classes: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will be maintainable?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if we switch to (say) iPhone &amp; iOS/Swift rather than Android/Java?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if we decide the data should be stored in text files?</a:t>
            </a:r>
          </a:p>
        </p:txBody>
      </p:sp>
    </p:spTree>
    <p:extLst>
      <p:ext uri="{BB962C8B-B14F-4D97-AF65-F5344CB8AC3E}">
        <p14:creationId xmlns:p14="http://schemas.microsoft.com/office/powerpoint/2010/main" val="7862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Implementations: </a:t>
            </a:r>
            <a:r>
              <a:rPr lang="en-US" i="1" dirty="0">
                <a:solidFill>
                  <a:schemeClr val="accent6"/>
                </a:solidFill>
              </a:rPr>
              <a:t>solution space</a:t>
            </a:r>
          </a:p>
          <a:p>
            <a:pPr lvl="1"/>
            <a:r>
              <a:rPr lang="en-US" dirty="0"/>
              <a:t>Classes that are in a particular solution</a:t>
            </a:r>
          </a:p>
          <a:p>
            <a:pPr lvl="1"/>
            <a:r>
              <a:rPr lang="en-US" dirty="0"/>
              <a:t>Possible classes: table of restaurants to GPS coordinates, table of restaurants to menus, table of dietary restrictions to menu items</a:t>
            </a:r>
          </a:p>
          <a:p>
            <a:r>
              <a:rPr lang="en-US" dirty="0"/>
              <a:t>Problems: </a:t>
            </a:r>
            <a:r>
              <a:rPr lang="en-US" i="1" dirty="0">
                <a:solidFill>
                  <a:schemeClr val="accent6"/>
                </a:solidFill>
              </a:rPr>
              <a:t>domain classes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Classes that are part of the </a:t>
            </a:r>
            <a:r>
              <a:rPr lang="en-US" i="1" dirty="0"/>
              <a:t>problem space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Start with these classes, add solution classes only as needed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Why prefer domain classes?</a:t>
            </a:r>
          </a:p>
          <a:p>
            <a:pPr lvl="1"/>
            <a:r>
              <a:rPr lang="en-US" dirty="0"/>
              <a:t>Solution independent – less likely to change to support new features</a:t>
            </a:r>
          </a:p>
          <a:p>
            <a:pPr lvl="1"/>
            <a:r>
              <a:rPr lang="en-US" i="1" dirty="0"/>
              <a:t>How would each solution change if we track popularity and wait times?</a:t>
            </a:r>
          </a:p>
          <a:p>
            <a:pPr lvl="1"/>
            <a:r>
              <a:rPr lang="en-US" dirty="0"/>
              <a:t>Natural: these are the entities that form the problem to solve</a:t>
            </a:r>
          </a:p>
          <a:p>
            <a:r>
              <a:rPr lang="en-US" dirty="0"/>
              <a:t>Design: adding solution space classes to meet goals</a:t>
            </a:r>
          </a:p>
        </p:txBody>
      </p:sp>
    </p:spTree>
    <p:extLst>
      <p:ext uri="{BB962C8B-B14F-4D97-AF65-F5344CB8AC3E}">
        <p14:creationId xmlns:p14="http://schemas.microsoft.com/office/powerpoint/2010/main" val="15043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domain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1: just sit there and think them up</a:t>
            </a:r>
          </a:p>
          <a:p>
            <a:r>
              <a:rPr lang="en-US" dirty="0"/>
              <a:t>Solution 2: mine the stories/scenarios/requirements</a:t>
            </a:r>
          </a:p>
          <a:p>
            <a:pPr lvl="1"/>
            <a:r>
              <a:rPr lang="en-US" dirty="0"/>
              <a:t>Nouns: classes – things</a:t>
            </a:r>
          </a:p>
          <a:p>
            <a:pPr lvl="1"/>
            <a:r>
              <a:rPr lang="en-US" dirty="0"/>
              <a:t>Verbs: actions/methods</a:t>
            </a:r>
          </a:p>
          <a:p>
            <a:pPr lvl="1"/>
            <a:r>
              <a:rPr lang="en-US" dirty="0"/>
              <a:t>Simple values: attributes</a:t>
            </a:r>
          </a:p>
        </p:txBody>
      </p:sp>
    </p:spTree>
    <p:extLst>
      <p:ext uri="{BB962C8B-B14F-4D97-AF65-F5344CB8AC3E}">
        <p14:creationId xmlns:p14="http://schemas.microsoft.com/office/powerpoint/2010/main" val="177211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 Wheel user stories</a:t>
            </a:r>
          </a:p>
          <a:p>
            <a:pPr lvl="1"/>
            <a:r>
              <a:rPr lang="en-US" dirty="0"/>
              <a:t>As a hungry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student</a:t>
            </a:r>
            <a:r>
              <a:rPr lang="en-US" dirty="0"/>
              <a:t>, I want my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phone</a:t>
            </a:r>
            <a:r>
              <a:rPr lang="en-US" dirty="0"/>
              <a:t> to randomly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select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from different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restaurants</a:t>
            </a:r>
            <a:r>
              <a:rPr lang="en-US" dirty="0"/>
              <a:t> so 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where to eat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picky student, I want my phone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suggest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close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restaurants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serve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sashimi</a:t>
            </a:r>
            <a:r>
              <a:rPr lang="en-US" dirty="0"/>
              <a:t> so I can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choose</a:t>
            </a:r>
            <a:r>
              <a:rPr lang="en-US" dirty="0"/>
              <a:t>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place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eat</a:t>
            </a:r>
            <a:r>
              <a:rPr lang="en-US" dirty="0"/>
              <a:t> within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10-minute walk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restaurant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owner</a:t>
            </a:r>
            <a:r>
              <a:rPr lang="en-US" dirty="0"/>
              <a:t>, I want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distribute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menus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potential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customers</a:t>
            </a:r>
            <a:r>
              <a:rPr lang="en-US" dirty="0"/>
              <a:t> so customers can be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attracted</a:t>
            </a:r>
            <a:r>
              <a:rPr lang="en-US" dirty="0"/>
              <a:t> by my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 selections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restaurant owner, I want potential customers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of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dietary restrictions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dirty="0"/>
              <a:t> so I can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</a:t>
            </a:r>
            <a:r>
              <a:rPr lang="en-US" dirty="0"/>
              <a:t> customers who do not eat particular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foods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4FFD8-C1B1-4C36-AFC8-05A70FE3D61D}"/>
              </a:ext>
            </a:extLst>
          </p:cNvPr>
          <p:cNvSpPr txBox="1"/>
          <p:nvPr/>
        </p:nvSpPr>
        <p:spPr>
          <a:xfrm>
            <a:off x="6309360" y="230188"/>
            <a:ext cx="532180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Damascus" charset="-78"/>
                <a:ea typeface="Damascus" charset="-78"/>
                <a:cs typeface="Damascus" charset="-78"/>
              </a:rPr>
              <a:t>Noun identification method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Damascus" charset="-78"/>
                <a:ea typeface="Damascus" charset="-78"/>
                <a:cs typeface="Damascus" charset="-78"/>
              </a:rPr>
              <a:t>Nouns</a:t>
            </a:r>
            <a:r>
              <a:rPr lang="en-US" sz="2400" dirty="0">
                <a:latin typeface="Damascus" charset="-78"/>
                <a:ea typeface="Damascus" charset="-78"/>
                <a:cs typeface="Damascus" charset="-78"/>
              </a:rPr>
              <a:t> – things: classes, attributes</a:t>
            </a:r>
            <a:endParaRPr lang="en-US" sz="2400" u="sng" dirty="0">
              <a:latin typeface="Damascus" charset="-78"/>
              <a:ea typeface="Damascus" charset="-78"/>
              <a:cs typeface="Damascus" charset="-78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amascus" charset="-78"/>
                <a:ea typeface="Damascus" charset="-78"/>
                <a:cs typeface="Damascus" charset="-78"/>
              </a:rPr>
              <a:t>Verbs</a:t>
            </a:r>
            <a:r>
              <a:rPr lang="en-US" sz="2400" b="1" dirty="0">
                <a:solidFill>
                  <a:schemeClr val="accent4"/>
                </a:solidFill>
                <a:latin typeface="Damascus" charset="-78"/>
                <a:ea typeface="Damascus" charset="-78"/>
                <a:cs typeface="Damascus" charset="-78"/>
              </a:rPr>
              <a:t> </a:t>
            </a:r>
            <a:r>
              <a:rPr lang="en-US" sz="2400" dirty="0">
                <a:latin typeface="Damascus" charset="-78"/>
                <a:ea typeface="Damascus" charset="-78"/>
                <a:cs typeface="Damascus" charset="-78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Damascus" charset="-78"/>
                <a:ea typeface="Damascus" charset="-78"/>
                <a:cs typeface="Damascus" charset="-78"/>
              </a:rPr>
              <a:t>actions: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5B560-134B-A978-7F41-4DA444564431}"/>
              </a:ext>
            </a:extLst>
          </p:cNvPr>
          <p:cNvSpPr txBox="1"/>
          <p:nvPr/>
        </p:nvSpPr>
        <p:spPr>
          <a:xfrm>
            <a:off x="6714783" y="5427483"/>
            <a:ext cx="5231794" cy="120032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Assumption: every noun will become a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But do all of these make sense as classes?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example. is student different than customer?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 a 10-minute walk a thing?</a:t>
            </a:r>
          </a:p>
        </p:txBody>
      </p:sp>
    </p:spTree>
    <p:extLst>
      <p:ext uri="{BB962C8B-B14F-4D97-AF65-F5344CB8AC3E}">
        <p14:creationId xmlns:p14="http://schemas.microsoft.com/office/powerpoint/2010/main" val="6672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691000" cy="49344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a class in the first place?</a:t>
            </a:r>
          </a:p>
          <a:p>
            <a:r>
              <a:rPr lang="en-US" dirty="0"/>
              <a:t>One solution: identify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responsibilities</a:t>
            </a:r>
          </a:p>
          <a:p>
            <a:pPr lvl="1"/>
            <a:r>
              <a:rPr lang="en-US" dirty="0"/>
              <a:t>What the class provides to the rest of the system</a:t>
            </a:r>
          </a:p>
          <a:p>
            <a:r>
              <a:rPr lang="en-US" dirty="0"/>
              <a:t>What are the responsibilities of…</a:t>
            </a:r>
          </a:p>
          <a:p>
            <a:pPr lvl="1"/>
            <a:r>
              <a:rPr lang="en-US" dirty="0"/>
              <a:t>a house? door? window?</a:t>
            </a:r>
          </a:p>
          <a:p>
            <a:pPr lvl="1"/>
            <a:r>
              <a:rPr lang="en-US" dirty="0"/>
              <a:t>Bank account? Student record in registration system?</a:t>
            </a:r>
          </a:p>
          <a:p>
            <a:r>
              <a:rPr lang="en-US" dirty="0"/>
              <a:t>How many responsibilities should a class have?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Could say “just one,” but what would happen if Student had just 1?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Responsibilities: clear, limited, but complete!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At least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one</a:t>
            </a:r>
            <a:r>
              <a:rPr lang="en-US" sz="2400" dirty="0"/>
              <a:t>, rarely more than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two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No responsibilities to rest of system? Not an object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Eg: A house design system with garages holding cars, but car has no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2934D-A2AB-4F2C-A906-E6779A0108FF}"/>
              </a:ext>
            </a:extLst>
          </p:cNvPr>
          <p:cNvSpPr txBox="1"/>
          <p:nvPr/>
        </p:nvSpPr>
        <p:spPr>
          <a:xfrm>
            <a:off x="1120000" y="1825625"/>
            <a:ext cx="10266123" cy="467820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274320" tIns="182880" rIns="274320" bIns="182880" rtlCol="0">
            <a:spAutoFit/>
          </a:bodyPr>
          <a:lstStyle/>
          <a:p>
            <a:r>
              <a:rPr lang="en-US" sz="2800" i="1" dirty="0">
                <a:solidFill>
                  <a:schemeClr val="accent6"/>
                </a:solidFill>
              </a:rPr>
              <a:t>Single Responsibility Principle </a:t>
            </a:r>
            <a:r>
              <a:rPr lang="en-US" sz="2800" dirty="0"/>
              <a:t>(SRP)</a:t>
            </a:r>
            <a:endParaRPr lang="en-US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A class should have one and only one reason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Counter-example: a report class that both collects data and prints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 reasons for change: data collection,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this leads to many small classes, consider finding more abstract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Basic rule of principles: they always have exceptions; dig past the catch phrase!</a:t>
            </a:r>
          </a:p>
        </p:txBody>
      </p:sp>
    </p:spTree>
    <p:extLst>
      <p:ext uri="{BB962C8B-B14F-4D97-AF65-F5344CB8AC3E}">
        <p14:creationId xmlns:p14="http://schemas.microsoft.com/office/powerpoint/2010/main" val="11284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to violate SRP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89488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doit</a:t>
            </a:r>
            <a:r>
              <a:rPr lang="en-US" dirty="0"/>
              <a:t>” class: does everything</a:t>
            </a:r>
          </a:p>
          <a:p>
            <a:pPr lvl="1"/>
            <a:r>
              <a:rPr lang="en-US" dirty="0"/>
              <a:t>Generally surrounded by lots of passive objects</a:t>
            </a:r>
          </a:p>
          <a:p>
            <a:pPr lvl="1"/>
            <a:r>
              <a:rPr lang="en-US" dirty="0"/>
              <a:t>Often has one or two large, impossible-to-reuse methods</a:t>
            </a:r>
          </a:p>
          <a:p>
            <a:r>
              <a:rPr lang="en-US" dirty="0"/>
              <a:t>System class – little need to document (the Java-specific) main()!</a:t>
            </a:r>
          </a:p>
          <a:p>
            <a:pPr lvl="1"/>
            <a:r>
              <a:rPr lang="en-US" dirty="0"/>
              <a:t>Often becomes a doit class – </a:t>
            </a:r>
            <a:r>
              <a:rPr lang="en-US" i="1" dirty="0"/>
              <a:t>all</a:t>
            </a:r>
            <a:r>
              <a:rPr lang="en-US" dirty="0"/>
              <a:t> the responsibilities</a:t>
            </a:r>
          </a:p>
          <a:p>
            <a:pPr lvl="1"/>
            <a:r>
              <a:rPr lang="en-US" dirty="0"/>
              <a:t>High level design diagrams should be language-independent</a:t>
            </a:r>
          </a:p>
          <a:p>
            <a:pPr lvl="1"/>
            <a:r>
              <a:rPr lang="en-US" i="1" dirty="0"/>
              <a:t>Focus on the domain, not solutions</a:t>
            </a:r>
          </a:p>
          <a:p>
            <a:r>
              <a:rPr lang="en-US" dirty="0"/>
              <a:t>Classes for actions</a:t>
            </a:r>
          </a:p>
          <a:p>
            <a:pPr lvl="1"/>
            <a:r>
              <a:rPr lang="en-US" dirty="0"/>
              <a:t>“parser”, “artificial intelligence”, “list maintainer” – another doit class</a:t>
            </a:r>
          </a:p>
          <a:p>
            <a:pPr lvl="2"/>
            <a:r>
              <a:rPr lang="en-US" dirty="0"/>
              <a:t>No clear responsibilities!</a:t>
            </a:r>
          </a:p>
          <a:p>
            <a:pPr lvl="1"/>
            <a:r>
              <a:rPr lang="en-US" dirty="0"/>
              <a:t>Roll these into domain objects!</a:t>
            </a:r>
          </a:p>
        </p:txBody>
      </p:sp>
    </p:spTree>
    <p:extLst>
      <p:ext uri="{BB962C8B-B14F-4D97-AF65-F5344CB8AC3E}">
        <p14:creationId xmlns:p14="http://schemas.microsoft.com/office/powerpoint/2010/main" val="12192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6402-E9CD-814C-A8A9-B9D7AC94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systematic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0E2-00A1-F148-A150-5BA17630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350"/>
          </a:xfrm>
        </p:spPr>
        <p:txBody>
          <a:bodyPr>
            <a:normAutofit/>
          </a:bodyPr>
          <a:lstStyle/>
          <a:p>
            <a:r>
              <a:rPr lang="en-US" dirty="0"/>
              <a:t>These issues motivate finding a more complete definition</a:t>
            </a:r>
          </a:p>
          <a:p>
            <a:pPr lvl="1"/>
            <a:r>
              <a:rPr lang="en-US" dirty="0"/>
              <a:t>Which possible classes identified by nouns make good domain classes?</a:t>
            </a:r>
          </a:p>
          <a:p>
            <a:r>
              <a:rPr lang="en-US" dirty="0"/>
              <a:t>Starting point: </a:t>
            </a:r>
            <a:r>
              <a:rPr lang="en-US" i="1" dirty="0"/>
              <a:t>objects are 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includes physical things – building, street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</a:t>
            </a:r>
            <a:r>
              <a:rPr lang="en-US" i="1" dirty="0">
                <a:solidFill>
                  <a:schemeClr val="tx1"/>
                </a:solidFill>
              </a:rPr>
              <a:t>some</a:t>
            </a:r>
            <a:r>
              <a:rPr lang="en-US" dirty="0">
                <a:solidFill>
                  <a:schemeClr val="tx1"/>
                </a:solidFill>
              </a:rPr>
              <a:t> concepts: account, payment transaction, committee meeting</a:t>
            </a:r>
          </a:p>
          <a:p>
            <a:r>
              <a:rPr lang="en-US" i="1" dirty="0"/>
              <a:t>Things exist, can change, provide utility:</a:t>
            </a:r>
          </a:p>
          <a:p>
            <a:r>
              <a:rPr lang="en-US" dirty="0"/>
              <a:t>Each object has a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</a:t>
            </a:r>
          </a:p>
          <a:p>
            <a:pPr lvl="1"/>
            <a:r>
              <a:rPr lang="en-US" dirty="0"/>
              <a:t>Captures information, provide it on request, record events</a:t>
            </a:r>
          </a:p>
          <a:p>
            <a:pPr lvl="1"/>
            <a:r>
              <a:rPr lang="en-US" dirty="0"/>
              <a:t>Student: name, id, classes taken or are taking, GPA</a:t>
            </a:r>
          </a:p>
          <a:p>
            <a:pPr lvl="1"/>
            <a:r>
              <a:rPr lang="en-US" dirty="0"/>
              <a:t>Sometimes implied by behavior: light bulbs can be turned on &amp; off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6402-E9CD-814C-A8A9-B9D7AC94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systematic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0E2-00A1-F148-A150-5BA17630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3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Things exist, can change, provide utility:</a:t>
            </a:r>
          </a:p>
          <a:p>
            <a:r>
              <a:rPr lang="en-US" dirty="0"/>
              <a:t>Each object has a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</a:t>
            </a:r>
          </a:p>
          <a:p>
            <a:pPr lvl="1"/>
            <a:r>
              <a:rPr lang="en-US" dirty="0"/>
              <a:t>Captures information, provide it on request, record events</a:t>
            </a:r>
          </a:p>
          <a:p>
            <a:pPr lvl="1"/>
            <a:r>
              <a:rPr lang="en-US" dirty="0"/>
              <a:t>Student: name, id, classes taken or are taking, GPA</a:t>
            </a:r>
          </a:p>
          <a:p>
            <a:pPr lvl="1"/>
            <a:r>
              <a:rPr lang="en-US" dirty="0"/>
              <a:t>Sometimes implied by behavior: light bulbs can be turned on &amp; off</a:t>
            </a:r>
          </a:p>
          <a:p>
            <a:r>
              <a:rPr lang="en-US" dirty="0">
                <a:solidFill>
                  <a:schemeClr val="tx1"/>
                </a:solidFill>
              </a:rPr>
              <a:t>Each object has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behavior</a:t>
            </a:r>
          </a:p>
          <a:p>
            <a:pPr lvl="1"/>
            <a:r>
              <a:rPr lang="en-US" dirty="0"/>
              <a:t>Operations that do things; sometimes implied by state</a:t>
            </a:r>
          </a:p>
          <a:p>
            <a:pPr lvl="1"/>
            <a:r>
              <a:rPr lang="en-US" dirty="0"/>
              <a:t>Student: compute GPA for term, add a class to schedule</a:t>
            </a:r>
          </a:p>
          <a:p>
            <a:pPr lvl="1"/>
            <a:r>
              <a:rPr lang="en-US" dirty="0"/>
              <a:t>Sometimes implied by state: a roster can be listed</a:t>
            </a:r>
          </a:p>
          <a:p>
            <a:r>
              <a:rPr lang="en-US" dirty="0">
                <a:solidFill>
                  <a:schemeClr val="tx1"/>
                </a:solidFill>
              </a:rPr>
              <a:t>Each object has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responsibilities</a:t>
            </a:r>
          </a:p>
          <a:p>
            <a:pPr lvl="1"/>
            <a:r>
              <a:rPr lang="en-US" dirty="0"/>
              <a:t>What the object provides to the rest of the system</a:t>
            </a:r>
          </a:p>
          <a:p>
            <a:pPr lvl="1"/>
            <a:r>
              <a:rPr lang="en-US" dirty="0"/>
              <a:t>Student: record classes taken, track status of accounts, track overall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6402-E9CD-814C-A8A9-B9D7AC94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systematic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0E2-00A1-F148-A150-5BA17630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3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Things exist, can change, provide utility:</a:t>
            </a:r>
          </a:p>
          <a:p>
            <a:r>
              <a:rPr lang="en-US" dirty="0"/>
              <a:t>Each object has a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</a:t>
            </a:r>
          </a:p>
          <a:p>
            <a:pPr lvl="1"/>
            <a:r>
              <a:rPr lang="en-US" dirty="0"/>
              <a:t>Captures information, provide it on request, record events</a:t>
            </a:r>
          </a:p>
          <a:p>
            <a:pPr lvl="1"/>
            <a:r>
              <a:rPr lang="en-US" dirty="0"/>
              <a:t>Student: name, id, classes taken or are taking, GPA</a:t>
            </a:r>
          </a:p>
          <a:p>
            <a:pPr lvl="1"/>
            <a:r>
              <a:rPr lang="en-US" dirty="0"/>
              <a:t>Sometimes implied by behavior: light bulbs can be turned on &amp; off</a:t>
            </a:r>
          </a:p>
          <a:p>
            <a:r>
              <a:rPr lang="en-US" dirty="0">
                <a:solidFill>
                  <a:schemeClr val="tx1"/>
                </a:solidFill>
              </a:rPr>
              <a:t>Each object has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behavior</a:t>
            </a:r>
          </a:p>
          <a:p>
            <a:pPr lvl="1"/>
            <a:r>
              <a:rPr lang="en-US" dirty="0"/>
              <a:t>Operations that do things; sometimes implied by state</a:t>
            </a:r>
          </a:p>
          <a:p>
            <a:pPr lvl="1"/>
            <a:r>
              <a:rPr lang="en-US" dirty="0"/>
              <a:t>Student: compute GPA for term, add a class to schedule</a:t>
            </a:r>
          </a:p>
          <a:p>
            <a:pPr lvl="1"/>
            <a:r>
              <a:rPr lang="en-US" dirty="0"/>
              <a:t>Sometimes implied by state: a roster can be listed</a:t>
            </a:r>
          </a:p>
          <a:p>
            <a:r>
              <a:rPr lang="en-US" dirty="0">
                <a:solidFill>
                  <a:schemeClr val="tx1"/>
                </a:solidFill>
              </a:rPr>
              <a:t>Each object has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responsibilities</a:t>
            </a:r>
          </a:p>
          <a:p>
            <a:pPr lvl="1"/>
            <a:r>
              <a:rPr lang="en-US" dirty="0"/>
              <a:t>What the object provides to the rest of the system</a:t>
            </a:r>
          </a:p>
          <a:p>
            <a:pPr lvl="1"/>
            <a:r>
              <a:rPr lang="en-US" dirty="0"/>
              <a:t>Student: record classes taken, track status of accounts, track overall status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02A3A-878D-446B-B14F-101F4CCECBF5}"/>
              </a:ext>
            </a:extLst>
          </p:cNvPr>
          <p:cNvSpPr txBox="1"/>
          <p:nvPr/>
        </p:nvSpPr>
        <p:spPr>
          <a:xfrm>
            <a:off x="4188407" y="182093"/>
            <a:ext cx="7739747" cy="44012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confused: responsibilities and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Responsibility: duty to the rest of the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/>
              <a:t>No responsibilities? No class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Behavior: the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That is: behavior is what an object does, responsibility is what it is expected to take care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Example: what are the responsibilities a student?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Attend class, study, read, do assignments?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These are actions – that is, behaviors!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Responsibility: learn material</a:t>
            </a:r>
          </a:p>
        </p:txBody>
      </p:sp>
    </p:spTree>
    <p:extLst>
      <p:ext uri="{BB962C8B-B14F-4D97-AF65-F5344CB8AC3E}">
        <p14:creationId xmlns:p14="http://schemas.microsoft.com/office/powerpoint/2010/main" val="16884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5653-DCDA-49C5-B7B9-DE4B94C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BFED-C24B-DBAA-F063-4E61C7BD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83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https://faculty-web.msoe.edu/hasker/swe2410/samples/uml-sample</a:t>
            </a:r>
            <a:r>
              <a:rPr lang="en-US" dirty="0"/>
              <a:t> </a:t>
            </a:r>
          </a:p>
          <a:p>
            <a:r>
              <a:rPr lang="en-US" dirty="0"/>
              <a:t>Basic notation to know:</a:t>
            </a:r>
          </a:p>
          <a:p>
            <a:pPr lvl="1"/>
            <a:r>
              <a:rPr lang="en-US" dirty="0"/>
              <a:t>Class, attributes, methods</a:t>
            </a:r>
          </a:p>
          <a:p>
            <a:pPr lvl="2"/>
            <a:r>
              <a:rPr lang="en-US" dirty="0"/>
              <a:t>No constants, other trivial attributes; types only where critical</a:t>
            </a:r>
          </a:p>
          <a:p>
            <a:pPr lvl="2"/>
            <a:r>
              <a:rPr lang="en-US" dirty="0"/>
              <a:t>No constructors, setters, getters</a:t>
            </a:r>
          </a:p>
          <a:p>
            <a:pPr lvl="1"/>
            <a:r>
              <a:rPr lang="en-US" dirty="0"/>
              <a:t>Associations: directed, undirected</a:t>
            </a:r>
          </a:p>
          <a:p>
            <a:pPr lvl="2"/>
            <a:r>
              <a:rPr lang="en-US" dirty="0"/>
              <a:t>Show just the association if another class is a member</a:t>
            </a:r>
          </a:p>
          <a:p>
            <a:pPr lvl="2"/>
            <a:r>
              <a:rPr lang="en-US" dirty="0"/>
              <a:t>Directed association: has-a; more on this later</a:t>
            </a:r>
          </a:p>
          <a:p>
            <a:pPr lvl="1"/>
            <a:r>
              <a:rPr lang="en-US" dirty="0"/>
              <a:t>Multiplicities: *, +, 1, 3..5</a:t>
            </a:r>
          </a:p>
          <a:p>
            <a:pPr lvl="1"/>
            <a:r>
              <a:rPr lang="en-US" dirty="0"/>
              <a:t>Role names: names for class instance variables</a:t>
            </a:r>
          </a:p>
          <a:p>
            <a:pPr lvl="1"/>
            <a:r>
              <a:rPr lang="en-US" dirty="0"/>
              <a:t>Generalization, implements</a:t>
            </a:r>
          </a:p>
          <a:p>
            <a:pPr lvl="1"/>
            <a:r>
              <a:rPr lang="en-US" dirty="0"/>
              <a:t>Stereotypes: &lt;&lt;interface&gt;&gt;, &lt;&lt;abstract&gt;&gt;, etc.</a:t>
            </a:r>
          </a:p>
        </p:txBody>
      </p:sp>
    </p:spTree>
    <p:extLst>
      <p:ext uri="{BB962C8B-B14F-4D97-AF65-F5344CB8AC3E}">
        <p14:creationId xmlns:p14="http://schemas.microsoft.com/office/powerpoint/2010/main" val="14438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7633" y="450382"/>
            <a:ext cx="9773242" cy="6136398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Responsibilities are the key to understanding classes, but</a:t>
            </a:r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What is the responsibility of </a:t>
            </a:r>
            <a:r>
              <a:rPr lang="en-US" dirty="0" err="1">
                <a:solidFill>
                  <a:schemeClr val="tx1"/>
                </a:solidFill>
              </a:rPr>
              <a:t>java.util.Date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See first line of </a:t>
            </a:r>
            <a:r>
              <a:rPr lang="en-US" dirty="0">
                <a:hlinkClick r:id="rId3"/>
              </a:rPr>
              <a:t>Java API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Milliseconds from when?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If time is a construct, this represents a concept, not a thing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32" y="1875294"/>
            <a:ext cx="7451545" cy="3626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1562137" y="4695987"/>
            <a:ext cx="805912" cy="3874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35931" y="2293748"/>
            <a:ext cx="534404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Date objects have state, behavior, and responsibilities, but</a:t>
            </a:r>
            <a:r>
              <a:rPr lang="mr-IN" sz="2400" dirty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They are concepts, not ”real” objects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Likewise for the Java class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Math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need another condition</a:t>
            </a:r>
          </a:p>
        </p:txBody>
      </p:sp>
    </p:spTree>
    <p:extLst>
      <p:ext uri="{BB962C8B-B14F-4D97-AF65-F5344CB8AC3E}">
        <p14:creationId xmlns:p14="http://schemas.microsoft.com/office/powerpoint/2010/main" val="11478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a domain object, continued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551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object has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identity</a:t>
            </a:r>
          </a:p>
          <a:p>
            <a:pPr lvl="1"/>
            <a:r>
              <a:rPr lang="en-US" dirty="0"/>
              <a:t>Something you can point at</a:t>
            </a:r>
          </a:p>
          <a:p>
            <a:pPr lvl="1"/>
            <a:r>
              <a:rPr lang="en-US" dirty="0"/>
              <a:t>A street address: text</a:t>
            </a:r>
          </a:p>
          <a:p>
            <a:pPr lvl="1"/>
            <a:r>
              <a:rPr lang="en-US" dirty="0"/>
              <a:t>A building: a specific building at a specific location</a:t>
            </a:r>
          </a:p>
          <a:p>
            <a:pPr lvl="1"/>
            <a:r>
              <a:rPr lang="en-US" dirty="0"/>
              <a:t>Helps distinguish between pieces of information about something (color, name, identification number, temperature) and the things that have that information (people, hurricanes, cars, buildings)</a:t>
            </a:r>
          </a:p>
          <a:p>
            <a:r>
              <a:rPr lang="en-US" dirty="0"/>
              <a:t>Objects without identity: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attributes</a:t>
            </a:r>
          </a:p>
          <a:p>
            <a:pPr lvl="1"/>
            <a:r>
              <a:rPr lang="en-US" dirty="0"/>
              <a:t>Examples: colors, names, addresses, numbers – all are concepts</a:t>
            </a:r>
          </a:p>
          <a:p>
            <a:pPr lvl="1"/>
            <a:r>
              <a:rPr lang="en-US" dirty="0"/>
              <a:t>“Red” can appear in multiple places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latin typeface="Consolas" panose="020B0609020204030204" pitchFamily="49" charset="0"/>
              </a:rPr>
              <a:t>Student</a:t>
            </a:r>
            <a:r>
              <a:rPr lang="en-US" dirty="0"/>
              <a:t>: just </a:t>
            </a:r>
            <a:r>
              <a:rPr lang="en-US" i="1" dirty="0"/>
              <a:t>one</a:t>
            </a:r>
            <a:r>
              <a:rPr lang="en-US" dirty="0"/>
              <a:t> instance of each student in a system</a:t>
            </a:r>
          </a:p>
        </p:txBody>
      </p:sp>
    </p:spTree>
    <p:extLst>
      <p:ext uri="{BB962C8B-B14F-4D97-AF65-F5344CB8AC3E}">
        <p14:creationId xmlns:p14="http://schemas.microsoft.com/office/powerpoint/2010/main" val="36061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characterizes a domain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4021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600" dirty="0"/>
              <a:t>An object is something with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Responsibility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Identity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Behavior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State </a:t>
            </a:r>
          </a:p>
        </p:txBody>
      </p:sp>
    </p:spTree>
    <p:extLst>
      <p:ext uri="{BB962C8B-B14F-4D97-AF65-F5344CB8AC3E}">
        <p14:creationId xmlns:p14="http://schemas.microsoft.com/office/powerpoint/2010/main" val="346144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characterizes a domain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object is something with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/>
              <a:t>esponsibility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/>
              <a:t>dentity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/>
              <a:t>ehavior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/>
              <a:t>tate </a:t>
            </a:r>
          </a:p>
          <a:p>
            <a:r>
              <a:rPr lang="en-US" dirty="0"/>
              <a:t>Objects not meeting RIBS: attributes or otherwise non-domain objects</a:t>
            </a:r>
          </a:p>
          <a:p>
            <a:pPr lvl="1"/>
            <a:r>
              <a:rPr lang="en-US" dirty="0"/>
              <a:t>System, colors: no identity</a:t>
            </a:r>
          </a:p>
          <a:p>
            <a:pPr lvl="1"/>
            <a:r>
              <a:rPr lang="en-US" dirty="0"/>
              <a:t>Dates: no changeable state: March 3 and  March 4 are completely different dates</a:t>
            </a:r>
          </a:p>
          <a:p>
            <a:r>
              <a:rPr lang="en-US" dirty="0"/>
              <a:t>Classes: a template for new objects</a:t>
            </a:r>
          </a:p>
          <a:p>
            <a:pPr lvl="1"/>
            <a:r>
              <a:rPr lang="en-US" dirty="0"/>
              <a:t>Allows creating many objects with very similar behavior, responsibilities</a:t>
            </a:r>
          </a:p>
          <a:p>
            <a:pPr lvl="1"/>
            <a:r>
              <a:rPr lang="en-US" dirty="0"/>
              <a:t>Abstractions of particular objects: a general car, bus, vehicle</a:t>
            </a:r>
          </a:p>
          <a:p>
            <a:r>
              <a:rPr lang="en-US" dirty="0"/>
              <a:t>Domain classes: abstractions of domain objects</a:t>
            </a:r>
          </a:p>
        </p:txBody>
      </p:sp>
    </p:spTree>
    <p:extLst>
      <p:ext uri="{BB962C8B-B14F-4D97-AF65-F5344CB8AC3E}">
        <p14:creationId xmlns:p14="http://schemas.microsoft.com/office/powerpoint/2010/main" val="39490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433A-7D17-B9F6-92A8-AE1EE5B91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C9E6-4B47-2824-07D7-313875E9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characterizes a domain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0B5F-1605-EFE7-8610-E2122EC4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4021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600" dirty="0"/>
              <a:t>An object is something with</a:t>
            </a:r>
          </a:p>
          <a:p>
            <a:pPr lvl="1">
              <a:lnSpc>
                <a:spcPct val="70000"/>
              </a:lnSpc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200" dirty="0"/>
              <a:t>esponsibility</a:t>
            </a:r>
          </a:p>
          <a:p>
            <a:pPr lvl="1">
              <a:lnSpc>
                <a:spcPct val="70000"/>
              </a:lnSpc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200" dirty="0"/>
              <a:t>dentity</a:t>
            </a:r>
          </a:p>
          <a:p>
            <a:pPr lvl="1">
              <a:lnSpc>
                <a:spcPct val="70000"/>
              </a:lnSpc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200" dirty="0"/>
              <a:t>ehavior</a:t>
            </a:r>
          </a:p>
          <a:p>
            <a:pPr lvl="1">
              <a:lnSpc>
                <a:spcPct val="70000"/>
              </a:lnSpc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200" dirty="0"/>
              <a:t>tate </a:t>
            </a:r>
          </a:p>
          <a:p>
            <a:pPr>
              <a:lnSpc>
                <a:spcPct val="70000"/>
              </a:lnSpc>
            </a:pPr>
            <a:r>
              <a:rPr lang="en-US" sz="2600" dirty="0"/>
              <a:t>Violating each: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Identity: numeric values, text, arrays of things</a:t>
            </a:r>
          </a:p>
          <a:p>
            <a:pPr lvl="2">
              <a:lnSpc>
                <a:spcPct val="70000"/>
              </a:lnSpc>
            </a:pPr>
            <a:r>
              <a:rPr lang="en-US" sz="1800" dirty="0"/>
              <a:t>A specific collection, such as students in a section, can have identity!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Behavior: simple values</a:t>
            </a:r>
          </a:p>
          <a:p>
            <a:pPr lvl="2">
              <a:lnSpc>
                <a:spcPct val="70000"/>
              </a:lnSpc>
            </a:pPr>
            <a:r>
              <a:rPr lang="en-US" sz="1800" dirty="0"/>
              <a:t>operations on numbers return a new number; they aren’t changing the number’s ”state”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State: “air”, “river water”, 2025, 150 </a:t>
            </a:r>
            <a:r>
              <a:rPr lang="en-US" sz="2200" dirty="0" err="1"/>
              <a:t>lbs</a:t>
            </a:r>
            <a:endParaRPr lang="en-US" sz="2200" dirty="0"/>
          </a:p>
          <a:p>
            <a:pPr lvl="2">
              <a:lnSpc>
                <a:spcPct val="70000"/>
              </a:lnSpc>
            </a:pPr>
            <a:r>
              <a:rPr lang="en-US" sz="1800" dirty="0"/>
              <a:t>These are quantities of things or things with no shape</a:t>
            </a:r>
          </a:p>
          <a:p>
            <a:pPr lvl="2">
              <a:lnSpc>
                <a:spcPct val="70000"/>
              </a:lnSpc>
            </a:pPr>
            <a:r>
              <a:rPr lang="en-US" sz="1800" dirty="0"/>
              <a:t>Things with no shape: a container of that thing can be an object (a river, a bottle of air)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Responsibility:</a:t>
            </a:r>
            <a:r>
              <a:rPr lang="en-US" sz="1800" dirty="0"/>
              <a:t> out of scope items</a:t>
            </a:r>
          </a:p>
          <a:p>
            <a:pPr lvl="2">
              <a:lnSpc>
                <a:spcPct val="70000"/>
              </a:lnSpc>
            </a:pPr>
            <a:r>
              <a:rPr lang="en-US" sz="1800" dirty="0" err="1"/>
              <a:t>Eg</a:t>
            </a:r>
            <a:r>
              <a:rPr lang="en-US" sz="1800" dirty="0"/>
              <a:t>: In a system for raising bridges, no software in the street lights related to the bridge, no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2416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7A8B-39A7-B59B-8834-6FAA20669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0B15-1F0E-2F3A-1E04-D4CEB351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meal wheel: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D7DB-6B09-A6AA-D495-F1BCBBA71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 Wheel user stories</a:t>
            </a:r>
          </a:p>
          <a:p>
            <a:pPr lvl="1"/>
            <a:r>
              <a:rPr lang="en-US" dirty="0"/>
              <a:t>As a hungry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student</a:t>
            </a:r>
            <a:r>
              <a:rPr lang="en-US" dirty="0"/>
              <a:t>, I want my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phone</a:t>
            </a:r>
            <a:r>
              <a:rPr lang="en-US" dirty="0"/>
              <a:t> to randomly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select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from different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restaurants</a:t>
            </a:r>
            <a:r>
              <a:rPr lang="en-US" dirty="0"/>
              <a:t> so 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where to eat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picky student, I want my phone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suggest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close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restaurants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serve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sashimi</a:t>
            </a:r>
            <a:r>
              <a:rPr lang="en-US" dirty="0"/>
              <a:t> so I can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choose</a:t>
            </a:r>
            <a:r>
              <a:rPr lang="en-US" dirty="0"/>
              <a:t>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place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eat</a:t>
            </a:r>
            <a:r>
              <a:rPr lang="en-US" dirty="0"/>
              <a:t> within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10-minute walk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restaurant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owner</a:t>
            </a:r>
            <a:r>
              <a:rPr lang="en-US" dirty="0"/>
              <a:t>, I want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distribute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menus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potential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customers</a:t>
            </a:r>
            <a:r>
              <a:rPr lang="en-US" dirty="0"/>
              <a:t> so customers can be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attracted</a:t>
            </a:r>
            <a:r>
              <a:rPr lang="en-US" dirty="0"/>
              <a:t> by my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 selections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restaurant owner, I want potential customers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of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dietary restrictions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dirty="0"/>
              <a:t> so I can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</a:t>
            </a:r>
            <a:r>
              <a:rPr lang="en-US" dirty="0"/>
              <a:t> customers who do not eat particular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98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787B-69F6-4887-B1D7-ECB38504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&amp;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5638-D989-49C0-9B80-0465CF4AB2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Nouns:</a:t>
            </a:r>
          </a:p>
          <a:p>
            <a:r>
              <a:rPr lang="en-US" sz="1800" dirty="0"/>
              <a:t>Student</a:t>
            </a:r>
          </a:p>
          <a:p>
            <a:r>
              <a:rPr lang="en-US" sz="1800" dirty="0"/>
              <a:t>Phone</a:t>
            </a:r>
          </a:p>
          <a:p>
            <a:r>
              <a:rPr lang="en-US" sz="1800" dirty="0"/>
              <a:t>Restaurant</a:t>
            </a:r>
          </a:p>
          <a:p>
            <a:r>
              <a:rPr lang="en-US" sz="1800" dirty="0"/>
              <a:t>Where to eat</a:t>
            </a:r>
          </a:p>
          <a:p>
            <a:r>
              <a:rPr lang="en-US" sz="1800" dirty="0"/>
              <a:t>Sashimi</a:t>
            </a:r>
          </a:p>
          <a:p>
            <a:r>
              <a:rPr lang="en-US" sz="1800" dirty="0"/>
              <a:t>Place</a:t>
            </a:r>
          </a:p>
          <a:p>
            <a:r>
              <a:rPr lang="en-US" sz="1800" dirty="0"/>
              <a:t>10-minute walk</a:t>
            </a:r>
          </a:p>
          <a:p>
            <a:r>
              <a:rPr lang="en-US" sz="1800" dirty="0"/>
              <a:t>Owner</a:t>
            </a:r>
          </a:p>
          <a:p>
            <a:r>
              <a:rPr lang="en-US" sz="1800" dirty="0"/>
              <a:t>Menu</a:t>
            </a:r>
          </a:p>
          <a:p>
            <a:r>
              <a:rPr lang="en-US" sz="1800" dirty="0"/>
              <a:t>Food selection</a:t>
            </a:r>
          </a:p>
          <a:p>
            <a:r>
              <a:rPr lang="en-US" sz="1800" dirty="0"/>
              <a:t>Customer</a:t>
            </a:r>
          </a:p>
          <a:p>
            <a:r>
              <a:rPr lang="en-US" sz="1800" dirty="0"/>
              <a:t>Dietary Restriction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B559F-E1A9-4827-8900-0512FB67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127093" cy="411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Verbs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[restaurant]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Eat [at 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Suggest [close restaurants]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Serve [sashimi]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[a place to eat]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Distribute [menus]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Know [of 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Support [dietary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Attract [customers]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EE3010-169C-4144-95D5-B3AE8D554F26}"/>
              </a:ext>
            </a:extLst>
          </p:cNvPr>
          <p:cNvGrpSpPr/>
          <p:nvPr/>
        </p:nvGrpSpPr>
        <p:grpSpPr>
          <a:xfrm>
            <a:off x="3908612" y="1904647"/>
            <a:ext cx="5410897" cy="4830242"/>
            <a:chOff x="4123101" y="2081994"/>
            <a:chExt cx="5410897" cy="4830242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8A50F8B-95CF-46A5-B8D5-52DAF625C097}"/>
                </a:ext>
              </a:extLst>
            </p:cNvPr>
            <p:cNvSpPr/>
            <p:nvPr/>
          </p:nvSpPr>
          <p:spPr>
            <a:xfrm>
              <a:off x="4123101" y="2081994"/>
              <a:ext cx="492668" cy="4588228"/>
            </a:xfrm>
            <a:prstGeom prst="rightBrace">
              <a:avLst>
                <a:gd name="adj1" fmla="val 8333"/>
                <a:gd name="adj2" fmla="val 9041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ABA835-5C35-4423-AA56-1A3B488071EF}"/>
                </a:ext>
              </a:extLst>
            </p:cNvPr>
            <p:cNvSpPr txBox="1"/>
            <p:nvPr/>
          </p:nvSpPr>
          <p:spPr>
            <a:xfrm>
              <a:off x="4790392" y="5588797"/>
              <a:ext cx="47436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/>
                  </a:solidFill>
                </a:rPr>
                <a:t>What are the </a:t>
              </a:r>
              <a:r>
                <a:rPr lang="en-US" sz="2000" i="1" dirty="0">
                  <a:solidFill>
                    <a:schemeClr val="accent5"/>
                  </a:solidFill>
                </a:rPr>
                <a:t>responsibilities </a:t>
              </a:r>
              <a:r>
                <a:rPr lang="en-US" sz="2000" dirty="0">
                  <a:solidFill>
                    <a:schemeClr val="accent5"/>
                  </a:solidFill>
                </a:rPr>
                <a:t>of each?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5"/>
                  </a:solidFill>
                </a:rPr>
                <a:t>Phone: whole system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5"/>
                  </a:solidFill>
                </a:rPr>
                <a:t>Sashimi: something to eat – an example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5"/>
                  </a:solidFill>
                </a:rPr>
                <a:t>Walk: a measure of distance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3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787B-69F6-4887-B1D7-ECB38504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&amp;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5638-D989-49C0-9B80-0465CF4AB2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Nouns:</a:t>
            </a:r>
          </a:p>
          <a:p>
            <a:r>
              <a:rPr lang="en-US" sz="1800" strike="sngStrike" dirty="0"/>
              <a:t>Student</a:t>
            </a:r>
          </a:p>
          <a:p>
            <a:r>
              <a:rPr lang="en-US" sz="1800" strike="sngStrike" dirty="0"/>
              <a:t>Phone</a:t>
            </a:r>
          </a:p>
          <a:p>
            <a:r>
              <a:rPr lang="en-US" sz="1800" dirty="0"/>
              <a:t>Restaurant</a:t>
            </a:r>
          </a:p>
          <a:p>
            <a:r>
              <a:rPr lang="en-US" sz="1800" strike="sngStrike" dirty="0"/>
              <a:t>Where to eat</a:t>
            </a:r>
          </a:p>
          <a:p>
            <a:r>
              <a:rPr lang="en-US" sz="1800" strike="sngStrike" dirty="0"/>
              <a:t>Sashimi</a:t>
            </a:r>
            <a:r>
              <a:rPr lang="en-US" sz="1800" dirty="0"/>
              <a:t> Menu Item</a:t>
            </a:r>
          </a:p>
          <a:p>
            <a:r>
              <a:rPr lang="en-US" sz="1800" strike="sngStrike" dirty="0"/>
              <a:t>Place</a:t>
            </a:r>
            <a:r>
              <a:rPr lang="en-US" sz="1800" dirty="0"/>
              <a:t> Location</a:t>
            </a:r>
          </a:p>
          <a:p>
            <a:r>
              <a:rPr lang="en-US" sz="1800" strike="sngStrike" dirty="0"/>
              <a:t>10-minute walk </a:t>
            </a:r>
            <a:r>
              <a:rPr lang="en-US" sz="1800" dirty="0"/>
              <a:t>Distance</a:t>
            </a:r>
          </a:p>
          <a:p>
            <a:r>
              <a:rPr lang="en-US" sz="1800" dirty="0"/>
              <a:t>Owner</a:t>
            </a:r>
          </a:p>
          <a:p>
            <a:r>
              <a:rPr lang="en-US" sz="1800" dirty="0"/>
              <a:t>Menu</a:t>
            </a:r>
          </a:p>
          <a:p>
            <a:r>
              <a:rPr lang="en-US" sz="1800" strike="sngStrike" dirty="0"/>
              <a:t>Food selection </a:t>
            </a:r>
            <a:r>
              <a:rPr lang="en-US" sz="1800" dirty="0"/>
              <a:t>Menu Item</a:t>
            </a:r>
          </a:p>
          <a:p>
            <a:r>
              <a:rPr lang="en-US" sz="1800" dirty="0"/>
              <a:t>Customer</a:t>
            </a:r>
          </a:p>
          <a:p>
            <a:r>
              <a:rPr lang="en-US" sz="1800" dirty="0"/>
              <a:t>Dietary Restriction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B559F-E1A9-4827-8900-0512FB67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127093" cy="411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Verbs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[restaurant]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Eat [at 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Suggest [close restaurants]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Serve [sashimi]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[a place to eat]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Distribute [menus]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Know [of 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Support [dietary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Attract [customers]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EE3010-169C-4144-95D5-B3AE8D554F26}"/>
              </a:ext>
            </a:extLst>
          </p:cNvPr>
          <p:cNvGrpSpPr/>
          <p:nvPr/>
        </p:nvGrpSpPr>
        <p:grpSpPr>
          <a:xfrm>
            <a:off x="3908612" y="1904647"/>
            <a:ext cx="5410897" cy="4830242"/>
            <a:chOff x="4123101" y="2081994"/>
            <a:chExt cx="5410897" cy="4830242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8A50F8B-95CF-46A5-B8D5-52DAF625C097}"/>
                </a:ext>
              </a:extLst>
            </p:cNvPr>
            <p:cNvSpPr/>
            <p:nvPr/>
          </p:nvSpPr>
          <p:spPr>
            <a:xfrm>
              <a:off x="4123101" y="2081994"/>
              <a:ext cx="492668" cy="4588228"/>
            </a:xfrm>
            <a:prstGeom prst="rightBrace">
              <a:avLst>
                <a:gd name="adj1" fmla="val 8333"/>
                <a:gd name="adj2" fmla="val 9041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ABA835-5C35-4423-AA56-1A3B488071EF}"/>
                </a:ext>
              </a:extLst>
            </p:cNvPr>
            <p:cNvSpPr txBox="1"/>
            <p:nvPr/>
          </p:nvSpPr>
          <p:spPr>
            <a:xfrm>
              <a:off x="4790392" y="5588797"/>
              <a:ext cx="47436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/>
                  </a:solidFill>
                </a:rPr>
                <a:t>What are the </a:t>
              </a:r>
              <a:r>
                <a:rPr lang="en-US" sz="2000" i="1" dirty="0">
                  <a:solidFill>
                    <a:schemeClr val="accent5"/>
                  </a:solidFill>
                </a:rPr>
                <a:t>responsibilities </a:t>
              </a:r>
              <a:r>
                <a:rPr lang="en-US" sz="2000" dirty="0">
                  <a:solidFill>
                    <a:schemeClr val="accent5"/>
                  </a:solidFill>
                </a:rPr>
                <a:t>of each?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5"/>
                  </a:solidFill>
                </a:rPr>
                <a:t>Phone: whole system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5"/>
                  </a:solidFill>
                </a:rPr>
                <a:t>Sashimi: something to eat – an example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5"/>
                  </a:solidFill>
                </a:rPr>
                <a:t>Walk: a measure of distance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492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787B-69F6-4887-B1D7-ECB38504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&amp;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5638-D989-49C0-9B80-0465CF4AB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8441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Nouns: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Student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Phone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Restaurant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Where to eat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Sashimi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Menu Item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Place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Location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10-minute walk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Distance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Owner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Food selection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 Item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Customer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Dietary Restriction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B559F-E1A9-4827-8900-0512FB67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127093" cy="411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Verbs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[restaurant]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Eat [at 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Suggest [close restaurants]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Serve [sashimi]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[a place to eat]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Distribute [menus]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Know [of 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Support [dietary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Attract [customers]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93580-006A-4E2D-843F-DF075E1C619C}"/>
              </a:ext>
            </a:extLst>
          </p:cNvPr>
          <p:cNvSpPr txBox="1"/>
          <p:nvPr/>
        </p:nvSpPr>
        <p:spPr>
          <a:xfrm>
            <a:off x="6319840" y="5715298"/>
            <a:ext cx="46132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Next: associate actions with objects</a:t>
            </a:r>
          </a:p>
        </p:txBody>
      </p:sp>
    </p:spTree>
    <p:extLst>
      <p:ext uri="{BB962C8B-B14F-4D97-AF65-F5344CB8AC3E}">
        <p14:creationId xmlns:p14="http://schemas.microsoft.com/office/powerpoint/2010/main" val="4961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0EC090-4F01-4446-966E-9199A50D2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Nouns: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Student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Phone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Restaurant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Where to eat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Sashimi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Menu Item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Place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Location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10-minute walk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Distance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Owner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Food selection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 Item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Customer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Dietary Restriction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A787B-69F6-4887-B1D7-ECB38504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&amp; verbs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B559F-E1A9-4827-8900-0512FB67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127093" cy="411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Verbs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[restaurant]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Eat [at 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Suggest [close restaurants]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Serve [sashimi]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[a place to eat]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Distribute [menus]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Know [of 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Support [dietary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Attract [customers]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3AB15E-264F-4423-B253-B48F04A2A869}"/>
              </a:ext>
            </a:extLst>
          </p:cNvPr>
          <p:cNvCxnSpPr>
            <a:cxnSpLocks/>
          </p:cNvCxnSpPr>
          <p:nvPr/>
        </p:nvCxnSpPr>
        <p:spPr>
          <a:xfrm>
            <a:off x="2521974" y="3084286"/>
            <a:ext cx="3797864" cy="3447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95AA9B-F51E-4DDB-B491-128522E986ED}"/>
              </a:ext>
            </a:extLst>
          </p:cNvPr>
          <p:cNvCxnSpPr>
            <a:cxnSpLocks/>
          </p:cNvCxnSpPr>
          <p:nvPr/>
        </p:nvCxnSpPr>
        <p:spPr>
          <a:xfrm>
            <a:off x="2521974" y="3084286"/>
            <a:ext cx="3797864" cy="9652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18671-20E1-4AA5-979D-7DFC2943A2CD}"/>
              </a:ext>
            </a:extLst>
          </p:cNvPr>
          <p:cNvCxnSpPr>
            <a:cxnSpLocks/>
          </p:cNvCxnSpPr>
          <p:nvPr/>
        </p:nvCxnSpPr>
        <p:spPr>
          <a:xfrm>
            <a:off x="2521974" y="3084286"/>
            <a:ext cx="3797864" cy="16496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8F39A7-AAD1-4E5A-9875-78ECC42C4651}"/>
              </a:ext>
            </a:extLst>
          </p:cNvPr>
          <p:cNvCxnSpPr>
            <a:cxnSpLocks/>
          </p:cNvCxnSpPr>
          <p:nvPr/>
        </p:nvCxnSpPr>
        <p:spPr>
          <a:xfrm flipV="1">
            <a:off x="2521974" y="2351314"/>
            <a:ext cx="3797864" cy="36955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2C5570-1642-4BF9-A223-FAA1EF58FDAD}"/>
              </a:ext>
            </a:extLst>
          </p:cNvPr>
          <p:cNvCxnSpPr>
            <a:cxnSpLocks/>
          </p:cNvCxnSpPr>
          <p:nvPr/>
        </p:nvCxnSpPr>
        <p:spPr>
          <a:xfrm flipH="1">
            <a:off x="2521974" y="2728686"/>
            <a:ext cx="3797864" cy="331815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32B016-D93C-42EF-A4BC-D3769F90B752}"/>
              </a:ext>
            </a:extLst>
          </p:cNvPr>
          <p:cNvCxnSpPr>
            <a:cxnSpLocks/>
          </p:cNvCxnSpPr>
          <p:nvPr/>
        </p:nvCxnSpPr>
        <p:spPr>
          <a:xfrm flipH="1">
            <a:off x="2521974" y="3773714"/>
            <a:ext cx="3797864" cy="22731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3D25ED-426F-48D9-B3FE-7CDBF05153E5}"/>
              </a:ext>
            </a:extLst>
          </p:cNvPr>
          <p:cNvCxnSpPr>
            <a:cxnSpLocks/>
          </p:cNvCxnSpPr>
          <p:nvPr/>
        </p:nvCxnSpPr>
        <p:spPr>
          <a:xfrm flipV="1">
            <a:off x="2521974" y="4455886"/>
            <a:ext cx="3797864" cy="159095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9545CBD-ED0D-4386-A544-8ED74E263824}"/>
              </a:ext>
            </a:extLst>
          </p:cNvPr>
          <p:cNvSpPr txBox="1"/>
          <p:nvPr/>
        </p:nvSpPr>
        <p:spPr>
          <a:xfrm>
            <a:off x="6800441" y="5411450"/>
            <a:ext cx="4986033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Next: construct a (domain level) class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types, no getters/setters,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Minimal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in the language of the </a:t>
            </a:r>
            <a:r>
              <a:rPr lang="en-US" sz="2000" i="1" dirty="0"/>
              <a:t>client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01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BB6C-39BA-4482-67BE-06A86E6F6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75B-B6A1-4E96-6E20-D5C14F11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is-a, has-a, needs-a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49E0-5450-BA40-37D3-F5AA85B7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76368" cy="4863503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/>
              <a:t>What does “</a:t>
            </a:r>
            <a:r>
              <a:rPr lang="en-US" sz="2400" i="1" dirty="0">
                <a:solidFill>
                  <a:schemeClr val="accent6"/>
                </a:solidFill>
              </a:rPr>
              <a:t>is-a</a:t>
            </a:r>
            <a:r>
              <a:rPr lang="en-US" sz="2400" i="1" dirty="0"/>
              <a:t>” mean in a class diagram?</a:t>
            </a:r>
          </a:p>
          <a:p>
            <a:pPr lvl="1"/>
            <a:r>
              <a:rPr lang="en-US" sz="2000" i="1" dirty="0"/>
              <a:t>How is this drawn?</a:t>
            </a:r>
          </a:p>
          <a:p>
            <a:r>
              <a:rPr lang="en-US" sz="2400" i="1" dirty="0"/>
              <a:t>What does “</a:t>
            </a:r>
            <a:r>
              <a:rPr lang="en-US" sz="2400" i="1" dirty="0">
                <a:solidFill>
                  <a:schemeClr val="accent6"/>
                </a:solidFill>
              </a:rPr>
              <a:t>has-a</a:t>
            </a:r>
            <a:r>
              <a:rPr lang="en-US" sz="2400" i="1" dirty="0"/>
              <a:t>” mean in a class diagram?</a:t>
            </a:r>
          </a:p>
          <a:p>
            <a:pPr lvl="1"/>
            <a:r>
              <a:rPr lang="en-US" sz="2000" i="1" dirty="0"/>
              <a:t>What are the different ways this can be drawn?</a:t>
            </a:r>
          </a:p>
          <a:p>
            <a:pPr lvl="1"/>
            <a:r>
              <a:rPr lang="en-US" sz="2000" dirty="0"/>
              <a:t>Note: if has-a is in the domain, don’t want to introduce programming </a:t>
            </a:r>
          </a:p>
          <a:p>
            <a:pPr marL="457200" lvl="1" indent="0">
              <a:buNone/>
            </a:pPr>
            <a:r>
              <a:rPr lang="en-US" sz="2000" dirty="0"/>
              <a:t>      concepts like declarations!</a:t>
            </a:r>
          </a:p>
          <a:p>
            <a:pPr lvl="1"/>
            <a:r>
              <a:rPr lang="en-US" sz="2000" dirty="0"/>
              <a:t>Don’t show both an association and attribute for the same concept!</a:t>
            </a:r>
          </a:p>
          <a:p>
            <a:r>
              <a:rPr lang="en-US" sz="2400" dirty="0"/>
              <a:t>Special case for “has-a”: </a:t>
            </a:r>
            <a:r>
              <a:rPr lang="en-US" sz="2400" dirty="0">
                <a:solidFill>
                  <a:schemeClr val="accent6"/>
                </a:solidFill>
              </a:rPr>
              <a:t>needs-a</a:t>
            </a:r>
          </a:p>
          <a:p>
            <a:pPr lvl="1"/>
            <a:r>
              <a:rPr lang="en-US" sz="2000" dirty="0"/>
              <a:t>The train car needs wheels or it’s not really a train car!</a:t>
            </a:r>
          </a:p>
          <a:p>
            <a:pPr lvl="1"/>
            <a:r>
              <a:rPr lang="en-US" sz="2000" dirty="0"/>
              <a:t>Always use the arrow with this connector!</a:t>
            </a:r>
          </a:p>
          <a:p>
            <a:r>
              <a:rPr lang="en-US" sz="2400" dirty="0"/>
              <a:t>Use is-a, has-a, needs-a to determine connectors</a:t>
            </a:r>
          </a:p>
          <a:p>
            <a:pPr lvl="1"/>
            <a:r>
              <a:rPr lang="en-US" sz="2000" dirty="0"/>
              <a:t>Note the direction works in all cases</a:t>
            </a:r>
          </a:p>
          <a:p>
            <a:r>
              <a:rPr lang="en-US" sz="2400" dirty="0"/>
              <a:t>At the domain level, these are invaluable checks</a:t>
            </a:r>
          </a:p>
          <a:p>
            <a:pPr lvl="1"/>
            <a:r>
              <a:rPr lang="en-US" sz="2000" dirty="0"/>
              <a:t>Not reasonable: “A box is a train car” – use “</a:t>
            </a:r>
            <a:r>
              <a:rPr lang="en-US" sz="2000" dirty="0" err="1"/>
              <a:t>BoxCar</a:t>
            </a:r>
            <a:r>
              <a:rPr lang="en-US" sz="2000" dirty="0"/>
              <a:t>” instead</a:t>
            </a:r>
          </a:p>
          <a:p>
            <a:r>
              <a:rPr lang="en-US" sz="2400" dirty="0"/>
              <a:t>Caution: don’t use needs-a everywhere</a:t>
            </a:r>
          </a:p>
          <a:p>
            <a:pPr lvl="1"/>
            <a:r>
              <a:rPr lang="en-US" sz="2000" dirty="0"/>
              <a:t>Yes, requirements may say the </a:t>
            </a:r>
            <a:r>
              <a:rPr lang="en-US" sz="2000" dirty="0" err="1"/>
              <a:t>EngineCar</a:t>
            </a:r>
            <a:r>
              <a:rPr lang="en-US" sz="2000" dirty="0"/>
              <a:t> must have a whistle,</a:t>
            </a:r>
          </a:p>
          <a:p>
            <a:pPr lvl="1"/>
            <a:r>
              <a:rPr lang="en-US" sz="2000" dirty="0"/>
              <a:t>but there is no logical reason it </a:t>
            </a:r>
            <a:r>
              <a:rPr lang="en-US" sz="2000" i="1" dirty="0"/>
              <a:t>has</a:t>
            </a:r>
            <a:r>
              <a:rPr lang="en-US" sz="2000" dirty="0"/>
              <a:t> to have a whistle – could put whistles on wheels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A diagram of a car&#10;&#10;Description automatically generated">
            <a:extLst>
              <a:ext uri="{FF2B5EF4-FFF2-40B4-BE49-F238E27FC236}">
                <a16:creationId xmlns:a16="http://schemas.microsoft.com/office/drawing/2014/main" id="{48372F96-69A6-3960-794C-82E77D46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65" y="168873"/>
            <a:ext cx="2094241" cy="2834206"/>
          </a:xfrm>
          <a:prstGeom prst="rect">
            <a:avLst/>
          </a:prstGeom>
        </p:spPr>
      </p:pic>
      <p:pic>
        <p:nvPicPr>
          <p:cNvPr id="7" name="Picture 6" descr="A diagram of a vehicle&#10;&#10;Description automatically generated">
            <a:extLst>
              <a:ext uri="{FF2B5EF4-FFF2-40B4-BE49-F238E27FC236}">
                <a16:creationId xmlns:a16="http://schemas.microsoft.com/office/drawing/2014/main" id="{0CDEC454-C0CC-E9A2-BDEB-EAA78467B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11" y="156389"/>
            <a:ext cx="3540148" cy="3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0EC090-4F01-4446-966E-9199A50D2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Nouns: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Student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Phone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Restaurant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Where to eat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Sashimi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Menu Item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Place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Location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10-minute walk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Distance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Owner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Food selection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 Item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Customer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Dietary Restriction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A787B-69F6-4887-B1D7-ECB38504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&amp; verbs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B559F-E1A9-4827-8900-0512FB67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127093" cy="411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Verbs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[restaurant]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Eat [at 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Suggest [close restaurants]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Serve [sashimi]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[a place to eat]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Distribute [menus]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Know [of 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Support [dietary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Attract [customers]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3AB15E-264F-4423-B253-B48F04A2A869}"/>
              </a:ext>
            </a:extLst>
          </p:cNvPr>
          <p:cNvCxnSpPr>
            <a:cxnSpLocks/>
          </p:cNvCxnSpPr>
          <p:nvPr/>
        </p:nvCxnSpPr>
        <p:spPr>
          <a:xfrm>
            <a:off x="2521974" y="3084286"/>
            <a:ext cx="3797864" cy="3447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95AA9B-F51E-4DDB-B491-128522E986ED}"/>
              </a:ext>
            </a:extLst>
          </p:cNvPr>
          <p:cNvCxnSpPr>
            <a:cxnSpLocks/>
          </p:cNvCxnSpPr>
          <p:nvPr/>
        </p:nvCxnSpPr>
        <p:spPr>
          <a:xfrm>
            <a:off x="2521974" y="3084286"/>
            <a:ext cx="3797864" cy="9652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18671-20E1-4AA5-979D-7DFC2943A2CD}"/>
              </a:ext>
            </a:extLst>
          </p:cNvPr>
          <p:cNvCxnSpPr>
            <a:cxnSpLocks/>
          </p:cNvCxnSpPr>
          <p:nvPr/>
        </p:nvCxnSpPr>
        <p:spPr>
          <a:xfrm>
            <a:off x="2521974" y="3084286"/>
            <a:ext cx="3797864" cy="16496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8F39A7-AAD1-4E5A-9875-78ECC42C4651}"/>
              </a:ext>
            </a:extLst>
          </p:cNvPr>
          <p:cNvCxnSpPr>
            <a:cxnSpLocks/>
          </p:cNvCxnSpPr>
          <p:nvPr/>
        </p:nvCxnSpPr>
        <p:spPr>
          <a:xfrm flipV="1">
            <a:off x="2521974" y="2351314"/>
            <a:ext cx="3797864" cy="36955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2C5570-1642-4BF9-A223-FAA1EF58FDAD}"/>
              </a:ext>
            </a:extLst>
          </p:cNvPr>
          <p:cNvCxnSpPr>
            <a:cxnSpLocks/>
          </p:cNvCxnSpPr>
          <p:nvPr/>
        </p:nvCxnSpPr>
        <p:spPr>
          <a:xfrm flipH="1">
            <a:off x="2521974" y="2728686"/>
            <a:ext cx="3797864" cy="331815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32B016-D93C-42EF-A4BC-D3769F90B752}"/>
              </a:ext>
            </a:extLst>
          </p:cNvPr>
          <p:cNvCxnSpPr>
            <a:cxnSpLocks/>
          </p:cNvCxnSpPr>
          <p:nvPr/>
        </p:nvCxnSpPr>
        <p:spPr>
          <a:xfrm flipH="1">
            <a:off x="2521974" y="3773714"/>
            <a:ext cx="3797864" cy="22731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3D25ED-426F-48D9-B3FE-7CDBF05153E5}"/>
              </a:ext>
            </a:extLst>
          </p:cNvPr>
          <p:cNvCxnSpPr>
            <a:cxnSpLocks/>
          </p:cNvCxnSpPr>
          <p:nvPr/>
        </p:nvCxnSpPr>
        <p:spPr>
          <a:xfrm flipV="1">
            <a:off x="2521974" y="4455886"/>
            <a:ext cx="3797864" cy="159095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9545CBD-ED0D-4386-A544-8ED74E263824}"/>
              </a:ext>
            </a:extLst>
          </p:cNvPr>
          <p:cNvSpPr txBox="1"/>
          <p:nvPr/>
        </p:nvSpPr>
        <p:spPr>
          <a:xfrm>
            <a:off x="6800441" y="5411450"/>
            <a:ext cx="4986033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Next: construct a (domain level) class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types, no getters/setters,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Minimal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in the language of the </a:t>
            </a:r>
            <a:r>
              <a:rPr lang="en-US" sz="2000" i="1" dirty="0"/>
              <a:t>client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5FC3E5-3C88-6E43-A568-0848C4C747CE}"/>
              </a:ext>
            </a:extLst>
          </p:cNvPr>
          <p:cNvSpPr/>
          <p:nvPr/>
        </p:nvSpPr>
        <p:spPr>
          <a:xfrm>
            <a:off x="6262970" y="640562"/>
            <a:ext cx="5700647" cy="364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949A74-224A-BF4A-959D-618BC2C9F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67" y="707689"/>
            <a:ext cx="5486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5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0EC090-4F01-4446-966E-9199A50D2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Nouns: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Student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Phone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Restaurant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Where to eat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Sashimi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Menu Item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Place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Location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10-minute walk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Distance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Owner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</a:t>
            </a:r>
          </a:p>
          <a:p>
            <a:pPr lvl="0"/>
            <a:r>
              <a:rPr lang="en-US" sz="1800" strike="sngStrike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Food selection </a:t>
            </a:r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Menu Item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Customer</a:t>
            </a:r>
          </a:p>
          <a:p>
            <a:pPr lvl="0"/>
            <a:r>
              <a:rPr lang="en-US" sz="1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Dietary Restriction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A787B-69F6-4887-B1D7-ECB38504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MealWheel</a:t>
            </a:r>
            <a:r>
              <a:rPr lang="en-US" sz="4400" dirty="0"/>
              <a:t>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B559F-E1A9-4827-8900-0512FB67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127093" cy="411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Verbs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[restaurant]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Eat [at restaurant]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Suggest [close restaurants]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Serve [sashimi]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[a place to eat]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Distribute [menus]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Know [of 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Support [dietary restrictions]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Attract [customers]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5FC3E5-3C88-6E43-A568-0848C4C747CE}"/>
              </a:ext>
            </a:extLst>
          </p:cNvPr>
          <p:cNvSpPr/>
          <p:nvPr/>
        </p:nvSpPr>
        <p:spPr>
          <a:xfrm>
            <a:off x="6262970" y="640562"/>
            <a:ext cx="5700647" cy="364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949A74-224A-BF4A-959D-618BC2C9F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67" y="707689"/>
            <a:ext cx="5486400" cy="35147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ABA8CB1-E531-0E4F-B0BF-92175770F6F8}"/>
              </a:ext>
            </a:extLst>
          </p:cNvPr>
          <p:cNvSpPr/>
          <p:nvPr/>
        </p:nvSpPr>
        <p:spPr>
          <a:xfrm>
            <a:off x="2786064" y="4307123"/>
            <a:ext cx="1171575" cy="603469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89C90-C192-394D-B2C2-890101975F4C}"/>
              </a:ext>
            </a:extLst>
          </p:cNvPr>
          <p:cNvSpPr txBox="1"/>
          <p:nvPr/>
        </p:nvSpPr>
        <p:spPr>
          <a:xfrm>
            <a:off x="4281866" y="3268307"/>
            <a:ext cx="3376234" cy="19082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82880" tIns="182880" rIns="182880" bIns="182880" rtlCol="0" anchor="ctr" anchorCtr="1">
            <a:spAutoFit/>
          </a:bodyPr>
          <a:lstStyle/>
          <a:p>
            <a:r>
              <a:rPr lang="en-US" sz="2000" dirty="0"/>
              <a:t>Another example: a “Distance” object in </a:t>
            </a:r>
            <a:r>
              <a:rPr lang="en-US" sz="2000" dirty="0" err="1"/>
              <a:t>MealWheel</a:t>
            </a:r>
            <a:r>
              <a:rPr lang="en-US" sz="2000" dirty="0"/>
              <a:t> makes no sense because it does not have identity – it’s an attribute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F6A7E4-CD63-6B4F-BD38-1B7F2DFC78E6}"/>
              </a:ext>
            </a:extLst>
          </p:cNvPr>
          <p:cNvCxnSpPr>
            <a:cxnSpLocks/>
            <a:stCxn id="17" idx="7"/>
            <a:endCxn id="18" idx="1"/>
          </p:cNvCxnSpPr>
          <p:nvPr/>
        </p:nvCxnSpPr>
        <p:spPr>
          <a:xfrm flipV="1">
            <a:off x="3786066" y="4222415"/>
            <a:ext cx="495800" cy="173084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initial design process…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9235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domain classes</a:t>
            </a:r>
          </a:p>
          <a:p>
            <a:pPr lvl="1"/>
            <a:r>
              <a:rPr lang="en-US" dirty="0"/>
              <a:t>These persist across problem changes</a:t>
            </a:r>
          </a:p>
          <a:p>
            <a:pPr lvl="1"/>
            <a:r>
              <a:rPr lang="en-US" dirty="0"/>
              <a:t>Capture things clients, users will recognize</a:t>
            </a:r>
          </a:p>
          <a:p>
            <a:pPr lvl="1"/>
            <a:r>
              <a:rPr lang="en-US" dirty="0"/>
              <a:t>Capture requirements that go with those items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Explore interactions </a:t>
            </a:r>
            <a:r>
              <a:rPr lang="en-US" dirty="0">
                <a:solidFill>
                  <a:schemeClr val="tx1"/>
                </a:solidFill>
              </a:rPr>
              <a:t>through UML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Add containers, architectural elements</a:t>
            </a:r>
          </a:p>
          <a:p>
            <a:pPr lvl="1"/>
            <a:r>
              <a:rPr lang="en-US" dirty="0"/>
              <a:t>Decisions about time/space/complexity tradeoffs</a:t>
            </a:r>
          </a:p>
          <a:p>
            <a:pPr lvl="1"/>
            <a:r>
              <a:rPr lang="en-US" dirty="0"/>
              <a:t>Databases, network communications, GUI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design patterns</a:t>
            </a:r>
            <a:r>
              <a:rPr lang="en-US" dirty="0"/>
              <a:t>, refine</a:t>
            </a:r>
          </a:p>
          <a:p>
            <a:pPr lvl="1"/>
            <a:r>
              <a:rPr lang="en-US" dirty="0"/>
              <a:t>These generally reduce coupling, increase flexibility</a:t>
            </a:r>
          </a:p>
          <a:p>
            <a:pPr lvl="1"/>
            <a:r>
              <a:rPr lang="en-US" dirty="0"/>
              <a:t>May REMOVE classes from previous steps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 careful about removing domain classes!</a:t>
            </a:r>
          </a:p>
        </p:txBody>
      </p:sp>
    </p:spTree>
    <p:extLst>
      <p:ext uri="{BB962C8B-B14F-4D97-AF65-F5344CB8AC3E}">
        <p14:creationId xmlns:p14="http://schemas.microsoft.com/office/powerpoint/2010/main" val="16283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7766-71B5-4ABE-A346-9A1340EC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domain model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28908-8A7D-44EB-9730-2A36C7A2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865171" cy="49235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a student, I would like to take a quiz so I have an opportunity to learn the material through studying.</a:t>
            </a:r>
          </a:p>
          <a:p>
            <a:r>
              <a:rPr lang="en-US" dirty="0"/>
              <a:t>As an instructor, I would like to create quizzes with multiple choice and short answer questions so I can check students’ knowledge.</a:t>
            </a:r>
          </a:p>
          <a:p>
            <a:r>
              <a:rPr lang="en-US" dirty="0"/>
              <a:t>As an instructor, I would like to grade answers to questions so I can find out how much each student knew about the material in the question.</a:t>
            </a:r>
          </a:p>
          <a:p>
            <a:r>
              <a:rPr lang="en-US" dirty="0"/>
              <a:t>As an instructor, I would like the system to suggest possible scores for questions so I can grade quizzes more quickly.</a:t>
            </a:r>
          </a:p>
          <a:p>
            <a:r>
              <a:rPr lang="en-US" dirty="0"/>
              <a:t>As a student, I would like to see the total score and the response feedback so I can evaluate how well I studied.</a:t>
            </a:r>
          </a:p>
          <a:p>
            <a:r>
              <a:rPr lang="en-US" dirty="0"/>
              <a:t>As an instructor, I would like to allow multiple answers to short answer questions so I can avoid checking each manually.</a:t>
            </a:r>
          </a:p>
        </p:txBody>
      </p:sp>
    </p:spTree>
    <p:extLst>
      <p:ext uri="{BB962C8B-B14F-4D97-AF65-F5344CB8AC3E}">
        <p14:creationId xmlns:p14="http://schemas.microsoft.com/office/powerpoint/2010/main" val="257861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7766-71B5-4ABE-A346-9A1340EC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domain model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28908-8A7D-44EB-9730-2A36C7A2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865171" cy="49235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a student with limited vision, I would like to be able to navigate around MSOE without having to be lead by another student or service animal.</a:t>
            </a:r>
          </a:p>
          <a:p>
            <a:r>
              <a:rPr lang="en-US" dirty="0"/>
              <a:t>As a student with limited vision, I would like to receive directions on my smart watch while following a route so I know when to turn left or right in a building.</a:t>
            </a:r>
          </a:p>
          <a:p>
            <a:r>
              <a:rPr lang="en-US" dirty="0"/>
              <a:t>As a student, I would like to be able to enter my class schedule into my calendar </a:t>
            </a:r>
            <a:r>
              <a:rPr lang="en-US"/>
              <a:t>with room numbers </a:t>
            </a:r>
            <a:r>
              <a:rPr lang="en-US" dirty="0"/>
              <a:t>so I know where to be at the right time.</a:t>
            </a:r>
          </a:p>
          <a:p>
            <a:r>
              <a:rPr lang="en-US" dirty="0"/>
              <a:t>As a student, I would like to have my smart watch plan a route to the next class so I know how to get to that class at the start of the term.</a:t>
            </a:r>
          </a:p>
          <a:p>
            <a:r>
              <a:rPr lang="en-US" dirty="0"/>
              <a:t>As a student, I would like routes to follow hallways so I am not walking through other classrooms, especially if classes are in session.</a:t>
            </a:r>
          </a:p>
        </p:txBody>
      </p:sp>
    </p:spTree>
    <p:extLst>
      <p:ext uri="{BB962C8B-B14F-4D97-AF65-F5344CB8AC3E}">
        <p14:creationId xmlns:p14="http://schemas.microsoft.com/office/powerpoint/2010/main" val="475250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466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domain classes</a:t>
            </a:r>
            <a:r>
              <a:rPr lang="en-US" dirty="0">
                <a:solidFill>
                  <a:schemeClr val="tx1"/>
                </a:solidFill>
              </a:rPr>
              <a:t> (satisfying RIBS)</a:t>
            </a:r>
          </a:p>
          <a:p>
            <a:pPr lvl="1"/>
            <a:r>
              <a:rPr lang="en-US" dirty="0"/>
              <a:t>These persist across problem changes</a:t>
            </a:r>
          </a:p>
          <a:p>
            <a:pPr lvl="1"/>
            <a:r>
              <a:rPr lang="en-US" dirty="0"/>
              <a:t>Capture things clients, users will recognize</a:t>
            </a:r>
          </a:p>
          <a:p>
            <a:pPr lvl="1"/>
            <a:r>
              <a:rPr lang="en-US" dirty="0"/>
              <a:t>Capture requirements that go with those items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Explore interactions </a:t>
            </a:r>
            <a:r>
              <a:rPr lang="en-US" dirty="0">
                <a:solidFill>
                  <a:schemeClr val="tx1"/>
                </a:solidFill>
              </a:rPr>
              <a:t>through sequence and state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Add containers, architectural elements</a:t>
            </a:r>
          </a:p>
          <a:p>
            <a:pPr lvl="1"/>
            <a:r>
              <a:rPr lang="en-US" dirty="0"/>
              <a:t>Decisions about time/space/complexity tradeoffs</a:t>
            </a:r>
          </a:p>
          <a:p>
            <a:pPr lvl="1"/>
            <a:r>
              <a:rPr lang="en-US" dirty="0"/>
              <a:t>Databases, network communications, GUI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design patterns</a:t>
            </a:r>
            <a:r>
              <a:rPr lang="en-US" dirty="0"/>
              <a:t>, refine</a:t>
            </a:r>
          </a:p>
          <a:p>
            <a:pPr lvl="1"/>
            <a:r>
              <a:rPr lang="en-US" dirty="0"/>
              <a:t>These generally reduce coupling, increase flexibility</a:t>
            </a:r>
          </a:p>
          <a:p>
            <a:pPr lvl="1"/>
            <a:r>
              <a:rPr lang="en-US" dirty="0"/>
              <a:t>May REMOVE classes from previous steps</a:t>
            </a:r>
          </a:p>
          <a:p>
            <a:pPr lvl="1"/>
            <a:r>
              <a:rPr lang="en-US" dirty="0"/>
              <a:t>Be careful about removing domain classes!</a:t>
            </a:r>
          </a:p>
        </p:txBody>
      </p:sp>
    </p:spTree>
    <p:extLst>
      <p:ext uri="{BB962C8B-B14F-4D97-AF65-F5344CB8AC3E}">
        <p14:creationId xmlns:p14="http://schemas.microsoft.com/office/powerpoint/2010/main" val="30424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Additional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894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Avoid abbreviations unless </a:t>
            </a:r>
            <a:r>
              <a:rPr lang="en-US" i="1" dirty="0">
                <a:solidFill>
                  <a:schemeClr val="tx1"/>
                </a:solidFill>
              </a:rPr>
              <a:t>very</a:t>
            </a:r>
            <a:r>
              <a:rPr lang="en-US" dirty="0">
                <a:solidFill>
                  <a:schemeClr val="tx1"/>
                </a:solidFill>
              </a:rPr>
              <a:t> common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Abbreviations mean having to remember yet another thing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Correct spelling matters!</a:t>
            </a:r>
          </a:p>
          <a:p>
            <a:r>
              <a:rPr lang="en-US" dirty="0">
                <a:solidFill>
                  <a:schemeClr val="tx1"/>
                </a:solidFill>
              </a:rPr>
              <a:t>Follow standards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Typically capitalize class names, lower case methods/attributes</a:t>
            </a:r>
          </a:p>
          <a:p>
            <a:r>
              <a:rPr lang="en-US" dirty="0">
                <a:solidFill>
                  <a:schemeClr val="tx1"/>
                </a:solidFill>
              </a:rPr>
              <a:t>Plural names – objects are instances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group of students: a </a:t>
            </a:r>
            <a:r>
              <a:rPr lang="en-US" i="1" dirty="0">
                <a:solidFill>
                  <a:schemeClr val="tx1"/>
                </a:solidFill>
              </a:rPr>
              <a:t>roster</a:t>
            </a:r>
          </a:p>
          <a:p>
            <a:r>
              <a:rPr lang="en-US" dirty="0">
                <a:solidFill>
                  <a:schemeClr val="tx1"/>
                </a:solidFill>
              </a:rPr>
              <a:t>Poor inheritance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 extends B, then anywhere a B can </a:t>
            </a:r>
            <a:r>
              <a:rPr lang="en-US" dirty="0"/>
              <a:t>appear, so can an A</a:t>
            </a:r>
          </a:p>
          <a:p>
            <a:pPr lvl="1"/>
            <a:r>
              <a:rPr lang="en-US" dirty="0">
                <a:hlinkClick r:id="rId3"/>
              </a:rPr>
              <a:t>Liskov Substitution Principle</a:t>
            </a:r>
            <a:r>
              <a:rPr lang="en-US" dirty="0"/>
              <a:t>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see Ch. 5 of </a:t>
            </a:r>
            <a:r>
              <a:rPr lang="en-US" i="1" dirty="0">
                <a:solidFill>
                  <a:schemeClr val="tx1"/>
                </a:solidFill>
              </a:rPr>
              <a:t>Software Design Principles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Never violate contracts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F7F77-360E-428A-96A4-92A2ACFA7186}"/>
              </a:ext>
            </a:extLst>
          </p:cNvPr>
          <p:cNvSpPr txBox="1"/>
          <p:nvPr/>
        </p:nvSpPr>
        <p:spPr>
          <a:xfrm flipH="1">
            <a:off x="6379030" y="3313770"/>
            <a:ext cx="5290456" cy="3200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Example: deriving </a:t>
            </a:r>
            <a:r>
              <a:rPr lang="en-US" sz="2400" dirty="0">
                <a:latin typeface="Consolas" panose="020B0609020204030204" pitchFamily="49" charset="0"/>
              </a:rPr>
              <a:t>Stack</a:t>
            </a:r>
            <a:r>
              <a:rPr lang="en-US" sz="2400" dirty="0"/>
              <a:t> from </a:t>
            </a:r>
            <a:r>
              <a:rPr lang="en-US" sz="2400" dirty="0">
                <a:latin typeface="Consolas" panose="020B0609020204030204" pitchFamily="49" charset="0"/>
              </a:rPr>
              <a:t>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sort a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Eg</a:t>
            </a:r>
            <a:r>
              <a:rPr lang="en-US" sz="2400" dirty="0"/>
              <a:t>: put items in alphabetical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Should we be able to sort a stack?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class Stack extends List </a:t>
            </a:r>
            <a:r>
              <a:rPr lang="en-US" sz="2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following is legal: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	Stack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todo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= new Stack(); …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	sort(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todo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9AEC1-8696-4EBB-BA23-7B775CC0A1FF}"/>
              </a:ext>
            </a:extLst>
          </p:cNvPr>
          <p:cNvSpPr txBox="1"/>
          <p:nvPr/>
        </p:nvSpPr>
        <p:spPr>
          <a:xfrm>
            <a:off x="3940629" y="222367"/>
            <a:ext cx="8077200" cy="40010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Software Design Principles</a:t>
            </a:r>
            <a:r>
              <a:rPr lang="en-US" sz="2400" dirty="0"/>
              <a:t>, Ch. 3: </a:t>
            </a:r>
          </a:p>
          <a:p>
            <a:pPr lvl="1"/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Favor (object) composition over (class) inheritance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/>
              <a:t>Example: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class </a:t>
            </a:r>
            <a:r>
              <a:rPr lang="en-US" sz="2000" dirty="0" err="1">
                <a:latin typeface="Consolas" panose="020B0609020204030204" pitchFamily="49" charset="0"/>
              </a:rPr>
              <a:t>StrictStringStack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private List&lt;String&gt; items = new LinkedList&lt;String&gt;();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public void push(String x) { </a:t>
            </a:r>
            <a:r>
              <a:rPr lang="en-US" sz="2000" dirty="0" err="1">
                <a:latin typeface="Consolas" panose="020B0609020204030204" pitchFamily="49" charset="0"/>
              </a:rPr>
              <a:t>items.add</a:t>
            </a:r>
            <a:r>
              <a:rPr lang="en-US" sz="2000" dirty="0">
                <a:latin typeface="Consolas" panose="020B0609020204030204" pitchFamily="49" charset="0"/>
              </a:rPr>
              <a:t>(x);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public String pop() { return </a:t>
            </a:r>
            <a:r>
              <a:rPr lang="en-US" sz="2000" dirty="0" err="1">
                <a:latin typeface="Consolas" panose="020B0609020204030204" pitchFamily="49" charset="0"/>
              </a:rPr>
              <a:t>items.pop</a:t>
            </a:r>
            <a:r>
              <a:rPr lang="en-US" sz="2000" dirty="0">
                <a:latin typeface="Consolas" panose="020B0609020204030204" pitchFamily="49" charset="0"/>
              </a:rPr>
              <a:t>();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Another case where “is-a” and “has-a” works!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stack is not a list, but it does </a:t>
            </a:r>
            <a:r>
              <a:rPr lang="en-US" sz="2400" i="1" dirty="0"/>
              <a:t>have</a:t>
            </a:r>
            <a:r>
              <a:rPr lang="en-US" sz="2400" dirty="0"/>
              <a:t>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 fact, it </a:t>
            </a:r>
            <a:r>
              <a:rPr lang="en-US" sz="2400" i="1" dirty="0"/>
              <a:t>needs</a:t>
            </a:r>
            <a:r>
              <a:rPr lang="en-US" sz="2400" dirty="0"/>
              <a:t> a list!</a:t>
            </a:r>
          </a:p>
        </p:txBody>
      </p:sp>
    </p:spTree>
    <p:extLst>
      <p:ext uri="{BB962C8B-B14F-4D97-AF65-F5344CB8AC3E}">
        <p14:creationId xmlns:p14="http://schemas.microsoft.com/office/powerpoint/2010/main" val="22178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Preference for domain classes over solution-space (implementation-specific) classes</a:t>
            </a:r>
          </a:p>
          <a:p>
            <a:r>
              <a:rPr lang="en-US" dirty="0">
                <a:solidFill>
                  <a:schemeClr val="tx1"/>
                </a:solidFill>
              </a:rPr>
              <a:t>Noun identification method</a:t>
            </a:r>
          </a:p>
          <a:p>
            <a:r>
              <a:rPr lang="en-US" dirty="0" err="1">
                <a:solidFill>
                  <a:schemeClr val="tx1"/>
                </a:solidFill>
              </a:rPr>
              <a:t>Doit</a:t>
            </a:r>
            <a:r>
              <a:rPr lang="en-US" dirty="0">
                <a:solidFill>
                  <a:schemeClr val="tx1"/>
                </a:solidFill>
              </a:rPr>
              <a:t>, passive classes and their dangers</a:t>
            </a:r>
          </a:p>
          <a:p>
            <a:r>
              <a:rPr lang="en-US" dirty="0" err="1">
                <a:solidFill>
                  <a:schemeClr val="tx1"/>
                </a:solidFill>
              </a:rPr>
              <a:t>Liskov</a:t>
            </a:r>
            <a:r>
              <a:rPr lang="en-US" dirty="0">
                <a:solidFill>
                  <a:schemeClr val="tx1"/>
                </a:solidFill>
              </a:rPr>
              <a:t> Substitution Principle</a:t>
            </a:r>
          </a:p>
          <a:p>
            <a:r>
              <a:rPr lang="en-US" dirty="0">
                <a:solidFill>
                  <a:schemeClr val="tx1"/>
                </a:solidFill>
              </a:rPr>
              <a:t>RIBS: responsibility, identity, behavior, state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tool for identifying domain objects,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12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5C01-94C6-20C1-8E1E-7E8B6E4F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Working in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5208-43D3-A0D9-7EE3-71A657A7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748150" cy="48799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Basic rules: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you don’t have to implement everything yourself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necessary, you will be graded separately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Make sure what you submit does </a:t>
            </a:r>
            <a:r>
              <a:rPr lang="en-US" dirty="0">
                <a:solidFill>
                  <a:schemeClr val="tx1"/>
                </a:solidFill>
              </a:rPr>
              <a:t>run and has (documented!) behavior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Help your instructor: </a:t>
            </a:r>
            <a:r>
              <a:rPr lang="en-US" dirty="0">
                <a:solidFill>
                  <a:schemeClr val="accent6"/>
                </a:solidFill>
              </a:rPr>
              <a:t>document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what the system </a:t>
            </a:r>
            <a:r>
              <a:rPr lang="en-US" i="1" dirty="0">
                <a:solidFill>
                  <a:schemeClr val="tx1"/>
                </a:solidFill>
              </a:rPr>
              <a:t>does not</a:t>
            </a:r>
            <a:r>
              <a:rPr lang="en-US" dirty="0">
                <a:solidFill>
                  <a:schemeClr val="tx1"/>
                </a:solidFill>
              </a:rPr>
              <a:t> do</a:t>
            </a:r>
          </a:p>
          <a:p>
            <a:r>
              <a:rPr lang="en-US" dirty="0">
                <a:solidFill>
                  <a:schemeClr val="tx1"/>
                </a:solidFill>
              </a:rPr>
              <a:t>If partner fails to complete something on time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Don’t panic</a:t>
            </a:r>
            <a:r>
              <a:rPr lang="en-US" dirty="0">
                <a:solidFill>
                  <a:schemeClr val="tx1"/>
                </a:solidFill>
              </a:rPr>
              <a:t>, they may well get to later; just ensure your part is gradable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often do, and late penalties can be applied to just one team member (tell us!)</a:t>
            </a:r>
          </a:p>
          <a:p>
            <a:r>
              <a:rPr lang="en-US" dirty="0">
                <a:solidFill>
                  <a:schemeClr val="tx1"/>
                </a:solidFill>
              </a:rPr>
              <a:t>Key: </a:t>
            </a:r>
            <a:r>
              <a:rPr lang="en-US" dirty="0">
                <a:solidFill>
                  <a:schemeClr val="accent6"/>
                </a:solidFill>
              </a:rPr>
              <a:t>over-communicate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Send multiple messages </a:t>
            </a:r>
            <a:r>
              <a:rPr lang="en-US" dirty="0">
                <a:solidFill>
                  <a:schemeClr val="accent6"/>
                </a:solidFill>
              </a:rPr>
              <a:t>describing progress </a:t>
            </a:r>
            <a:r>
              <a:rPr lang="en-US" dirty="0">
                <a:solidFill>
                  <a:schemeClr val="tx1"/>
                </a:solidFill>
              </a:rPr>
              <a:t>as time gets short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Tell your partner about changes in plans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Respond to messages </a:t>
            </a:r>
            <a:r>
              <a:rPr lang="en-US" dirty="0">
                <a:solidFill>
                  <a:schemeClr val="tx1"/>
                </a:solidFill>
              </a:rPr>
              <a:t>right away so your partner knows you know what they said!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accent6"/>
                </a:solidFill>
              </a:rPr>
              <a:t>good commit messages </a:t>
            </a:r>
            <a:r>
              <a:rPr lang="en-US" dirty="0">
                <a:solidFill>
                  <a:schemeClr val="tx1"/>
                </a:solidFill>
              </a:rPr>
              <a:t>so partners can see the progress in the repository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9AFD-09A2-B654-8475-A56EE251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8ED7-D06E-8980-31EA-261F76AD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Relevant because we will use these to document lab 3</a:t>
            </a:r>
          </a:p>
          <a:p>
            <a:r>
              <a:rPr lang="en-US" dirty="0">
                <a:solidFill>
                  <a:schemeClr val="tx1"/>
                </a:solidFill>
              </a:rPr>
              <a:t>Class diagrams: capture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Associations, generalizations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Also: attributes, methods – the declarations</a:t>
            </a:r>
          </a:p>
          <a:p>
            <a:r>
              <a:rPr lang="en-US" dirty="0">
                <a:solidFill>
                  <a:schemeClr val="tx1"/>
                </a:solidFill>
              </a:rPr>
              <a:t>Class diagrams do not capture the actual behavior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matters when trying to understand the actual relationships</a:t>
            </a:r>
          </a:p>
          <a:p>
            <a:r>
              <a:rPr lang="en-US" dirty="0">
                <a:solidFill>
                  <a:schemeClr val="tx1"/>
                </a:solidFill>
              </a:rPr>
              <a:t>Solution: sequence diagram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Objects, messages passed between them, sequence of operations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Grassba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4156-A7FA-3716-6B06-8C364E56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vs. closed diamonds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33DB-F050-061F-69F3-ED1F9336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7" y="1851751"/>
            <a:ext cx="10181984" cy="4449772"/>
          </a:xfrm>
        </p:spPr>
        <p:txBody>
          <a:bodyPr/>
          <a:lstStyle/>
          <a:p>
            <a:r>
              <a:rPr lang="en-US" dirty="0"/>
              <a:t>Common issue: composition vs. aggregation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F357C-52D2-C2B0-4BBB-786DA3B54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549" y="235131"/>
            <a:ext cx="3232514" cy="456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EAA4C-27A3-7B8F-9616-B2470829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9325"/>
            <a:ext cx="7451054" cy="31591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18A03C-3F7C-7A11-7E79-821A1B723FAE}"/>
              </a:ext>
            </a:extLst>
          </p:cNvPr>
          <p:cNvCxnSpPr/>
          <p:nvPr/>
        </p:nvCxnSpPr>
        <p:spPr>
          <a:xfrm flipH="1">
            <a:off x="2539511" y="2276547"/>
            <a:ext cx="1212234" cy="68449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111C01-C8FC-B02A-79CA-477DE404DA53}"/>
              </a:ext>
            </a:extLst>
          </p:cNvPr>
          <p:cNvCxnSpPr>
            <a:cxnSpLocks/>
          </p:cNvCxnSpPr>
          <p:nvPr/>
        </p:nvCxnSpPr>
        <p:spPr>
          <a:xfrm flipH="1">
            <a:off x="5018687" y="2335908"/>
            <a:ext cx="1160977" cy="72683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983AAE-9A27-83DD-4B3C-3CEAB9A93FB4}"/>
              </a:ext>
            </a:extLst>
          </p:cNvPr>
          <p:cNvSpPr txBox="1"/>
          <p:nvPr/>
        </p:nvSpPr>
        <p:spPr>
          <a:xfrm>
            <a:off x="5637929" y="29731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5DB64-C4C5-663C-EBAC-AA9923B475E9}"/>
              </a:ext>
            </a:extLst>
          </p:cNvPr>
          <p:cNvSpPr txBox="1"/>
          <p:nvPr/>
        </p:nvSpPr>
        <p:spPr>
          <a:xfrm>
            <a:off x="1440074" y="3383818"/>
            <a:ext cx="2460930" cy="4001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needs-a</a:t>
            </a:r>
            <a:r>
              <a:rPr lang="en-US" sz="2000" dirty="0"/>
              <a:t> – </a:t>
            </a:r>
            <a:r>
              <a:rPr lang="en-US" sz="2000" i="1" dirty="0"/>
              <a:t>very useful!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14F91-3E41-5E2B-2A75-0AE329115314}"/>
              </a:ext>
            </a:extLst>
          </p:cNvPr>
          <p:cNvSpPr txBox="1"/>
          <p:nvPr/>
        </p:nvSpPr>
        <p:spPr>
          <a:xfrm>
            <a:off x="5872493" y="2607173"/>
            <a:ext cx="4174541" cy="6771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has-a</a:t>
            </a:r>
            <a:r>
              <a:rPr lang="en-US" dirty="0"/>
              <a:t> – </a:t>
            </a:r>
            <a:r>
              <a:rPr lang="en-US" i="1" dirty="0"/>
              <a:t>no difference from straight line</a:t>
            </a:r>
          </a:p>
          <a:p>
            <a:pPr algn="ctr"/>
            <a:r>
              <a:rPr lang="en-US" sz="2000" i="1" dirty="0"/>
              <a:t>Do not use!</a:t>
            </a:r>
          </a:p>
        </p:txBody>
      </p:sp>
    </p:spTree>
    <p:extLst>
      <p:ext uri="{BB962C8B-B14F-4D97-AF65-F5344CB8AC3E}">
        <p14:creationId xmlns:p14="http://schemas.microsoft.com/office/powerpoint/2010/main" val="42933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ED78E-1EA9-4A78-2EBC-77E2720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83" y="402336"/>
            <a:ext cx="3932237" cy="96926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Grassba</a:t>
            </a:r>
            <a:r>
              <a:rPr lang="en-US" dirty="0">
                <a:solidFill>
                  <a:schemeClr val="tx1"/>
                </a:solidFill>
              </a:rPr>
              <a:t> Problem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D1995-821D-1DE6-B58A-0C6B18283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5072" y="296450"/>
            <a:ext cx="6810896" cy="29939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Grassba</a:t>
            </a:r>
            <a:r>
              <a:rPr lang="en-US" sz="2800" dirty="0">
                <a:solidFill>
                  <a:schemeClr val="tx1"/>
                </a:solidFill>
              </a:rPr>
              <a:t> mower: automatically cut yard as directed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Strategy: different ways mower can cover the yard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CrissCrossMovement</a:t>
            </a:r>
            <a:r>
              <a:rPr lang="en-US" sz="2800" dirty="0">
                <a:solidFill>
                  <a:schemeClr val="tx1"/>
                </a:solidFill>
              </a:rPr>
              <a:t>: strategy in which mower rotates 90 degrees when blocked</a:t>
            </a:r>
          </a:p>
        </p:txBody>
      </p:sp>
      <p:pic>
        <p:nvPicPr>
          <p:cNvPr id="12" name="Picture Placeholder 11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4F009D73-AA52-4181-2F94-55A76E9552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2" y="3429000"/>
            <a:ext cx="10769355" cy="3132550"/>
          </a:xfrm>
        </p:spPr>
      </p:pic>
    </p:spTree>
    <p:extLst>
      <p:ext uri="{BB962C8B-B14F-4D97-AF65-F5344CB8AC3E}">
        <p14:creationId xmlns:p14="http://schemas.microsoft.com/office/powerpoint/2010/main" val="1781798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uter">
            <a:extLst>
              <a:ext uri="{FF2B5EF4-FFF2-40B4-BE49-F238E27FC236}">
                <a16:creationId xmlns:a16="http://schemas.microsoft.com/office/drawing/2014/main" id="{802577FC-8989-B848-5AF9-BEE0338B5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" y="78810"/>
            <a:ext cx="9257276" cy="670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AB09-B1D6-D3FA-53DE-E15B4FBE0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99585" y="78810"/>
            <a:ext cx="2245489" cy="1332595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i="1" dirty="0">
                <a:solidFill>
                  <a:schemeClr val="accent6"/>
                </a:solidFill>
              </a:rPr>
              <a:t>Sequence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70A6B-CC2C-2525-1D1C-1149A990CE09}"/>
              </a:ext>
            </a:extLst>
          </p:cNvPr>
          <p:cNvSpPr txBox="1"/>
          <p:nvPr/>
        </p:nvSpPr>
        <p:spPr>
          <a:xfrm>
            <a:off x="3923818" y="375775"/>
            <a:ext cx="28953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Instances of classes - objects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7B8F5-9949-2ACC-472A-547D3A26354C}"/>
              </a:ext>
            </a:extLst>
          </p:cNvPr>
          <p:cNvCxnSpPr>
            <a:cxnSpLocks/>
          </p:cNvCxnSpPr>
          <p:nvPr/>
        </p:nvCxnSpPr>
        <p:spPr>
          <a:xfrm flipH="1">
            <a:off x="3397170" y="659757"/>
            <a:ext cx="607671" cy="277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61889F-870C-924E-B527-B86A150375E0}"/>
              </a:ext>
            </a:extLst>
          </p:cNvPr>
          <p:cNvCxnSpPr>
            <a:cxnSpLocks/>
          </p:cNvCxnSpPr>
          <p:nvPr/>
        </p:nvCxnSpPr>
        <p:spPr>
          <a:xfrm>
            <a:off x="5960962" y="702432"/>
            <a:ext cx="312516" cy="6236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0020DB-4047-5EC8-A483-C8CFE3F86E49}"/>
              </a:ext>
            </a:extLst>
          </p:cNvPr>
          <p:cNvSpPr txBox="1"/>
          <p:nvPr/>
        </p:nvSpPr>
        <p:spPr>
          <a:xfrm>
            <a:off x="6557058" y="6131781"/>
            <a:ext cx="2497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Timelines – life of object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4C0C2B-79BC-6F47-2F58-1C5009956C74}"/>
              </a:ext>
            </a:extLst>
          </p:cNvPr>
          <p:cNvCxnSpPr>
            <a:cxnSpLocks/>
          </p:cNvCxnSpPr>
          <p:nvPr/>
        </p:nvCxnSpPr>
        <p:spPr>
          <a:xfrm flipH="1" flipV="1">
            <a:off x="4429648" y="5312780"/>
            <a:ext cx="2127410" cy="842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D1C5A5-9587-5F80-FCB8-B6F288B6849E}"/>
              </a:ext>
            </a:extLst>
          </p:cNvPr>
          <p:cNvCxnSpPr>
            <a:cxnSpLocks/>
          </p:cNvCxnSpPr>
          <p:nvPr/>
        </p:nvCxnSpPr>
        <p:spPr>
          <a:xfrm flipH="1" flipV="1">
            <a:off x="6458673" y="3136739"/>
            <a:ext cx="567160" cy="3018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083B520-4935-47FD-91AE-69616392AD91}"/>
              </a:ext>
            </a:extLst>
          </p:cNvPr>
          <p:cNvSpPr txBox="1"/>
          <p:nvPr/>
        </p:nvSpPr>
        <p:spPr>
          <a:xfrm>
            <a:off x="1266496" y="3056283"/>
            <a:ext cx="13067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 call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A1FE7D-89F9-FBA9-178A-AD97A37FDE63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2573264" y="3240949"/>
            <a:ext cx="823906" cy="336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47DC560-635B-F187-304C-9AA21E789C31}"/>
              </a:ext>
            </a:extLst>
          </p:cNvPr>
          <p:cNvSpPr txBox="1"/>
          <p:nvPr/>
        </p:nvSpPr>
        <p:spPr>
          <a:xfrm>
            <a:off x="5414466" y="2197544"/>
            <a:ext cx="16898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Construct - new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A922E9-BF10-5AF3-F876-29E1E38E6A51}"/>
              </a:ext>
            </a:extLst>
          </p:cNvPr>
          <p:cNvCxnSpPr>
            <a:cxnSpLocks/>
          </p:cNvCxnSpPr>
          <p:nvPr/>
        </p:nvCxnSpPr>
        <p:spPr>
          <a:xfrm flipH="1" flipV="1">
            <a:off x="5309879" y="1627324"/>
            <a:ext cx="324888" cy="570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38E9E8A-8EB6-B7C6-2865-8FE11C6BC456}"/>
              </a:ext>
            </a:extLst>
          </p:cNvPr>
          <p:cNvSpPr txBox="1"/>
          <p:nvPr/>
        </p:nvSpPr>
        <p:spPr>
          <a:xfrm>
            <a:off x="938710" y="4380080"/>
            <a:ext cx="27622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 call with argument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96FA656-A2AB-721B-DA00-9955CAA38685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3701005" y="4564746"/>
            <a:ext cx="1331203" cy="331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CBE6F4A-0AEF-22B3-2C23-474115CB9EF5}"/>
              </a:ext>
            </a:extLst>
          </p:cNvPr>
          <p:cNvSpPr txBox="1"/>
          <p:nvPr/>
        </p:nvSpPr>
        <p:spPr>
          <a:xfrm>
            <a:off x="7546190" y="4786736"/>
            <a:ext cx="30173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Scenario: a note describing what the diagram illustrates.</a:t>
            </a:r>
          </a:p>
          <a:p>
            <a:r>
              <a:rPr lang="en-US" dirty="0">
                <a:solidFill>
                  <a:schemeClr val="bg1"/>
                </a:solidFill>
              </a:rPr>
              <a:t>Not always needed!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6F9395-B9CA-D3F5-1544-EEB6789BC435}"/>
              </a:ext>
            </a:extLst>
          </p:cNvPr>
          <p:cNvSpPr txBox="1"/>
          <p:nvPr/>
        </p:nvSpPr>
        <p:spPr>
          <a:xfrm>
            <a:off x="9567808" y="1844077"/>
            <a:ext cx="23988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Captures how system responds to input/request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Visual form of pseudocode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31" grpId="0" animBg="1"/>
      <p:bldP spid="40" grpId="0" animBg="1"/>
      <p:bldP spid="45" grpId="0" animBg="1"/>
      <p:bldP spid="50" grpId="0" animBg="1"/>
      <p:bldP spid="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0B2C-1163-04D5-3158-7410E97B6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uter">
            <a:extLst>
              <a:ext uri="{FF2B5EF4-FFF2-40B4-BE49-F238E27FC236}">
                <a16:creationId xmlns:a16="http://schemas.microsoft.com/office/drawing/2014/main" id="{F76A42DD-F49C-0A71-99A5-A8F5E4C7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" y="1363277"/>
            <a:ext cx="7416157" cy="536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7E70B-B876-409C-3C56-1777812877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557" y="284332"/>
            <a:ext cx="4559968" cy="878305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i="1" dirty="0">
                <a:solidFill>
                  <a:schemeClr val="accent6"/>
                </a:solidFill>
              </a:rPr>
              <a:t>Relationship to Class Diagram</a:t>
            </a:r>
          </a:p>
        </p:txBody>
      </p:sp>
      <p:pic>
        <p:nvPicPr>
          <p:cNvPr id="3" name="Picture Placeholder 11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3CF9F40F-216F-BEF9-DD83-7153A5588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7" y="126938"/>
            <a:ext cx="7121236" cy="2071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E666D-F471-9D26-DDFF-7F3B5C7E4947}"/>
              </a:ext>
            </a:extLst>
          </p:cNvPr>
          <p:cNvSpPr txBox="1"/>
          <p:nvPr/>
        </p:nvSpPr>
        <p:spPr>
          <a:xfrm>
            <a:off x="8001001" y="2683042"/>
            <a:ext cx="37779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Messages: method in target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Shows how a method is used!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Level of detail depends on what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 </a:t>
            </a:r>
            <a:r>
              <a:rPr lang="en-US" sz="2000" dirty="0" err="1">
                <a:latin typeface="Consolas" panose="020B0609020204030204" pitchFamily="49" charset="0"/>
              </a:rPr>
              <a:t>mow_yard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/>
              <a:t>not in original diagram; probably would need this!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always show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show returns, but only if adds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04233-C3A7-67A9-7C9F-5A858192FADD}"/>
              </a:ext>
            </a:extLst>
          </p:cNvPr>
          <p:cNvSpPr txBox="1"/>
          <p:nvPr/>
        </p:nvSpPr>
        <p:spPr>
          <a:xfrm>
            <a:off x="2279287" y="1609692"/>
            <a:ext cx="8170442" cy="83099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hlinkClick r:id="rId4"/>
              </a:rPr>
              <a:t>https://developer.ibm.com/articles/the-sequence-diagram/</a:t>
            </a:r>
            <a:endParaRPr lang="en-US" sz="2400" dirty="0"/>
          </a:p>
          <a:p>
            <a:r>
              <a:rPr lang="en-US" sz="2400" dirty="0"/>
              <a:t>for an additional example </a:t>
            </a:r>
          </a:p>
        </p:txBody>
      </p:sp>
    </p:spTree>
    <p:extLst>
      <p:ext uri="{BB962C8B-B14F-4D97-AF65-F5344CB8AC3E}">
        <p14:creationId xmlns:p14="http://schemas.microsoft.com/office/powerpoint/2010/main" val="8189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B6C9-4112-8C76-0BA0-00A27A02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and the Strategy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B84E-26BC-929B-33E3-BAB51CE5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was the goal of the Strategy Pattern?</a:t>
            </a:r>
          </a:p>
          <a:p>
            <a:r>
              <a:rPr lang="en-US" i="1" dirty="0"/>
              <a:t>What is the general form of the class diagram for the pattern?</a:t>
            </a:r>
          </a:p>
          <a:p>
            <a:r>
              <a:rPr lang="en-US" dirty="0"/>
              <a:t>Consider the diagram for </a:t>
            </a:r>
            <a:r>
              <a:rPr lang="en-US" dirty="0" err="1"/>
              <a:t>Grassba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E2C6C-50D5-7A23-477B-9FAAE3E3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57" y="3603285"/>
            <a:ext cx="9934086" cy="28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7E3392-0EEC-9D33-2304-6C7B6D2BD7E1}"/>
              </a:ext>
            </a:extLst>
          </p:cNvPr>
          <p:cNvSpPr txBox="1">
            <a:spLocks/>
          </p:cNvSpPr>
          <p:nvPr/>
        </p:nvSpPr>
        <p:spPr>
          <a:xfrm>
            <a:off x="269100" y="111125"/>
            <a:ext cx="2778900" cy="6480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Adding a sequence diagram for </a:t>
            </a:r>
            <a:r>
              <a:rPr lang="en-US" b="1" dirty="0" err="1"/>
              <a:t>Grassba</a:t>
            </a:r>
            <a:endParaRPr lang="en-US" b="1" dirty="0"/>
          </a:p>
          <a:p>
            <a:r>
              <a:rPr lang="en-US" sz="2400" dirty="0"/>
              <a:t>This also captures the pattern</a:t>
            </a:r>
          </a:p>
          <a:p>
            <a:r>
              <a:rPr lang="en-US" sz="2400" dirty="0"/>
              <a:t>Note scenario!</a:t>
            </a:r>
          </a:p>
          <a:p>
            <a:r>
              <a:rPr lang="en-US" sz="2400" i="1" dirty="0"/>
              <a:t>Methods are in which classes?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r>
              <a:rPr lang="en-US" sz="2400" i="1" dirty="0"/>
              <a:t>Both views useful!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5D1AA-3844-FF6D-45F3-64315C15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00" y="266390"/>
            <a:ext cx="8736400" cy="6325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FECB9-D811-1BA4-09E6-5ED07AD1A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0" y="3852707"/>
            <a:ext cx="6588900" cy="1916555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3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D30D-C7F7-1C16-0635-C5DDA79E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365125"/>
            <a:ext cx="11985171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Sequence Diagrams: object to object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2B60B-790B-EBD7-17C7-E7ACDE3C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582143" cy="4351338"/>
          </a:xfrm>
        </p:spPr>
        <p:txBody>
          <a:bodyPr/>
          <a:lstStyle/>
          <a:p>
            <a:r>
              <a:rPr lang="en-US" dirty="0"/>
              <a:t>Capture object-to-object interactions</a:t>
            </a:r>
          </a:p>
          <a:p>
            <a:r>
              <a:rPr lang="en-US" dirty="0"/>
              <a:t>Across top: instances of classes</a:t>
            </a:r>
          </a:p>
          <a:p>
            <a:r>
              <a:rPr lang="en-US" dirty="0"/>
              <a:t>Each instance: a timeline (possibly starting and stopping)</a:t>
            </a:r>
          </a:p>
          <a:p>
            <a:r>
              <a:rPr lang="en-US" dirty="0"/>
              <a:t>Arrow: method calls/”messages”, target will be the class </a:t>
            </a:r>
            <a:r>
              <a:rPr lang="en-US" i="1" dirty="0"/>
              <a:t>containing</a:t>
            </a:r>
            <a:r>
              <a:rPr lang="en-US" dirty="0"/>
              <a:t> the message</a:t>
            </a:r>
          </a:p>
          <a:p>
            <a:r>
              <a:rPr lang="en-US" dirty="0"/>
              <a:t>Create: new</a:t>
            </a:r>
          </a:p>
          <a:p>
            <a:r>
              <a:rPr lang="en-US" dirty="0"/>
              <a:t>Return: optional</a:t>
            </a:r>
          </a:p>
          <a:p>
            <a:r>
              <a:rPr lang="en-US" dirty="0"/>
              <a:t>Don’t try to capture </a:t>
            </a:r>
            <a:r>
              <a:rPr lang="en-US" i="1" dirty="0"/>
              <a:t>all</a:t>
            </a:r>
            <a:r>
              <a:rPr lang="en-US" dirty="0"/>
              <a:t> detail…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3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4BA5-4A32-9AC6-05E5-148A2F36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AA3B-3F9B-CD84-9DAA-1005A24A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vs. closed diamonds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A964-22A5-D044-EE5E-75CE8194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7" y="1851751"/>
            <a:ext cx="10181984" cy="4449772"/>
          </a:xfrm>
        </p:spPr>
        <p:txBody>
          <a:bodyPr/>
          <a:lstStyle/>
          <a:p>
            <a:r>
              <a:rPr lang="en-US" dirty="0"/>
              <a:t>Common issue: composition vs. aggregation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AE9D-D456-4AC7-BBE7-D8C91E5C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49" y="235131"/>
            <a:ext cx="3232514" cy="456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1E8B7-6CAE-E232-D51C-E1ED1040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99325"/>
            <a:ext cx="7451054" cy="31591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4FE065-DBBD-4328-AF05-04744B82BEB8}"/>
              </a:ext>
            </a:extLst>
          </p:cNvPr>
          <p:cNvCxnSpPr/>
          <p:nvPr/>
        </p:nvCxnSpPr>
        <p:spPr>
          <a:xfrm flipH="1">
            <a:off x="2539511" y="2276547"/>
            <a:ext cx="1212234" cy="68449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73EDF4-1E37-6B24-5EA5-9351978525E2}"/>
              </a:ext>
            </a:extLst>
          </p:cNvPr>
          <p:cNvCxnSpPr>
            <a:cxnSpLocks/>
          </p:cNvCxnSpPr>
          <p:nvPr/>
        </p:nvCxnSpPr>
        <p:spPr>
          <a:xfrm flipH="1">
            <a:off x="5018687" y="2335908"/>
            <a:ext cx="1160977" cy="72683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245103-E4D4-7862-B884-036B40E7DE61}"/>
              </a:ext>
            </a:extLst>
          </p:cNvPr>
          <p:cNvSpPr txBox="1"/>
          <p:nvPr/>
        </p:nvSpPr>
        <p:spPr>
          <a:xfrm>
            <a:off x="5637929" y="29731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C6525-42CE-F5BA-3ECB-723BA689160D}"/>
              </a:ext>
            </a:extLst>
          </p:cNvPr>
          <p:cNvSpPr txBox="1"/>
          <p:nvPr/>
        </p:nvSpPr>
        <p:spPr>
          <a:xfrm>
            <a:off x="1440074" y="3383818"/>
            <a:ext cx="2460930" cy="4001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needs-a</a:t>
            </a:r>
            <a:r>
              <a:rPr lang="en-US" sz="2000" dirty="0"/>
              <a:t> – </a:t>
            </a:r>
            <a:r>
              <a:rPr lang="en-US" sz="2000" i="1" dirty="0"/>
              <a:t>very useful!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948FE-A5CE-C7BC-F446-FEC10F9C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96" y="2880986"/>
            <a:ext cx="6125650" cy="37839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36FD050-A079-F24E-F6E0-EE92FADC83B8}"/>
              </a:ext>
            </a:extLst>
          </p:cNvPr>
          <p:cNvSpPr/>
          <p:nvPr/>
        </p:nvSpPr>
        <p:spPr>
          <a:xfrm>
            <a:off x="8034922" y="5686978"/>
            <a:ext cx="3700208" cy="46014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6CB8-D83E-1EC2-DD04-B4F19FE44B73}"/>
              </a:ext>
            </a:extLst>
          </p:cNvPr>
          <p:cNvSpPr txBox="1"/>
          <p:nvPr/>
        </p:nvSpPr>
        <p:spPr>
          <a:xfrm>
            <a:off x="4486652" y="3514847"/>
            <a:ext cx="3052672" cy="1200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UML User Guide,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p. 68: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Open diamond has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no impact, no meaning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2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FA2C-E249-D643-64EF-2802D24B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B107-9C0D-7421-44EA-65272282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are the types?</a:t>
            </a:r>
          </a:p>
          <a:p>
            <a:r>
              <a:rPr lang="en-US" dirty="0"/>
              <a:t>Are they needed by the user?</a:t>
            </a:r>
          </a:p>
        </p:txBody>
      </p:sp>
      <p:pic>
        <p:nvPicPr>
          <p:cNvPr id="4" name="Picture 3" descr="A diagram of a vehicle&#10;&#10;Description automatically generated">
            <a:extLst>
              <a:ext uri="{FF2B5EF4-FFF2-40B4-BE49-F238E27FC236}">
                <a16:creationId xmlns:a16="http://schemas.microsoft.com/office/drawing/2014/main" id="{D6E2B9E9-741B-DF16-E65F-25C974D0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11" y="156389"/>
            <a:ext cx="3540148" cy="3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group of people in a carnival&#10;&#10;AI-generated content may be incorrect.">
            <a:extLst>
              <a:ext uri="{FF2B5EF4-FFF2-40B4-BE49-F238E27FC236}">
                <a16:creationId xmlns:a16="http://schemas.microsoft.com/office/drawing/2014/main" id="{E499E2C6-459D-DFC1-B787-7D501B42A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4" y="1275466"/>
            <a:ext cx="6858000" cy="48507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D5D61E2-5A6E-879D-B22C-195164B7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652686" cy="69755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Where’s Waldo?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8A9AB-E7C1-7842-9D5D-691460D36219}"/>
              </a:ext>
            </a:extLst>
          </p:cNvPr>
          <p:cNvSpPr txBox="1"/>
          <p:nvPr/>
        </p:nvSpPr>
        <p:spPr>
          <a:xfrm>
            <a:off x="5968314" y="6440727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(sporcle.com)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A324B-1291-FEBC-8831-74F6BA17F3D2}"/>
              </a:ext>
            </a:extLst>
          </p:cNvPr>
          <p:cNvSpPr txBox="1"/>
          <p:nvPr/>
        </p:nvSpPr>
        <p:spPr>
          <a:xfrm>
            <a:off x="7708568" y="1186249"/>
            <a:ext cx="42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is Waldo so hard to find?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Unnecessary clutter?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to following:</a:t>
            </a:r>
          </a:p>
        </p:txBody>
      </p:sp>
      <p:pic>
        <p:nvPicPr>
          <p:cNvPr id="8" name="Picture 7" descr="A cartoon of a person painting on a easel&#10;&#10;AI-generated content may be incorrect.">
            <a:extLst>
              <a:ext uri="{FF2B5EF4-FFF2-40B4-BE49-F238E27FC236}">
                <a16:creationId xmlns:a16="http://schemas.microsoft.com/office/drawing/2014/main" id="{08FE1E1E-3721-F0E1-8B6F-3DCBAF2BE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44" y="2510145"/>
            <a:ext cx="3123393" cy="384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0C903-B413-1069-7BC1-2F50D8218640}"/>
              </a:ext>
            </a:extLst>
          </p:cNvPr>
          <p:cNvSpPr txBox="1"/>
          <p:nvPr/>
        </p:nvSpPr>
        <p:spPr>
          <a:xfrm>
            <a:off x="7622070" y="6434487"/>
            <a:ext cx="48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https://en.wikipedia.org/wiki/Where's_Wally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8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65A8-839A-CE4D-190D-A3C1C620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closer to software:</a:t>
            </a:r>
          </a:p>
        </p:txBody>
      </p:sp>
      <p:pic>
        <p:nvPicPr>
          <p:cNvPr id="3" name="Picture 2" descr="Dallas House Plan | Two Story Modern Home Design with Large Angled ...">
            <a:extLst>
              <a:ext uri="{FF2B5EF4-FFF2-40B4-BE49-F238E27FC236}">
                <a16:creationId xmlns:a16="http://schemas.microsoft.com/office/drawing/2014/main" id="{689DD283-A2CA-55C9-8553-CFD562461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4" y="1910080"/>
            <a:ext cx="4878705" cy="393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print of a house&#10;&#10;AI-generated content may be incorrect.">
            <a:extLst>
              <a:ext uri="{FF2B5EF4-FFF2-40B4-BE49-F238E27FC236}">
                <a16:creationId xmlns:a16="http://schemas.microsoft.com/office/drawing/2014/main" id="{3975F1C4-7BC3-8A91-A46E-AF35E3267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675" y="1910080"/>
            <a:ext cx="4721860" cy="4582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F722A-938A-39D0-EAEA-2298EB9C78AD}"/>
              </a:ext>
            </a:extLst>
          </p:cNvPr>
          <p:cNvSpPr txBox="1"/>
          <p:nvPr/>
        </p:nvSpPr>
        <p:spPr>
          <a:xfrm>
            <a:off x="5980979" y="361670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B7C15-9473-F6E9-EAB9-8A70BE1B8309}"/>
              </a:ext>
            </a:extLst>
          </p:cNvPr>
          <p:cNvSpPr txBox="1"/>
          <p:nvPr/>
        </p:nvSpPr>
        <p:spPr>
          <a:xfrm>
            <a:off x="876333" y="6007227"/>
            <a:ext cx="409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would you show to a client?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would the builder use?</a:t>
            </a:r>
          </a:p>
        </p:txBody>
      </p:sp>
    </p:spTree>
    <p:extLst>
      <p:ext uri="{BB962C8B-B14F-4D97-AF65-F5344CB8AC3E}">
        <p14:creationId xmlns:p14="http://schemas.microsoft.com/office/powerpoint/2010/main" val="16132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6382-3778-7193-F69F-C085941AF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AF98-11F6-240F-E676-D14FE690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D3C3-7C88-1813-C9AA-30FBCA16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85240"/>
          </a:xfrm>
        </p:spPr>
        <p:txBody>
          <a:bodyPr>
            <a:normAutofit/>
          </a:bodyPr>
          <a:lstStyle/>
          <a:p>
            <a:r>
              <a:rPr lang="en-US" dirty="0"/>
              <a:t>Where are the types?</a:t>
            </a:r>
          </a:p>
          <a:p>
            <a:r>
              <a:rPr lang="en-US" dirty="0"/>
              <a:t>Are they needed by the user?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Important to implementation</a:t>
            </a:r>
          </a:p>
          <a:p>
            <a:pPr lvl="1"/>
            <a:r>
              <a:rPr lang="en-US" dirty="0"/>
              <a:t>Not important to clients – they just add clutter!</a:t>
            </a:r>
          </a:p>
          <a:p>
            <a:pPr lvl="1"/>
            <a:r>
              <a:rPr lang="en-US" dirty="0"/>
              <a:t>Experienced developers can infer the type from the diagram</a:t>
            </a:r>
          </a:p>
          <a:p>
            <a:r>
              <a:rPr lang="en-US" dirty="0"/>
              <a:t>May need full detail: contract diagram</a:t>
            </a:r>
          </a:p>
          <a:p>
            <a:pPr lvl="1"/>
            <a:r>
              <a:rPr lang="en-US" dirty="0"/>
              <a:t>Very useful in large projects</a:t>
            </a:r>
          </a:p>
          <a:p>
            <a:pPr lvl="1"/>
            <a:r>
              <a:rPr lang="en-US" dirty="0"/>
              <a:t>Makes it easier for one piece of code to interact with another</a:t>
            </a:r>
          </a:p>
          <a:p>
            <a:pPr lvl="1"/>
            <a:r>
              <a:rPr lang="en-US" dirty="0"/>
              <a:t>Our focus will typically be on clients and user requirements…</a:t>
            </a:r>
          </a:p>
        </p:txBody>
      </p:sp>
      <p:pic>
        <p:nvPicPr>
          <p:cNvPr id="4" name="Picture 3" descr="A diagram of a vehicle&#10;&#10;Description automatically generated">
            <a:extLst>
              <a:ext uri="{FF2B5EF4-FFF2-40B4-BE49-F238E27FC236}">
                <a16:creationId xmlns:a16="http://schemas.microsoft.com/office/drawing/2014/main" id="{5E62E5D8-CDAC-A496-091C-92CBD7F7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11" y="156389"/>
            <a:ext cx="3540148" cy="3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10199</TotalTime>
  <Words>4620</Words>
  <Application>Microsoft Macintosh PowerPoint</Application>
  <PresentationFormat>Widescreen</PresentationFormat>
  <Paragraphs>649</Paragraphs>
  <Slides>45</Slides>
  <Notes>30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Consolas</vt:lpstr>
      <vt:lpstr>Corbel</vt:lpstr>
      <vt:lpstr>Damascus</vt:lpstr>
      <vt:lpstr>Depth</vt:lpstr>
      <vt:lpstr>3. Object-Oriented Design (OOD)</vt:lpstr>
      <vt:lpstr>UML Refresher</vt:lpstr>
      <vt:lpstr>is-a, has-a, needs-a</vt:lpstr>
      <vt:lpstr>Open vs. closed diamonds</vt:lpstr>
      <vt:lpstr>Open vs. closed diamonds</vt:lpstr>
      <vt:lpstr>Minimal Clutter</vt:lpstr>
      <vt:lpstr>Where’s Waldo?</vt:lpstr>
      <vt:lpstr>Example closer to software:</vt:lpstr>
      <vt:lpstr>Minimal Clutter</vt:lpstr>
      <vt:lpstr>Bigger issue: which classes?</vt:lpstr>
      <vt:lpstr>Identifying classes</vt:lpstr>
      <vt:lpstr>Domain classes</vt:lpstr>
      <vt:lpstr>How to identify domain classes?</vt:lpstr>
      <vt:lpstr>Application:</vt:lpstr>
      <vt:lpstr>Understanding classes</vt:lpstr>
      <vt:lpstr>How to violate SRP</vt:lpstr>
      <vt:lpstr>A more systematic definition</vt:lpstr>
      <vt:lpstr>A more systematic definition</vt:lpstr>
      <vt:lpstr>A more systematic definition</vt:lpstr>
      <vt:lpstr>PowerPoint Presentation</vt:lpstr>
      <vt:lpstr>What’s a domain object, continued…</vt:lpstr>
      <vt:lpstr>What characterizes a domain object</vt:lpstr>
      <vt:lpstr>What characterizes a domain object</vt:lpstr>
      <vt:lpstr>What characterizes a domain object</vt:lpstr>
      <vt:lpstr>Returning to meal wheel:</vt:lpstr>
      <vt:lpstr>Nouns &amp; verbs</vt:lpstr>
      <vt:lpstr>Nouns &amp; verbs</vt:lpstr>
      <vt:lpstr>Nouns &amp; verbs</vt:lpstr>
      <vt:lpstr>Nouns &amp; verbs</vt:lpstr>
      <vt:lpstr>Nouns &amp; verbs</vt:lpstr>
      <vt:lpstr>MealWheel example</vt:lpstr>
      <vt:lpstr>An initial design process…</vt:lpstr>
      <vt:lpstr>Example #1: domain model for…</vt:lpstr>
      <vt:lpstr>Example #2: domain model for…</vt:lpstr>
      <vt:lpstr>Sound designs</vt:lpstr>
      <vt:lpstr>Additional issues</vt:lpstr>
      <vt:lpstr>Review</vt:lpstr>
      <vt:lpstr>Working in teams</vt:lpstr>
      <vt:lpstr>Sequence Diagrams</vt:lpstr>
      <vt:lpstr>Grassba Problem</vt:lpstr>
      <vt:lpstr>Sequence Diagram</vt:lpstr>
      <vt:lpstr>Relationship to Class Diagram</vt:lpstr>
      <vt:lpstr>Sequence and the Strategy Pattern</vt:lpstr>
      <vt:lpstr>PowerPoint Presentation</vt:lpstr>
      <vt:lpstr>Sequence Diagrams: object to object interactions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Rob Hasker</cp:lastModifiedBy>
  <cp:revision>408</cp:revision>
  <dcterms:created xsi:type="dcterms:W3CDTF">2014-08-01T20:24:53Z</dcterms:created>
  <dcterms:modified xsi:type="dcterms:W3CDTF">2026-01-05T17:28:27Z</dcterms:modified>
</cp:coreProperties>
</file>