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33"/>
  </p:notesMasterIdLst>
  <p:sldIdLst>
    <p:sldId id="256" r:id="rId2"/>
    <p:sldId id="289" r:id="rId3"/>
    <p:sldId id="303" r:id="rId4"/>
    <p:sldId id="288" r:id="rId5"/>
    <p:sldId id="290" r:id="rId6"/>
    <p:sldId id="305" r:id="rId7"/>
    <p:sldId id="275" r:id="rId8"/>
    <p:sldId id="291" r:id="rId9"/>
    <p:sldId id="292" r:id="rId10"/>
    <p:sldId id="295" r:id="rId11"/>
    <p:sldId id="296" r:id="rId12"/>
    <p:sldId id="297" r:id="rId13"/>
    <p:sldId id="279" r:id="rId14"/>
    <p:sldId id="298" r:id="rId15"/>
    <p:sldId id="280" r:id="rId16"/>
    <p:sldId id="282" r:id="rId17"/>
    <p:sldId id="283" r:id="rId18"/>
    <p:sldId id="284" r:id="rId19"/>
    <p:sldId id="257" r:id="rId20"/>
    <p:sldId id="299" r:id="rId21"/>
    <p:sldId id="258" r:id="rId22"/>
    <p:sldId id="259" r:id="rId23"/>
    <p:sldId id="301" r:id="rId24"/>
    <p:sldId id="260" r:id="rId25"/>
    <p:sldId id="261" r:id="rId26"/>
    <p:sldId id="262" r:id="rId27"/>
    <p:sldId id="263" r:id="rId28"/>
    <p:sldId id="264" r:id="rId29"/>
    <p:sldId id="300" r:id="rId30"/>
    <p:sldId id="302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1701" autoAdjust="0"/>
  </p:normalViewPr>
  <p:slideViewPr>
    <p:cSldViewPr snapToGrid="0">
      <p:cViewPr varScale="1">
        <p:scale>
          <a:sx n="111" d="100"/>
          <a:sy n="111" d="100"/>
        </p:scale>
        <p:origin x="1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reading: Software Design Principles, Ch. 1 on cohesion, coupling,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point: at control coupling feels like maximizing consistency, but as project continues you find it just makes it impossible to change any piece of code, either the caller or the </a:t>
            </a:r>
            <a:r>
              <a:rPr lang="en-US" dirty="0" err="1"/>
              <a:t>callee</a:t>
            </a:r>
            <a:r>
              <a:rPr lang="en-US" dirty="0"/>
              <a:t> </a:t>
            </a:r>
          </a:p>
          <a:p>
            <a:r>
              <a:rPr lang="en-US" dirty="0"/>
              <a:t>That is, it’s consistent,</a:t>
            </a:r>
            <a:r>
              <a:rPr lang="en-US" baseline="0" dirty="0"/>
              <a:t> but a REALLY bad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version of swap here is from Java:</a:t>
            </a:r>
          </a:p>
          <a:p>
            <a:r>
              <a:rPr lang="en-US" dirty="0"/>
              <a:t>	public void swap(int[] numbers, int pos1, int pos2) {</a:t>
            </a:r>
          </a:p>
          <a:p>
            <a:r>
              <a:rPr lang="en-US" dirty="0"/>
              <a:t>	   int </a:t>
            </a:r>
            <a:r>
              <a:rPr lang="en-US" dirty="0" err="1"/>
              <a:t>tmp</a:t>
            </a:r>
            <a:r>
              <a:rPr lang="en-US" dirty="0"/>
              <a:t> = numbers[pos1];</a:t>
            </a:r>
          </a:p>
          <a:p>
            <a:r>
              <a:rPr lang="en-US" dirty="0"/>
              <a:t>	   numbers[pos1] = numbers[pos2];</a:t>
            </a:r>
          </a:p>
          <a:p>
            <a:r>
              <a:rPr lang="en-US" dirty="0"/>
              <a:t>	   numbers[pos2] = </a:t>
            </a:r>
            <a:r>
              <a:rPr lang="en-US" dirty="0" err="1"/>
              <a:t>tmp</a:t>
            </a:r>
            <a:r>
              <a:rPr lang="en-US" dirty="0"/>
              <a:t>;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 This is stamp coupling because we are passing the full array and only using two elements. In other languages, you can write a version of swap that doesn’t require references to the whole array; for example, in C++ we’d write</a:t>
            </a:r>
          </a:p>
          <a:p>
            <a:r>
              <a:rPr lang="en-US" dirty="0"/>
              <a:t>	void swap(int &amp;a, int &amp;b) { int </a:t>
            </a:r>
            <a:r>
              <a:rPr lang="en-US" dirty="0" err="1"/>
              <a:t>tmp</a:t>
            </a:r>
            <a:r>
              <a:rPr lang="en-US" dirty="0"/>
              <a:t> = a; a = b; b = </a:t>
            </a:r>
            <a:r>
              <a:rPr lang="en-US" dirty="0" err="1"/>
              <a:t>tmp</a:t>
            </a:r>
            <a:r>
              <a:rPr lang="en-US" dirty="0"/>
              <a:t>; }</a:t>
            </a:r>
          </a:p>
          <a:p>
            <a:r>
              <a:rPr lang="en-US" dirty="0"/>
              <a:t>and then call it with</a:t>
            </a:r>
          </a:p>
          <a:p>
            <a:r>
              <a:rPr lang="en-US" dirty="0"/>
              <a:t>	swap(numbers[pos1], numbers[pos2]);</a:t>
            </a:r>
          </a:p>
          <a:p>
            <a:r>
              <a:rPr lang="en-US" dirty="0"/>
              <a:t>Similar code can be written in C, C#, Ada, and (I believe) Rust among many others. But there is no </a:t>
            </a:r>
            <a:r>
              <a:rPr lang="en-US"/>
              <a:t>equivalent construct in Java.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External: dependency on external data such as communication channels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this depends on the level of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7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grade book cannot be seen as having just one responsibility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1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[The example is from a textbook by</a:t>
            </a:r>
            <a:r>
              <a:rPr lang="en-US" baseline="0" dirty="0"/>
              <a:t> </a:t>
            </a:r>
            <a:r>
              <a:rPr lang="en-US" baseline="0" dirty="0" err="1"/>
              <a:t>Schach</a:t>
            </a:r>
            <a:r>
              <a:rPr lang="en-US" baseline="0" dirty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</a:t>
            </a:r>
            <a:r>
              <a:rPr lang="en-US"/>
              <a:t>design strategy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38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 review issues after making point about how tempting it is to use this design strategy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 application,</a:t>
            </a:r>
            <a:r>
              <a:rPr lang="en-US" baseline="0" dirty="0"/>
              <a:t> but probably would take too much time to discuss: </a:t>
            </a:r>
            <a:r>
              <a:rPr lang="en-US" dirty="0"/>
              <a:t>Therac-25 control system: poll keyboard to check for new character, poll hardware to see if ready to dose patient, poll clock to see if dose time up</a:t>
            </a:r>
            <a:r>
              <a:rPr lang="en-US" baseline="0" dirty="0"/>
              <a:t> - </a:t>
            </a:r>
            <a:r>
              <a:rPr lang="en-US" dirty="0"/>
              <a:t>some polling operations done more frequently, so have flag to determine if infrequent operations must be polled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5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4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“new” meaning “not in the notes and not used as an example in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1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(Observation: many students would prefer to change diapers, even at MSOE…)</a:t>
            </a:r>
          </a:p>
          <a:p>
            <a:r>
              <a:rPr lang="en-US" dirty="0"/>
              <a:t>The point: can’t work on a system without knowing how they interface with other parts and what the individual parts do.</a:t>
            </a:r>
          </a:p>
          <a:p>
            <a:r>
              <a:rPr lang="en-US" dirty="0"/>
              <a:t>Coupling &amp; cohesion: looking at each of these separately.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give students time to think about each of these questions, and have them describe </a:t>
            </a:r>
            <a:r>
              <a:rPr lang="en-US" b="1" dirty="0"/>
              <a:t>how</a:t>
            </a:r>
            <a:endParaRPr lang="en-US" dirty="0"/>
          </a:p>
          <a:p>
            <a:r>
              <a:rPr lang="en-US" dirty="0"/>
              <a:t>Strategy: higher coupling if need pointer from strategy back to strategy ”container”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going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getClass</a:t>
            </a:r>
            <a:r>
              <a:rPr lang="en-US" dirty="0"/>
              <a:t>: returns the</a:t>
            </a:r>
            <a:r>
              <a:rPr lang="en-US" baseline="0" dirty="0"/>
              <a:t> object representing the class, Student</a:t>
            </a:r>
          </a:p>
          <a:p>
            <a:r>
              <a:rPr lang="en-US" baseline="0" dirty="0" err="1"/>
              <a:t>getDeclaredField</a:t>
            </a:r>
            <a:r>
              <a:rPr lang="en-US" baseline="0" dirty="0"/>
              <a:t>: returns the field</a:t>
            </a:r>
          </a:p>
          <a:p>
            <a:r>
              <a:rPr lang="en-US" baseline="0" dirty="0"/>
              <a:t>Consequences: broken abstraction </a:t>
            </a:r>
            <a:r>
              <a:rPr lang="mr-IN" baseline="0" dirty="0"/>
              <a:t>–</a:t>
            </a:r>
            <a:r>
              <a:rPr lang="en-US" baseline="0" dirty="0"/>
              <a:t> nothing is safe!</a:t>
            </a:r>
          </a:p>
          <a:p>
            <a:r>
              <a:rPr lang="en-US" baseline="0" dirty="0"/>
              <a:t>Specifically: author of Student cannot assume you use public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is important because a member of a class at least needs a class instance to access it – such data is too visible, but at least there’s an instance</a:t>
            </a:r>
          </a:p>
          <a:p>
            <a:r>
              <a:rPr lang="en-US" dirty="0"/>
              <a:t>QUESTION: then what do public instance </a:t>
            </a:r>
            <a:r>
              <a:rPr lang="en-US"/>
              <a:t>variables violate?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might be used to send a signal to some piece of code tha</a:t>
            </a:r>
            <a:r>
              <a:rPr lang="en-US" baseline="0" dirty="0"/>
              <a:t>t should assume stack is full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Unused parameters don’t always exist, but it’s a strong sign when they are there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6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de-DE"/>
              <a:t>SE-2811 Dr. Mark L. Hornick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by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americanmuscle.com/hellion-twinturbo-complete-kit-2015gt.html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4. Cohesion and Coupling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Rob Hasker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10669229" cy="4351338"/>
          </a:xfrm>
        </p:spPr>
        <p:txBody>
          <a:bodyPr>
            <a:normAutofit/>
          </a:bodyPr>
          <a:lstStyle/>
          <a:p>
            <a:r>
              <a:rPr lang="en-US" i="1" dirty="0"/>
              <a:t>Content Coupling</a:t>
            </a:r>
            <a:r>
              <a:rPr lang="en-US" dirty="0"/>
              <a:t>: using data, control encapsulated within  the boundary of another module</a:t>
            </a:r>
          </a:p>
          <a:p>
            <a:pPr lvl="1"/>
            <a:r>
              <a:rPr lang="en-US" dirty="0"/>
              <a:t>Bypassing protected, private: allows </a:t>
            </a:r>
            <a:r>
              <a:rPr lang="en-US" i="1" dirty="0"/>
              <a:t>covert</a:t>
            </a:r>
            <a:r>
              <a:rPr lang="en-US" dirty="0"/>
              <a:t> (hidden) communication</a:t>
            </a:r>
          </a:p>
          <a:p>
            <a:pPr lvl="2"/>
            <a:r>
              <a:rPr lang="en-US" dirty="0"/>
              <a:t>Difficult to identify, reason about</a:t>
            </a:r>
          </a:p>
          <a:p>
            <a:pPr lvl="1"/>
            <a:r>
              <a:rPr lang="en-US" dirty="0"/>
              <a:t>Other examples:</a:t>
            </a:r>
          </a:p>
          <a:p>
            <a:pPr lvl="2"/>
            <a:r>
              <a:rPr lang="en-US" dirty="0"/>
              <a:t>Jumping into the middle of a subroutine in assembly to skip initialization code</a:t>
            </a:r>
          </a:p>
          <a:p>
            <a:pPr lvl="2"/>
            <a:r>
              <a:rPr lang="en-US" dirty="0"/>
              <a:t>Modifying a constructor at runtime so future initialization is faster</a:t>
            </a:r>
          </a:p>
          <a:p>
            <a:pPr lvl="2"/>
            <a:r>
              <a:rPr lang="en-US" dirty="0"/>
              <a:t>Using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instanceof</a:t>
            </a:r>
            <a:r>
              <a:rPr lang="en-US" dirty="0"/>
              <a:t>: code depends on the implemented type’s name, not the abstraction</a:t>
            </a:r>
          </a:p>
          <a:p>
            <a:pPr lvl="2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only legit use of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instanceof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implementing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</a:p>
          <a:p>
            <a:pPr lvl="1"/>
            <a:r>
              <a:rPr lang="en-US" dirty="0"/>
              <a:t>Key characteristic: inappropriate use of programming constructs</a:t>
            </a:r>
          </a:p>
          <a:p>
            <a:pPr lvl="1"/>
            <a:r>
              <a:rPr lang="en-US" dirty="0"/>
              <a:t>Probably the worst form of coupling: nothing is safe</a:t>
            </a:r>
            <a:r>
              <a:rPr lang="mr-IN" dirty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783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Closely related to content coupling</a:t>
            </a:r>
          </a:p>
          <a:p>
            <a:r>
              <a:rPr lang="en-US" dirty="0">
                <a:solidFill>
                  <a:schemeClr val="tx1"/>
                </a:solidFill>
              </a:rPr>
              <a:t>Leaving data unrestricted; can access anywhere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real encapsulation </a:t>
            </a:r>
            <a:r>
              <a:rPr lang="mr-IN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any code can change default, </a:t>
            </a:r>
            <a:r>
              <a:rPr lang="en-US" dirty="0" err="1">
                <a:solidFill>
                  <a:schemeClr val="tx1"/>
                </a:solidFill>
              </a:rPr>
              <a:t>firstName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Very challenging to identify which code modifies either</a:t>
            </a:r>
          </a:p>
          <a:p>
            <a:r>
              <a:rPr lang="en-US" dirty="0">
                <a:solidFill>
                  <a:schemeClr val="tx1"/>
                </a:solidFill>
              </a:rPr>
              <a:t>Known as “global variables” in other languages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Why is static important here?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6033" y="2771136"/>
            <a:ext cx="747993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public class Student {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static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defaultName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   public String </a:t>
            </a:r>
            <a:r>
              <a:rPr lang="en-US" sz="28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816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4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example of common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34" y="1595153"/>
            <a:ext cx="11776119" cy="464237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Stack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size = 0;                    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items = new String[100]; //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Consolas" charset="0"/>
                <a:ea typeface="Consolas" charset="0"/>
                <a:cs typeface="Consolas" charset="0"/>
              </a:rPr>
              <a:t>package visibility!</a:t>
            </a:r>
            <a:endParaRPr lang="en-US" dirty="0">
              <a:solidFill>
                <a:srgbClr val="FFFF00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void push(String x) { items[size++] = x;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public String pop() { --size; return items[size + 1];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Stack s = new Stack(); </a:t>
            </a:r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s.size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100; // oops</a:t>
            </a: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338"/>
            <a:ext cx="11115675" cy="637698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+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323" y="3239659"/>
            <a:ext cx="369524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Passing control information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548418" y="3470492"/>
            <a:ext cx="2715905" cy="1347168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548418" y="1286934"/>
            <a:ext cx="2715905" cy="2183557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0897" y="5654049"/>
            <a:ext cx="876874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</a:p>
          <a:p>
            <a:r>
              <a:rPr lang="en-US" sz="2400" i="1" dirty="0"/>
              <a:t>- </a:t>
            </a:r>
            <a:r>
              <a:rPr lang="en-US" sz="2400" dirty="0"/>
              <a:t>often through a “flag”, a true/false variable used as </a:t>
            </a:r>
            <a:r>
              <a:rPr lang="en-US" sz="2400"/>
              <a:t>a signal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491498" y="4014840"/>
            <a:ext cx="20425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Note not used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299045" y="4245673"/>
            <a:ext cx="5192453" cy="1177543"/>
          </a:xfrm>
          <a:prstGeom prst="straightConnector1">
            <a:avLst/>
          </a:prstGeom>
          <a:ln w="50800">
            <a:solidFill>
              <a:schemeClr val="accent4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338"/>
            <a:ext cx="11198225" cy="637698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draw() { assert false; } // stub for draw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void draw(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shape,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y1,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y3,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x4,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y4)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switch ( shape 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1: ...draw line using (x1, y1), (x2, y2)...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2: ...draw triangle with (x3, y3) as well...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3: ...draw rectangle using all 4...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case 4: ...draw circle within enclosing rectangle...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EquilateralTriangle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extends Shape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height;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public void draw() {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super.draw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top_x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>
                <a:latin typeface="Consolas" charset="0"/>
                <a:ea typeface="Consolas" charset="0"/>
                <a:cs typeface="Consolas" charset="0"/>
              </a:rPr>
              <a:t>+ height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/2,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top_y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–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height,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           0,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153" y="411793"/>
            <a:ext cx="5097944" cy="3416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is this a problem?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The logic is hard to follow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Little encapsulation </a:t>
            </a:r>
            <a:r>
              <a:rPr lang="mr-IN" sz="2400" dirty="0"/>
              <a:t>–</a:t>
            </a:r>
            <a:r>
              <a:rPr lang="en-US" sz="2400" dirty="0"/>
              <a:t> caller must know how the branching works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No names to tell you what’s happening; just need to know extra meanings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Cannot reuse components by themselves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7656" y="6088078"/>
            <a:ext cx="8768747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control coupling</a:t>
            </a:r>
            <a:r>
              <a:rPr lang="en-US" sz="2400" dirty="0"/>
              <a:t>: information in one module dictates logic in another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86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27375" y="84138"/>
            <a:ext cx="9064625" cy="668972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handleErrors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String[] messages = { "file not found",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"folder not found", "file already open",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"disk error" };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(messages[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1 ||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2 )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(3);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if (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errorNumber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3 )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closeAllFiles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else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("Cannot recover.");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System.exit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(1);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934" y="582068"/>
            <a:ext cx="2556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Frequent form: handle all errors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Seems consistent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Difficult to 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Impossible to reuse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Any change to control: revisit all calls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1466" y="5644991"/>
            <a:ext cx="6692858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Control Coupling: </a:t>
            </a:r>
          </a:p>
          <a:p>
            <a:r>
              <a:rPr lang="en-US" sz="2400" dirty="0"/>
              <a:t>Not as bad as content, common coupling, but avoid</a:t>
            </a:r>
          </a:p>
        </p:txBody>
      </p:sp>
    </p:spTree>
    <p:extLst>
      <p:ext uri="{BB962C8B-B14F-4D97-AF65-F5344CB8AC3E}">
        <p14:creationId xmlns:p14="http://schemas.microsoft.com/office/powerpoint/2010/main" val="2618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stamp coupling</a:t>
            </a:r>
            <a:r>
              <a:rPr lang="en-US" dirty="0"/>
              <a:t>: passing large structure and using just a 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12242"/>
          </a:xfrm>
        </p:spPr>
        <p:txBody>
          <a:bodyPr>
            <a:normAutofit/>
          </a:bodyPr>
          <a:lstStyle/>
          <a:p>
            <a:r>
              <a:rPr lang="en-US" dirty="0"/>
              <a:t>classic example:    swap(</a:t>
            </a:r>
            <a:r>
              <a:rPr lang="en-US" dirty="0" err="1"/>
              <a:t>int</a:t>
            </a:r>
            <a:r>
              <a:rPr lang="en-US" dirty="0"/>
              <a:t>[] numbers, </a:t>
            </a:r>
            <a:r>
              <a:rPr lang="en-US" dirty="0" err="1"/>
              <a:t>int</a:t>
            </a:r>
            <a:r>
              <a:rPr lang="en-US" dirty="0"/>
              <a:t> pos1, </a:t>
            </a:r>
            <a:r>
              <a:rPr lang="en-US" dirty="0" err="1"/>
              <a:t>int</a:t>
            </a:r>
            <a:r>
              <a:rPr lang="en-US" dirty="0"/>
              <a:t> pos2);</a:t>
            </a:r>
          </a:p>
          <a:p>
            <a:r>
              <a:rPr lang="en-US" dirty="0"/>
              <a:t>another: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piece not as reusable as it could be</a:t>
            </a:r>
          </a:p>
          <a:p>
            <a:pPr lvl="1"/>
            <a:r>
              <a:rPr lang="en-US" dirty="0"/>
              <a:t>piece could have undesired side-effects; could even result in security breaches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62643" y="2926029"/>
            <a:ext cx="9420224" cy="1764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Image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public class Buffer { Image a, b;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void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drawPartB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(Buffer full) { </a:t>
            </a:r>
            <a:r>
              <a:rPr lang="mr-IN" sz="2400" dirty="0">
                <a:latin typeface="Consolas" charset="0"/>
                <a:ea typeface="Consolas" charset="0"/>
                <a:cs typeface="Consolas" charset="0"/>
              </a:rPr>
              <a:t>…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use just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full.b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(best):</a:t>
            </a:r>
            <a:r>
              <a:rPr lang="en-US" i="1" dirty="0"/>
              <a:t> </a:t>
            </a:r>
            <a:r>
              <a:rPr lang="en-US" b="1" i="1" dirty="0"/>
              <a:t>data coupling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7778340" cy="4351338"/>
          </a:xfrm>
        </p:spPr>
        <p:txBody>
          <a:bodyPr/>
          <a:lstStyle/>
          <a:p>
            <a:r>
              <a:rPr lang="en-US" sz="3200" dirty="0"/>
              <a:t>simple, easy-to-understand argument lists</a:t>
            </a:r>
          </a:p>
          <a:p>
            <a:r>
              <a:rPr lang="en-US" sz="3200" dirty="0"/>
              <a:t>simple communication path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list</a:t>
            </a:r>
          </a:p>
          <a:p>
            <a:r>
              <a:rPr lang="en-US" dirty="0"/>
              <a:t>External: not covered</a:t>
            </a:r>
          </a:p>
          <a:p>
            <a:pPr lvl="1"/>
            <a:r>
              <a:rPr lang="en-US" dirty="0"/>
              <a:t>Probably low concern</a:t>
            </a:r>
          </a:p>
          <a:p>
            <a:r>
              <a:rPr lang="en-US" dirty="0"/>
              <a:t>None: no dependency</a:t>
            </a:r>
          </a:p>
          <a:p>
            <a:r>
              <a:rPr lang="en-US" dirty="0"/>
              <a:t>Goal: green zone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82" y="3261815"/>
            <a:ext cx="6605554" cy="33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Distribute first-year code (anonymized), have students identify examples of poor cohesion, poor coupling</a:t>
            </a:r>
          </a:p>
        </p:txBody>
      </p:sp>
    </p:spTree>
    <p:extLst>
      <p:ext uri="{BB962C8B-B14F-4D97-AF65-F5344CB8AC3E}">
        <p14:creationId xmlns:p14="http://schemas.microsoft.com/office/powerpoint/2010/main" val="5972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Cohesive module: performs single task with minimal interaction with rest of system</a:t>
            </a:r>
          </a:p>
          <a:p>
            <a:r>
              <a:rPr lang="en-US" dirty="0">
                <a:solidFill>
                  <a:schemeClr val="tx1"/>
                </a:solidFill>
              </a:rPr>
              <a:t>Single responsibility!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 at least, a small number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grade book would record grades, compute statistics</a:t>
            </a:r>
          </a:p>
        </p:txBody>
      </p:sp>
    </p:spTree>
    <p:extLst>
      <p:ext uri="{BB962C8B-B14F-4D97-AF65-F5344CB8AC3E}">
        <p14:creationId xmlns:p14="http://schemas.microsoft.com/office/powerpoint/2010/main" val="124585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17C7-0FB0-4430-9AB3-71036BFD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would you rather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07A25-D8A1-4FC8-9AF1-F2B1FA3D3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662" y="2489344"/>
            <a:ext cx="3062688" cy="465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Change a diaper?</a:t>
            </a:r>
          </a:p>
        </p:txBody>
      </p:sp>
      <p:pic>
        <p:nvPicPr>
          <p:cNvPr id="1026" name="Picture 2" descr="File:Baby.jpg">
            <a:hlinkClick r:id="rId3"/>
            <a:extLst>
              <a:ext uri="{FF2B5EF4-FFF2-40B4-BE49-F238E27FC236}">
                <a16:creationId xmlns:a16="http://schemas.microsoft.com/office/drawing/2014/main" id="{B571E6FB-F00E-4DEF-9CD8-F5813CA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18" y="3216671"/>
            <a:ext cx="5045176" cy="33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llion Twin Turbo - Complete Kit (15-17 GT)">
            <a:hlinkClick r:id="rId5"/>
            <a:extLst>
              <a:ext uri="{FF2B5EF4-FFF2-40B4-BE49-F238E27FC236}">
                <a16:creationId xmlns:a16="http://schemas.microsoft.com/office/drawing/2014/main" id="{4661FB79-A5E5-4D68-83C3-720351556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t="19209" r="18794" b="19211"/>
          <a:stretch/>
        </p:blipFill>
        <p:spPr bwMode="auto">
          <a:xfrm>
            <a:off x="657697" y="2290041"/>
            <a:ext cx="48463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B53296-1386-493E-8872-776134C0F9C5}"/>
              </a:ext>
            </a:extLst>
          </p:cNvPr>
          <p:cNvSpPr txBox="1">
            <a:spLocks/>
          </p:cNvSpPr>
          <p:nvPr/>
        </p:nvSpPr>
        <p:spPr>
          <a:xfrm>
            <a:off x="1401902" y="6121376"/>
            <a:ext cx="3576498" cy="46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Change a fuel filter?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F5E5-4C47-49CC-871F-ADE28838842E}"/>
              </a:ext>
            </a:extLst>
          </p:cNvPr>
          <p:cNvSpPr txBox="1"/>
          <p:nvPr/>
        </p:nvSpPr>
        <p:spPr>
          <a:xfrm>
            <a:off x="357446" y="208984"/>
            <a:ext cx="11572284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What are the challenges of each?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 the parts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what happens when you change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Knowing how to put them back together again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6BB43-56BB-4443-AA97-C2CFD0E885E7}"/>
              </a:ext>
            </a:extLst>
          </p:cNvPr>
          <p:cNvSpPr txBox="1"/>
          <p:nvPr/>
        </p:nvSpPr>
        <p:spPr>
          <a:xfrm>
            <a:off x="6307667" y="258364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Knowing what the parts DO!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112004-955B-46C3-B102-349B9A7285AA}"/>
              </a:ext>
            </a:extLst>
          </p:cNvPr>
          <p:cNvCxnSpPr/>
          <p:nvPr/>
        </p:nvCxnSpPr>
        <p:spPr>
          <a:xfrm flipH="1">
            <a:off x="4978400" y="567267"/>
            <a:ext cx="1329267" cy="254000"/>
          </a:xfrm>
          <a:prstGeom prst="straightConnector1">
            <a:avLst/>
          </a:prstGeom>
          <a:ln w="4127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7BBE06-3274-4307-9671-AEEC08E901D1}"/>
              </a:ext>
            </a:extLst>
          </p:cNvPr>
          <p:cNvSpPr txBox="1"/>
          <p:nvPr/>
        </p:nvSpPr>
        <p:spPr>
          <a:xfrm>
            <a:off x="8278635" y="1295206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Georgia" panose="02040502050405020303" pitchFamily="18" charset="0"/>
              </a:rPr>
              <a:t>How they connect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AB103806-8A27-4DC0-88DB-3A1C556C7A5C}"/>
              </a:ext>
            </a:extLst>
          </p:cNvPr>
          <p:cNvSpPr/>
          <p:nvPr/>
        </p:nvSpPr>
        <p:spPr>
          <a:xfrm>
            <a:off x="7974463" y="1184507"/>
            <a:ext cx="127590" cy="729904"/>
          </a:xfrm>
          <a:prstGeom prst="rightBrac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 animBg="1"/>
      <p:bldP spid="6" grpId="0"/>
      <p:bldP spid="1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Levels of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81580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loose relationship between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last box when moving: </a:t>
            </a:r>
            <a:r>
              <a:rPr lang="en-US" i="1" dirty="0">
                <a:solidFill>
                  <a:schemeClr val="tx1"/>
                </a:solidFill>
              </a:rPr>
              <a:t>get whatever you have into any box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putting all of your GUI code in a single form class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This was easy to do in Java Swing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The bee simulator sample code!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Example: </a:t>
            </a:r>
            <a:r>
              <a:rPr lang="en-US" dirty="0" err="1">
                <a:solidFill>
                  <a:schemeClr val="tx1"/>
                </a:solidFill>
              </a:rPr>
              <a:t>StudentFinancialsWithCoursesAndResidence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Hmm</a:t>
            </a:r>
            <a:r>
              <a:rPr lang="mr-IN" dirty="0">
                <a:solidFill>
                  <a:schemeClr val="tx1"/>
                </a:solidFill>
              </a:rPr>
              <a:t>…</a:t>
            </a:r>
            <a:r>
              <a:rPr lang="en-US" dirty="0">
                <a:solidFill>
                  <a:schemeClr val="tx1"/>
                </a:solidFill>
              </a:rPr>
              <a:t> how about “</a:t>
            </a:r>
            <a:r>
              <a:rPr lang="en-US" dirty="0" err="1">
                <a:solidFill>
                  <a:schemeClr val="tx1"/>
                </a:solidFill>
              </a:rPr>
              <a:t>StudentData</a:t>
            </a:r>
            <a:r>
              <a:rPr lang="en-US" dirty="0">
                <a:solidFill>
                  <a:schemeClr val="tx1"/>
                </a:solidFill>
              </a:rPr>
              <a:t>”?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of the clauses, especially “and” show this has too many responsibilities</a:t>
            </a:r>
          </a:p>
          <a:p>
            <a:r>
              <a:rPr lang="en-US" dirty="0">
                <a:solidFill>
                  <a:schemeClr val="tx1"/>
                </a:solidFill>
              </a:rPr>
              <a:t>problems: hard to maintain, hard to reuse such pieces</a:t>
            </a:r>
          </a:p>
          <a:p>
            <a:r>
              <a:rPr lang="en-US" dirty="0">
                <a:solidFill>
                  <a:schemeClr val="tx1"/>
                </a:solidFill>
              </a:rPr>
              <a:t>Solution for Student: associations to specialized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Schedule, Student &lt;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-&gt;</a:t>
            </a:r>
            <a:r>
              <a:rPr lang="en-US" dirty="0">
                <a:solidFill>
                  <a:schemeClr val="tx1"/>
                </a:solidFill>
              </a:rPr>
              <a:t> Room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ResidenceHall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&lt;-&gt; Account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5825" y="365125"/>
            <a:ext cx="11306175" cy="6172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Coincidental cohesion</a:t>
            </a:r>
            <a:r>
              <a:rPr lang="en-US" dirty="0">
                <a:solidFill>
                  <a:schemeClr val="tx1"/>
                </a:solidFill>
              </a:rPr>
              <a:t>: also happens at the method level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 methods: 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PrintLineInReverseAndConvertToFloat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CloseFilesAndPrintAverageTemperatures</a:t>
            </a:r>
            <a:endParaRPr 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Bad names can be an important clue, but only when they “cover” the method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PrintData</a:t>
            </a:r>
            <a:r>
              <a:rPr lang="en-US" dirty="0">
                <a:solidFill>
                  <a:schemeClr val="tx1"/>
                </a:solidFill>
              </a:rPr>
              <a:t> would also be a hint</a:t>
            </a:r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Causes: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rigid rules about lengths, such as ”no methods longer than 10 lines”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We have to impose such limits to force methods in the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year, but be cautious in industry</a:t>
            </a:r>
            <a:r>
              <a:rPr lang="mr-IN" dirty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improper concerns about efficiency, such as avoiding 3-line functions because of function call overhead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Extreme version: single function that does everything (just one big main)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adding functionality during maintenance because “it just works there”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randomly joining, splitting methods</a:t>
            </a:r>
          </a:p>
          <a:p>
            <a:r>
              <a:rPr lang="en-US" dirty="0">
                <a:solidFill>
                  <a:schemeClr val="tx1"/>
                </a:solidFill>
              </a:rPr>
              <a:t>Problem: hard to maintain, hard to reuse such pieces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8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logical cohesion</a:t>
            </a:r>
            <a:r>
              <a:rPr lang="en-US" sz="4000" dirty="0">
                <a:solidFill>
                  <a:schemeClr val="tx1"/>
                </a:solidFill>
              </a:rPr>
              <a:t>: the result of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105672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class examples: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ErrorHandler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EventLogger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FileHandler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occasionally: </a:t>
            </a:r>
            <a:r>
              <a:rPr lang="en-US" dirty="0" err="1">
                <a:solidFill>
                  <a:schemeClr val="tx1"/>
                </a:solidFill>
              </a:rPr>
              <a:t>PartNumberOrName</a:t>
            </a:r>
            <a:r>
              <a:rPr lang="en-US" dirty="0">
                <a:solidFill>
                  <a:schemeClr val="tx1"/>
                </a:solidFill>
              </a:rPr>
              <a:t> (implying can have one but not both)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6251" y="3493557"/>
            <a:ext cx="626325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EventLogger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logDatabaseError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 public void 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logFileReadingError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    public void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logUserInputError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/*  */ }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logical cohesion</a:t>
            </a:r>
            <a:r>
              <a:rPr lang="en-US" sz="4000" dirty="0"/>
              <a:t>: control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79174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class examples: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ErrorHandler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EventLogger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FileHandler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occasionally: </a:t>
            </a:r>
            <a:r>
              <a:rPr lang="en-US" dirty="0" err="1">
                <a:solidFill>
                  <a:schemeClr val="tx1"/>
                </a:solidFill>
              </a:rPr>
              <a:t>PartNumberOrName</a:t>
            </a:r>
            <a:r>
              <a:rPr lang="en-US" dirty="0">
                <a:solidFill>
                  <a:schemeClr val="tx1"/>
                </a:solidFill>
              </a:rPr>
              <a:t> (implying can have one but not both)</a:t>
            </a:r>
          </a:p>
          <a:p>
            <a:r>
              <a:rPr lang="en-US" dirty="0">
                <a:solidFill>
                  <a:schemeClr val="tx1"/>
                </a:solidFill>
              </a:rPr>
              <a:t>method: </a:t>
            </a:r>
            <a:r>
              <a:rPr lang="en-US" dirty="0" err="1">
                <a:solidFill>
                  <a:schemeClr val="tx1"/>
                </a:solidFill>
              </a:rPr>
              <a:t>HandleAllErrors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errno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const</a:t>
            </a:r>
            <a:r>
              <a:rPr lang="en-US" dirty="0">
                <a:solidFill>
                  <a:schemeClr val="tx1"/>
                </a:solidFill>
              </a:rPr>
              <a:t> char *</a:t>
            </a:r>
            <a:r>
              <a:rPr lang="en-US" dirty="0" err="1">
                <a:solidFill>
                  <a:schemeClr val="tx1"/>
                </a:solidFill>
              </a:rPr>
              <a:t>msg</a:t>
            </a:r>
            <a:r>
              <a:rPr lang="en-US" dirty="0">
                <a:solidFill>
                  <a:schemeClr val="tx1"/>
                </a:solidFill>
              </a:rPr>
              <a:t>);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OpenFiles</a:t>
            </a:r>
            <a:r>
              <a:rPr lang="en-US" dirty="0">
                <a:solidFill>
                  <a:schemeClr val="tx1"/>
                </a:solidFill>
              </a:rPr>
              <a:t>(); (opening all files regardless of when needed)</a:t>
            </a:r>
          </a:p>
          <a:p>
            <a:r>
              <a:rPr lang="en-US" dirty="0">
                <a:solidFill>
                  <a:schemeClr val="tx1"/>
                </a:solidFill>
              </a:rPr>
              <a:t>generate all output regardless of type: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void </a:t>
            </a:r>
            <a:r>
              <a:rPr lang="en-US" dirty="0" err="1">
                <a:solidFill>
                  <a:schemeClr val="tx1"/>
                </a:solidFill>
              </a:rPr>
              <a:t>SendOutput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type, String </a:t>
            </a:r>
            <a:r>
              <a:rPr lang="en-US" dirty="0" err="1">
                <a:solidFill>
                  <a:schemeClr val="tx1"/>
                </a:solidFill>
              </a:rPr>
              <a:t>msg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int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inum</a:t>
            </a:r>
            <a:r>
              <a:rPr lang="en-US" dirty="0">
                <a:solidFill>
                  <a:schemeClr val="tx1"/>
                </a:solidFill>
              </a:rPr>
              <a:t>, float </a:t>
            </a:r>
            <a:r>
              <a:rPr lang="en-US" dirty="0" err="1">
                <a:solidFill>
                  <a:schemeClr val="tx1"/>
                </a:solidFill>
              </a:rPr>
              <a:t>fnum</a:t>
            </a:r>
            <a:r>
              <a:rPr lang="en-US" dirty="0">
                <a:solidFill>
                  <a:schemeClr val="tx1"/>
                </a:solidFill>
              </a:rPr>
              <a:t>); where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dest</a:t>
            </a:r>
            <a:r>
              <a:rPr lang="en-US" dirty="0">
                <a:solidFill>
                  <a:schemeClr val="tx1"/>
                </a:solidFill>
              </a:rPr>
              <a:t>: 0 means </a:t>
            </a:r>
            <a:r>
              <a:rPr lang="en-US" dirty="0" err="1">
                <a:solidFill>
                  <a:schemeClr val="tx1"/>
                </a:solidFill>
              </a:rPr>
              <a:t>stdout</a:t>
            </a:r>
            <a:r>
              <a:rPr lang="en-US" dirty="0">
                <a:solidFill>
                  <a:schemeClr val="tx1"/>
                </a:solidFill>
              </a:rPr>
              <a:t>, 1 means tape, 2 means printer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type: 0 means print </a:t>
            </a:r>
            <a:r>
              <a:rPr lang="en-US" dirty="0" err="1">
                <a:solidFill>
                  <a:schemeClr val="tx1"/>
                </a:solidFill>
              </a:rPr>
              <a:t>msg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inum</a:t>
            </a:r>
            <a:r>
              <a:rPr lang="en-US" dirty="0">
                <a:solidFill>
                  <a:schemeClr val="tx1"/>
                </a:solidFill>
              </a:rPr>
              <a:t>, 1 means print </a:t>
            </a:r>
            <a:r>
              <a:rPr lang="en-US" dirty="0" err="1">
                <a:solidFill>
                  <a:schemeClr val="tx1"/>
                </a:solidFill>
              </a:rPr>
              <a:t>msg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fnum</a:t>
            </a:r>
            <a:r>
              <a:rPr lang="en-US" dirty="0">
                <a:solidFill>
                  <a:schemeClr val="tx1"/>
                </a:solidFill>
              </a:rPr>
              <a:t>, 2 means </a:t>
            </a:r>
            <a:r>
              <a:rPr lang="en-US" dirty="0" err="1">
                <a:solidFill>
                  <a:schemeClr val="tx1"/>
                </a:solidFill>
              </a:rPr>
              <a:t>msg</a:t>
            </a:r>
            <a:r>
              <a:rPr lang="en-US" dirty="0">
                <a:solidFill>
                  <a:schemeClr val="tx1"/>
                </a:solidFill>
              </a:rPr>
              <a:t> only, 3 means </a:t>
            </a:r>
            <a:r>
              <a:rPr lang="en-US" dirty="0" err="1">
                <a:solidFill>
                  <a:schemeClr val="tx1"/>
                </a:solidFill>
              </a:rPr>
              <a:t>inum</a:t>
            </a:r>
            <a:r>
              <a:rPr lang="en-US" dirty="0">
                <a:solidFill>
                  <a:schemeClr val="tx1"/>
                </a:solidFill>
              </a:rPr>
              <a:t> only, 4 means </a:t>
            </a:r>
            <a:r>
              <a:rPr lang="en-US" dirty="0" err="1">
                <a:solidFill>
                  <a:schemeClr val="tx1"/>
                </a:solidFill>
              </a:rPr>
              <a:t>fnum</a:t>
            </a:r>
            <a:r>
              <a:rPr lang="en-US" dirty="0">
                <a:solidFill>
                  <a:schemeClr val="tx1"/>
                </a:solidFill>
              </a:rPr>
              <a:t> only</a:t>
            </a:r>
          </a:p>
          <a:p>
            <a:r>
              <a:rPr lang="en-US" dirty="0">
                <a:solidFill>
                  <a:schemeClr val="tx1"/>
                </a:solidFill>
              </a:rPr>
              <a:t>issues: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interface hard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intricate code due to module activing differently based on different parameters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hard/impossible to maintain/reuse one piece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273" y="3621330"/>
            <a:ext cx="7321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Watch out for this! This sort of organization is very tempting to engineers</a:t>
            </a:r>
            <a:r>
              <a:rPr lang="mr-IN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…</a:t>
            </a:r>
            <a:endParaRPr lang="en-US" sz="2400" dirty="0">
              <a:latin typeface="Segoe Print" panose="02000600000000000000" pitchFamily="2" charset="0"/>
              <a:ea typeface="Monaco" charset="0"/>
              <a:cs typeface="Monaco" charset="0"/>
            </a:endParaRPr>
          </a:p>
          <a:p>
            <a:r>
              <a:rPr lang="en-US" sz="2400" dirty="0">
                <a:latin typeface="Segoe Print" panose="02000600000000000000" pitchFamily="2" charset="0"/>
                <a:ea typeface="Monaco" charset="0"/>
                <a:cs typeface="Monaco" charset="0"/>
              </a:rPr>
              <a:t>“handle all of the errors in one place,”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CD762-59A0-44F8-9422-C0A04CAA2C53}"/>
              </a:ext>
            </a:extLst>
          </p:cNvPr>
          <p:cNvSpPr txBox="1"/>
          <p:nvPr/>
        </p:nvSpPr>
        <p:spPr>
          <a:xfrm>
            <a:off x="6814231" y="1580677"/>
            <a:ext cx="478791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sub-operations perform similar, </a:t>
            </a:r>
          </a:p>
          <a:p>
            <a:r>
              <a:rPr lang="en-US" sz="2400" dirty="0">
                <a:solidFill>
                  <a:schemeClr val="bg1"/>
                </a:solidFill>
              </a:rPr>
              <a:t>but independent, computations.</a:t>
            </a:r>
          </a:p>
        </p:txBody>
      </p:sp>
    </p:spTree>
    <p:extLst>
      <p:ext uri="{BB962C8B-B14F-4D97-AF65-F5344CB8AC3E}">
        <p14:creationId xmlns:p14="http://schemas.microsoft.com/office/powerpoint/2010/main" val="9669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temporal cohesion</a:t>
            </a:r>
            <a:r>
              <a:rPr lang="en-US" dirty="0"/>
              <a:t>: tasks that are related just by when they are 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4"/>
            <a:ext cx="10733333" cy="48291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Classic example: initializing all data structures/state variables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public class Setup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issue: separating initialization from use, so must maintain two places</a:t>
            </a:r>
          </a:p>
          <a:p>
            <a:r>
              <a:rPr lang="en-US" dirty="0">
                <a:solidFill>
                  <a:schemeClr val="tx1"/>
                </a:solidFill>
              </a:rPr>
              <a:t>In methods: </a:t>
            </a:r>
            <a:r>
              <a:rPr lang="en-US" dirty="0" err="1">
                <a:solidFill>
                  <a:schemeClr val="tx1"/>
                </a:solidFill>
              </a:rPr>
              <a:t>Document.new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Prompt user to save current, clear document, reinitialize state, update recent document list, update title bar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this needs to be done, but with different (reusable) methods, probably in different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note: issue is what's done </a:t>
            </a:r>
            <a:r>
              <a:rPr lang="en-US" i="1" dirty="0">
                <a:solidFill>
                  <a:schemeClr val="tx1"/>
                </a:solidFill>
              </a:rPr>
              <a:t>directly</a:t>
            </a:r>
            <a:r>
              <a:rPr lang="en-US" dirty="0">
                <a:solidFill>
                  <a:schemeClr val="tx1"/>
                </a:solidFill>
              </a:rPr>
              <a:t> vs. what's done in a method that's </a:t>
            </a:r>
            <a:r>
              <a:rPr lang="en-US" i="1" dirty="0">
                <a:solidFill>
                  <a:schemeClr val="tx1"/>
                </a:solidFill>
              </a:rPr>
              <a:t>called</a:t>
            </a:r>
            <a:r>
              <a:rPr lang="en-US" dirty="0">
                <a:solidFill>
                  <a:schemeClr val="tx1"/>
                </a:solidFill>
              </a:rPr>
              <a:t> by a more policy-oriented one</a:t>
            </a:r>
          </a:p>
        </p:txBody>
      </p:sp>
    </p:spTree>
    <p:extLst>
      <p:ext uri="{BB962C8B-B14F-4D97-AF65-F5344CB8AC3E}">
        <p14:creationId xmlns:p14="http://schemas.microsoft.com/office/powerpoint/2010/main" val="1666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procedural cohesion</a:t>
            </a:r>
            <a:r>
              <a:rPr lang="en-US" sz="4000" dirty="0">
                <a:solidFill>
                  <a:schemeClr val="tx1"/>
                </a:solidFill>
              </a:rPr>
              <a:t>: method/function which exists just to do a particular set of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538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 always, this is an issue with doing the operations directly in the method; having a method which calls others to do the real work is far less of a problem</a:t>
            </a:r>
          </a:p>
          <a:p>
            <a:r>
              <a:rPr lang="en-US" dirty="0">
                <a:solidFill>
                  <a:schemeClr val="tx1"/>
                </a:solidFill>
              </a:rPr>
              <a:t>Generally an issue with methods, not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class has no implied sequence, so the class itself cannot have procedural cohesion, just the methods in it</a:t>
            </a:r>
          </a:p>
          <a:p>
            <a:r>
              <a:rPr lang="en-US" dirty="0">
                <a:solidFill>
                  <a:schemeClr val="tx1"/>
                </a:solidFill>
              </a:rPr>
              <a:t>Often: no data being passed</a:t>
            </a:r>
          </a:p>
          <a:p>
            <a:r>
              <a:rPr lang="en-US" dirty="0">
                <a:solidFill>
                  <a:schemeClr val="tx1"/>
                </a:solidFill>
              </a:rPr>
              <a:t>Example: </a:t>
            </a:r>
            <a:r>
              <a:rPr lang="en-US" dirty="0" err="1">
                <a:solidFill>
                  <a:schemeClr val="tx1"/>
                </a:solidFill>
              </a:rPr>
              <a:t>ReadPartNumberFromDatabaseAndUpdateRepairRecord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still: low reusability</a:t>
            </a:r>
          </a:p>
        </p:txBody>
      </p:sp>
    </p:spTree>
    <p:extLst>
      <p:ext uri="{BB962C8B-B14F-4D97-AF65-F5344CB8AC3E}">
        <p14:creationId xmlns:p14="http://schemas.microsoft.com/office/powerpoint/2010/main" val="1786138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communicational cohesion: multiple tasks done in the same place just because both process the same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424714"/>
            <a:ext cx="10233800" cy="331393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 </a:t>
            </a:r>
            <a:r>
              <a:rPr lang="en-US" dirty="0" err="1">
                <a:solidFill>
                  <a:schemeClr val="tx1"/>
                </a:solidFill>
              </a:rPr>
              <a:t>UpdateDatabaseRecordAndWriteToAuditTrail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example: </a:t>
            </a:r>
            <a:r>
              <a:rPr lang="en-US" dirty="0" err="1">
                <a:solidFill>
                  <a:schemeClr val="tx1"/>
                </a:solidFill>
              </a:rPr>
              <a:t>ComputeAverageAndStandardDeviation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again: low reusability</a:t>
            </a:r>
          </a:p>
          <a:p>
            <a:r>
              <a:rPr lang="en-US" dirty="0">
                <a:solidFill>
                  <a:schemeClr val="tx1"/>
                </a:solidFill>
              </a:rPr>
              <a:t>note "it" could have been in both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functional cohesion</a:t>
            </a:r>
            <a:r>
              <a:rPr lang="en-US" sz="4400" dirty="0"/>
              <a:t>: highest level - module does a small set of </a:t>
            </a:r>
            <a:r>
              <a:rPr lang="en-US" sz="4400"/>
              <a:t>closely related tasks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Classes: Furnace, Student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Almost any domain level class!</a:t>
            </a:r>
          </a:p>
          <a:p>
            <a:r>
              <a:rPr lang="en-US" dirty="0">
                <a:solidFill>
                  <a:schemeClr val="tx1"/>
                </a:solidFill>
              </a:rPr>
              <a:t>Method examples: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Furnace.getTemperature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Student.save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SalesCommissision.compute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high reusability, maintainability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7638" y="4754563"/>
            <a:ext cx="8234362" cy="198437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Coincidental, logical, temporal cohesion: </a:t>
            </a:r>
            <a:r>
              <a:rPr lang="en-US" sz="2400" i="1" dirty="0">
                <a:solidFill>
                  <a:schemeClr val="tx1"/>
                </a:solidFill>
              </a:rPr>
              <a:t>avoid at all costs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Procedural, communicational cohesion: still not perfect, but </a:t>
            </a:r>
            <a:r>
              <a:rPr lang="en-US" sz="2400" i="1" dirty="0">
                <a:solidFill>
                  <a:schemeClr val="tx1"/>
                </a:solidFill>
              </a:rPr>
              <a:t>much</a:t>
            </a:r>
            <a:r>
              <a:rPr lang="en-US" sz="2400" dirty="0">
                <a:solidFill>
                  <a:schemeClr val="tx1"/>
                </a:solidFill>
              </a:rPr>
              <a:t> better than the first 3</a:t>
            </a:r>
          </a:p>
          <a:p>
            <a:r>
              <a:rPr lang="en-US" sz="2400" dirty="0">
                <a:solidFill>
                  <a:schemeClr val="tx1"/>
                </a:solidFill>
              </a:rPr>
              <a:t>Sequential: see book</a:t>
            </a:r>
          </a:p>
          <a:p>
            <a:r>
              <a:rPr lang="en-US" sz="2400" dirty="0">
                <a:solidFill>
                  <a:schemeClr val="tx1"/>
                </a:solidFill>
              </a:rPr>
              <a:t>Goal: functional cohesion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673629"/>
            <a:ext cx="7112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17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7" y="229658"/>
            <a:ext cx="2768600" cy="132556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7" y="1603375"/>
            <a:ext cx="8404903" cy="4262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66" y="1555221"/>
            <a:ext cx="8404903" cy="44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EE1F-4D57-744A-94F8-6B7A2704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Cohesion &amp; Coupling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CAE8-E660-EF4E-9745-04F29056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410013" cy="4489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Design issue in software: each element can do lots of things, interact with a large number of other elements</a:t>
            </a:r>
          </a:p>
          <a:p>
            <a:r>
              <a:rPr lang="en-US" dirty="0">
                <a:solidFill>
                  <a:schemeClr val="tx1"/>
                </a:solidFill>
              </a:rPr>
              <a:t>But how many things are too much? What happens if we connect with everything?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lead to “</a:t>
            </a:r>
            <a:r>
              <a:rPr lang="en-US" dirty="0" err="1">
                <a:solidFill>
                  <a:schemeClr val="tx1"/>
                </a:solidFill>
              </a:rPr>
              <a:t>doit</a:t>
            </a:r>
            <a:r>
              <a:rPr lang="en-US" dirty="0">
                <a:solidFill>
                  <a:schemeClr val="tx1"/>
                </a:solidFill>
              </a:rPr>
              <a:t>” classes/methods/subsystems</a:t>
            </a:r>
          </a:p>
          <a:p>
            <a:r>
              <a:rPr lang="en-US" dirty="0">
                <a:solidFill>
                  <a:schemeClr val="tx1"/>
                </a:solidFill>
              </a:rPr>
              <a:t>Need ways to measure interconnectivity, ”doing too much”</a:t>
            </a:r>
          </a:p>
          <a:p>
            <a:r>
              <a:rPr lang="en-US" dirty="0">
                <a:solidFill>
                  <a:schemeClr val="tx1"/>
                </a:solidFill>
              </a:rPr>
              <a:t>Cohesion: a measure of how focused an element 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Cohesive team: shared goals, all members valued, shared coordination</a:t>
            </a:r>
          </a:p>
          <a:p>
            <a:r>
              <a:rPr lang="en-US" dirty="0">
                <a:solidFill>
                  <a:schemeClr val="tx1"/>
                </a:solidFill>
              </a:rPr>
              <a:t>Coupling: a measure of how elements are connected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Train cars are coupled nicely if they aren’t too loose and aren’t too tight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109A-A0DC-40BB-9B15-E7FD448D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groups: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C6D5-24E5-4255-AC11-DD28BE9E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9" y="1968844"/>
            <a:ext cx="10858041" cy="4351338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Write </a:t>
            </a:r>
            <a:r>
              <a:rPr lang="en-US" b="1" dirty="0">
                <a:solidFill>
                  <a:schemeClr val="tx1"/>
                </a:solidFill>
              </a:rPr>
              <a:t>new</a:t>
            </a:r>
            <a:r>
              <a:rPr lang="en-US" dirty="0">
                <a:solidFill>
                  <a:schemeClr val="tx1"/>
                </a:solidFill>
              </a:rPr>
              <a:t> code segments that would be classified as “content coupling” or “stamp coupling”.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Write a (new) method with control coupling and show how to remove the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Compare two coupling mechanisms and explain why one is better.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Write (new) code fragments illustrating different types of cohesion (at least three).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Draw a UML diagram for a problem where the diagram illustrates a class with temporal cohesion.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Build an algorithm (to be hand-executed) that classifies code by type of cohesion.</a:t>
            </a:r>
          </a:p>
        </p:txBody>
      </p:sp>
    </p:spTree>
    <p:extLst>
      <p:ext uri="{BB962C8B-B14F-4D97-AF65-F5344CB8AC3E}">
        <p14:creationId xmlns:p14="http://schemas.microsoft.com/office/powerpoint/2010/main" val="231964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examine first-cut design; reduce coupling and improve cohesion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combine, break apart modules as needed (</a:t>
            </a:r>
            <a:r>
              <a:rPr lang="en-US" i="1" dirty="0">
                <a:solidFill>
                  <a:schemeClr val="tx1"/>
                </a:solidFill>
              </a:rPr>
              <a:t>without</a:t>
            </a:r>
            <a:r>
              <a:rPr lang="en-US" dirty="0">
                <a:solidFill>
                  <a:schemeClr val="tx1"/>
                </a:solidFill>
              </a:rPr>
              <a:t> breaking abstractions)</a:t>
            </a:r>
          </a:p>
          <a:p>
            <a:r>
              <a:rPr lang="en-US" dirty="0">
                <a:solidFill>
                  <a:schemeClr val="tx1"/>
                </a:solidFill>
              </a:rPr>
              <a:t>minimize structures with very high fan-out, strive for fan-in at bottom levels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poor structure: pancake: A uses B, C, D, E, F, G, 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better: A uses B, C, D; B uses E, F, D uses F, G, H</a:t>
            </a:r>
          </a:p>
          <a:p>
            <a:r>
              <a:rPr lang="en-US" dirty="0">
                <a:solidFill>
                  <a:schemeClr val="tx1"/>
                </a:solidFill>
              </a:rPr>
              <a:t>keep scope of effect of a module within scope of control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scope of effect: what modules are affected by a decision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scope of control: sub-modules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example of bad effect: B sets a flag that controls what happens in H</a:t>
            </a:r>
          </a:p>
          <a:p>
            <a:r>
              <a:rPr lang="en-US" dirty="0">
                <a:solidFill>
                  <a:schemeClr val="tx1"/>
                </a:solidFill>
              </a:rPr>
              <a:t>evaluate module interfaces: reduce complexity, redundancy; improve consistency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inconsistencies: seemingly unrelated data being passed to a module (low cohesion)</a:t>
            </a:r>
          </a:p>
          <a:p>
            <a:r>
              <a:rPr lang="en-US" dirty="0">
                <a:solidFill>
                  <a:schemeClr val="tx1"/>
                </a:solidFill>
              </a:rPr>
              <a:t>make modules predictable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should be able to view module as a "black box"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avoid recording state info that's not necessary</a:t>
            </a:r>
          </a:p>
          <a:p>
            <a:r>
              <a:rPr lang="en-US" dirty="0">
                <a:solidFill>
                  <a:schemeClr val="tx1"/>
                </a:solidFill>
              </a:rPr>
              <a:t>don't introduce arbitrary restrictions to modules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unnecessary restrictions on data size, sequences (arrays) will require maintenance to remove those restrictions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most Unix loopholes can be attributed to fixed sized strings and other arrays!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6C4F45-269D-77B8-C4BE-1C667BC40338}"/>
              </a:ext>
            </a:extLst>
          </p:cNvPr>
          <p:cNvSpPr/>
          <p:nvPr/>
        </p:nvSpPr>
        <p:spPr>
          <a:xfrm>
            <a:off x="10703804" y="150296"/>
            <a:ext cx="1299991" cy="42965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21378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43ED8-2093-4341-9E4E-7CC030E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5007" cy="1325563"/>
          </a:xfrm>
        </p:spPr>
        <p:txBody>
          <a:bodyPr/>
          <a:lstStyle/>
          <a:p>
            <a:r>
              <a:rPr lang="en-US" dirty="0"/>
              <a:t>Software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8BDC-1C2A-4DCD-A083-744A1B13A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14513"/>
            <a:ext cx="10233800" cy="4362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Component: a collection of responsibilities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 numbers of responsibilities: difficult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Small number, closely related: much easier to understand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Classes with a small number of closely related responsibilities: </a:t>
            </a:r>
            <a:r>
              <a:rPr lang="en-US" i="1" dirty="0">
                <a:solidFill>
                  <a:schemeClr val="accent6"/>
                </a:solidFill>
              </a:rPr>
              <a:t>cohesive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True for methods, packages, etc.: want closely related responsibilities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General goal for each component: high cohesion</a:t>
            </a:r>
          </a:p>
          <a:p>
            <a:r>
              <a:rPr lang="en-US" dirty="0">
                <a:solidFill>
                  <a:schemeClr val="tx1"/>
                </a:solidFill>
              </a:rPr>
              <a:t>Understanding relationships between classes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Interconnectivity between two classes: their </a:t>
            </a:r>
            <a:r>
              <a:rPr lang="en-US" i="1" dirty="0">
                <a:solidFill>
                  <a:schemeClr val="accent6"/>
                </a:solidFill>
              </a:rPr>
              <a:t>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 coupling: a change in one class means changes in the other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Goal: low coupling </a:t>
            </a:r>
            <a:r>
              <a:rPr lang="en-US" dirty="0">
                <a:solidFill>
                  <a:schemeClr val="tx1"/>
                </a:solidFill>
              </a:rPr>
              <a:t>between components</a:t>
            </a:r>
          </a:p>
        </p:txBody>
      </p:sp>
      <p:pic>
        <p:nvPicPr>
          <p:cNvPr id="4" name="Picture 2" descr="C:\Documents and Settings\hornick\Local Settings\Temporary Internet Files\Content.IE5\PFYR14UO\MCj02909330000[1].wmf">
            <a:extLst>
              <a:ext uri="{FF2B5EF4-FFF2-40B4-BE49-F238E27FC236}">
                <a16:creationId xmlns:a16="http://schemas.microsoft.com/office/drawing/2014/main" id="{D2748BCD-D049-443F-B08B-FA66C162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2580">
            <a:off x="9950109" y="504834"/>
            <a:ext cx="1429706" cy="237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E076754B-1FA3-4520-BA77-F5769DD1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hornick\Local Settings\Temporary Internet Files\Content.IE5\8GV4S627\MCj03311210000[1].wmf">
            <a:extLst>
              <a:ext uri="{FF2B5EF4-FFF2-40B4-BE49-F238E27FC236}">
                <a16:creationId xmlns:a16="http://schemas.microsoft.com/office/drawing/2014/main" id="{377EAF73-2C08-4C47-9107-556A3B839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8828">
            <a:off x="7470913" y="5789613"/>
            <a:ext cx="1816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F879DA-AE6A-AF60-E202-79D971FFDA60}"/>
              </a:ext>
            </a:extLst>
          </p:cNvPr>
          <p:cNvSpPr txBox="1"/>
          <p:nvPr/>
        </p:nvSpPr>
        <p:spPr>
          <a:xfrm>
            <a:off x="308009" y="2814053"/>
            <a:ext cx="4496744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High cohesion: 1-2 responsibilities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ABA59-C87C-DA42-FC9A-EB6E058CF484}"/>
              </a:ext>
            </a:extLst>
          </p:cNvPr>
          <p:cNvSpPr txBox="1"/>
          <p:nvPr/>
        </p:nvSpPr>
        <p:spPr>
          <a:xfrm>
            <a:off x="308009" y="4753741"/>
            <a:ext cx="4269117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Low coupling: simple interfaces</a:t>
            </a:r>
          </a:p>
        </p:txBody>
      </p:sp>
    </p:spTree>
    <p:extLst>
      <p:ext uri="{BB962C8B-B14F-4D97-AF65-F5344CB8AC3E}">
        <p14:creationId xmlns:p14="http://schemas.microsoft.com/office/powerpoint/2010/main" val="20403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C264-048B-4507-B6F7-9D849660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Improving coupling, cohesion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C6898-9AA4-41A8-A65E-8B553B1D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How does the Adapter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coupling, no impact to cohesion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Strategy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Higher cohesion, but possibly higher coupling</a:t>
            </a:r>
          </a:p>
          <a:p>
            <a:r>
              <a:rPr lang="en-US" i="1" dirty="0">
                <a:solidFill>
                  <a:schemeClr val="tx1"/>
                </a:solidFill>
              </a:rPr>
              <a:t>How does the Singleton Pattern affect coupling, cohesion?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Lower coupling; if alternative is no class, higher cohesion</a:t>
            </a:r>
          </a:p>
          <a:p>
            <a:r>
              <a:rPr lang="en-US" dirty="0">
                <a:solidFill>
                  <a:schemeClr val="tx1"/>
                </a:solidFill>
              </a:rPr>
              <a:t>Note: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Adapter: structural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Strategy: behavioral pattern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Singleton: creational pattern</a:t>
            </a:r>
          </a:p>
          <a:p>
            <a:r>
              <a:rPr lang="en-US" dirty="0">
                <a:solidFill>
                  <a:schemeClr val="tx1"/>
                </a:solidFill>
              </a:rPr>
              <a:t>Structural patterns are generally about reducing coupling</a:t>
            </a:r>
          </a:p>
          <a:p>
            <a:r>
              <a:rPr lang="en-US" dirty="0">
                <a:solidFill>
                  <a:schemeClr val="tx1"/>
                </a:solidFill>
              </a:rPr>
              <a:t>In general: using patterns does not always improve coupling &amp; cohesion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other ways to identify poor coupling and cohesion so it can be improved</a:t>
            </a:r>
          </a:p>
        </p:txBody>
      </p:sp>
    </p:spTree>
    <p:extLst>
      <p:ext uri="{BB962C8B-B14F-4D97-AF65-F5344CB8AC3E}">
        <p14:creationId xmlns:p14="http://schemas.microsoft.com/office/powerpoint/2010/main" val="13622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8FD77B-53FE-0249-8D4E-D4193E06103D}"/>
              </a:ext>
            </a:extLst>
          </p:cNvPr>
          <p:cNvSpPr txBox="1">
            <a:spLocks/>
          </p:cNvSpPr>
          <p:nvPr/>
        </p:nvSpPr>
        <p:spPr>
          <a:xfrm>
            <a:off x="308575" y="434974"/>
            <a:ext cx="11574850" cy="62706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What are we measuring the coupling, cohesion </a:t>
            </a:r>
            <a:r>
              <a:rPr lang="en-US" sz="3200" i="1" dirty="0">
                <a:solidFill>
                  <a:schemeClr val="tx1"/>
                </a:solidFill>
              </a:rPr>
              <a:t>of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</a:rPr>
              <a:t>Classes: obvious components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Individual methods: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Cohesion = what a method does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Coupling: interactions though parameters, attributes, static data,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Subsystem = any portion of the whole system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Typically, something developed by a team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On smaller projects: developed by an individual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Collection of classes, package, etc.</a:t>
            </a:r>
          </a:p>
          <a:p>
            <a:r>
              <a:rPr lang="en-US" sz="3200" dirty="0">
                <a:solidFill>
                  <a:schemeClr val="tx1"/>
                </a:solidFill>
              </a:rPr>
              <a:t>Measuring coupling, cohesion of </a:t>
            </a:r>
            <a:r>
              <a:rPr lang="en-US" sz="3200" i="1" dirty="0">
                <a:solidFill>
                  <a:schemeClr val="tx1"/>
                </a:solidFill>
              </a:rPr>
              <a:t>modules</a:t>
            </a:r>
            <a:r>
              <a:rPr lang="en-US" sz="3200" dirty="0">
                <a:solidFill>
                  <a:schemeClr val="tx1"/>
                </a:solidFill>
              </a:rPr>
              <a:t> – a system’s </a:t>
            </a:r>
            <a:r>
              <a:rPr lang="en-US" sz="3200" i="1" dirty="0">
                <a:solidFill>
                  <a:schemeClr val="tx1"/>
                </a:solidFill>
              </a:rPr>
              <a:t>modularity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Any portion of the system: methods, classes, subsystems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Will start with focusing on classes</a:t>
            </a:r>
          </a:p>
        </p:txBody>
      </p:sp>
    </p:spTree>
    <p:extLst>
      <p:ext uri="{BB962C8B-B14F-4D97-AF65-F5344CB8AC3E}">
        <p14:creationId xmlns:p14="http://schemas.microsoft.com/office/powerpoint/2010/main" val="20256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Will look at coupling first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Reminder: a measure of interconnection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Goal: low coupling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connections between modules</a:t>
            </a:r>
          </a:p>
          <a:p>
            <a:r>
              <a:rPr lang="en-US" dirty="0">
                <a:solidFill>
                  <a:schemeClr val="tx1"/>
                </a:solidFill>
              </a:rPr>
              <a:t>Starting point: extremely coupled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Any small change will result in changes to much of the system</a:t>
            </a:r>
          </a:p>
        </p:txBody>
      </p:sp>
    </p:spTree>
    <p:extLst>
      <p:ext uri="{BB962C8B-B14F-4D97-AF65-F5344CB8AC3E}">
        <p14:creationId xmlns:p14="http://schemas.microsoft.com/office/powerpoint/2010/main" val="755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Encapsulation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51"/>
            <a:ext cx="10909515" cy="43053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// a well-behaved class: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class Student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private String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"Sampath";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new Student();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stu.firstName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 // ERROR!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A7E22-B11F-8C4E-9996-5EB020B97F96}"/>
              </a:ext>
            </a:extLst>
          </p:cNvPr>
          <p:cNvSpPr txBox="1"/>
          <p:nvPr/>
        </p:nvSpPr>
        <p:spPr>
          <a:xfrm>
            <a:off x="7791451" y="3966747"/>
            <a:ext cx="356234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But is there a way to make this legal?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38C3AF-D370-3548-9E32-277A9FF2CDA7}"/>
              </a:ext>
            </a:extLst>
          </p:cNvPr>
          <p:cNvCxnSpPr>
            <a:cxnSpLocks/>
          </p:cNvCxnSpPr>
          <p:nvPr/>
        </p:nvCxnSpPr>
        <p:spPr>
          <a:xfrm flipH="1">
            <a:off x="6572250" y="4505356"/>
            <a:ext cx="1219201" cy="904844"/>
          </a:xfrm>
          <a:prstGeom prst="line">
            <a:avLst/>
          </a:prstGeom>
          <a:ln w="53975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6" y="303673"/>
            <a:ext cx="120340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import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java.lang.reflect.Field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class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private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"Sampath"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TestReflection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public static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main(String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args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[]) throws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Exception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 new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.getClass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().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getDeclaredField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.setAccessible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true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fs.get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"Trisha"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System.out.println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"Value of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 + </a:t>
            </a:r>
            <a:r>
              <a:rPr lang="en-US" sz="2000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" after changing: "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+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.get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someStudent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1662" y="520505"/>
            <a:ext cx="728706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# output</a:t>
            </a:r>
          </a:p>
          <a:p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Sampath</a:t>
            </a:r>
            <a:endParaRPr lang="en-US" sz="24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Value of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firstName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after changing: Trisha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504" y="2813539"/>
            <a:ext cx="502522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Makes field accessible by both get, set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>
          <a:xfrm flipH="1">
            <a:off x="4229100" y="3044372"/>
            <a:ext cx="2534404" cy="822778"/>
          </a:xfrm>
          <a:prstGeom prst="straightConnector1">
            <a:avLst/>
          </a:prstGeom>
          <a:ln w="50800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37450" y="4973520"/>
            <a:ext cx="8394670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Consequences?</a:t>
            </a:r>
            <a:br>
              <a:rPr lang="en-US" sz="2800" i="1" dirty="0"/>
            </a:br>
            <a:r>
              <a:rPr lang="en-US" sz="2800" dirty="0"/>
              <a:t>So why have this?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Applications: serialization, processing </a:t>
            </a:r>
            <a:r>
              <a:rPr lang="en-US" sz="2800" dirty="0" err="1"/>
              <a:t>fxml</a:t>
            </a:r>
            <a:r>
              <a:rPr lang="en-US" sz="2800" dirty="0"/>
              <a:t> in JavaFX</a:t>
            </a:r>
          </a:p>
        </p:txBody>
      </p:sp>
    </p:spTree>
    <p:extLst>
      <p:ext uri="{BB962C8B-B14F-4D97-AF65-F5344CB8AC3E}">
        <p14:creationId xmlns:p14="http://schemas.microsoft.com/office/powerpoint/2010/main" val="105276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Custom 1">
      <a:dk1>
        <a:srgbClr val="000000"/>
      </a:dk1>
      <a:lt1>
        <a:srgbClr val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9729</TotalTime>
  <Words>3529</Words>
  <Application>Microsoft Office PowerPoint</Application>
  <PresentationFormat>Widescreen</PresentationFormat>
  <Paragraphs>417</Paragraphs>
  <Slides>31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Consolas</vt:lpstr>
      <vt:lpstr>Corbel</vt:lpstr>
      <vt:lpstr>Georgia</vt:lpstr>
      <vt:lpstr>Segoe Print</vt:lpstr>
      <vt:lpstr>Wingdings</vt:lpstr>
      <vt:lpstr>Depth</vt:lpstr>
      <vt:lpstr> 4. Cohesion and Coupling</vt:lpstr>
      <vt:lpstr>Which would you rather do?</vt:lpstr>
      <vt:lpstr>Cohesion &amp; Coupling in Software</vt:lpstr>
      <vt:lpstr>Software systems</vt:lpstr>
      <vt:lpstr>Improving coupling, cohesion</vt:lpstr>
      <vt:lpstr>PowerPoint Presentation</vt:lpstr>
      <vt:lpstr>Coupling</vt:lpstr>
      <vt:lpstr>Breaking Encapsulation 101</vt:lpstr>
      <vt:lpstr>PowerPoint Presentation</vt:lpstr>
      <vt:lpstr>Content Coupling</vt:lpstr>
      <vt:lpstr>Common Coupling</vt:lpstr>
      <vt:lpstr>Another example of common coupling</vt:lpstr>
      <vt:lpstr>PowerPoint Presentation</vt:lpstr>
      <vt:lpstr>PowerPoint Presentation</vt:lpstr>
      <vt:lpstr>PowerPoint Presentation</vt:lpstr>
      <vt:lpstr>stamp coupling: passing large structure and using just a portion</vt:lpstr>
      <vt:lpstr>(best): data coupling</vt:lpstr>
      <vt:lpstr>In-class exercise</vt:lpstr>
      <vt:lpstr>Cohesion</vt:lpstr>
      <vt:lpstr>Levels of Cohesion</vt:lpstr>
      <vt:lpstr>PowerPoint Presentation</vt:lpstr>
      <vt:lpstr>logical cohesion: the result of control coupling</vt:lpstr>
      <vt:lpstr>logical cohesion: control coupling</vt:lpstr>
      <vt:lpstr>temporal cohesion: tasks that are related just by when they are done</vt:lpstr>
      <vt:lpstr>procedural cohesion: method/function which exists just to do a particular set of operations</vt:lpstr>
      <vt:lpstr>communicational cohesion: multiple tasks done in the same place just because both process the same data</vt:lpstr>
      <vt:lpstr>functional cohesion: highest level - module does a small set of closely related tasks</vt:lpstr>
      <vt:lpstr>PowerPoint Presentation</vt:lpstr>
      <vt:lpstr>Review</vt:lpstr>
      <vt:lpstr>In groups:</vt:lpstr>
      <vt:lpstr>Design Heuristics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Course Introduction</dc:title>
  <dc:creator>Brad Dennis</dc:creator>
  <cp:lastModifiedBy>Hasker, Robert</cp:lastModifiedBy>
  <cp:revision>274</cp:revision>
  <dcterms:created xsi:type="dcterms:W3CDTF">2014-08-01T20:24:53Z</dcterms:created>
  <dcterms:modified xsi:type="dcterms:W3CDTF">2025-09-18T20:33:32Z</dcterms:modified>
</cp:coreProperties>
</file>