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54" r:id="rId1"/>
  </p:sldMasterIdLst>
  <p:notesMasterIdLst>
    <p:notesMasterId r:id="rId17"/>
  </p:notesMasterIdLst>
  <p:sldIdLst>
    <p:sldId id="256" r:id="rId2"/>
    <p:sldId id="321" r:id="rId3"/>
    <p:sldId id="339" r:id="rId4"/>
    <p:sldId id="323" r:id="rId5"/>
    <p:sldId id="326" r:id="rId6"/>
    <p:sldId id="322" r:id="rId7"/>
    <p:sldId id="324" r:id="rId8"/>
    <p:sldId id="327" r:id="rId9"/>
    <p:sldId id="338" r:id="rId10"/>
    <p:sldId id="325" r:id="rId11"/>
    <p:sldId id="328" r:id="rId12"/>
    <p:sldId id="332" r:id="rId13"/>
    <p:sldId id="333" r:id="rId14"/>
    <p:sldId id="334" r:id="rId15"/>
    <p:sldId id="33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55" autoAdjust="0"/>
    <p:restoredTop sz="83401" autoAdjust="0"/>
  </p:normalViewPr>
  <p:slideViewPr>
    <p:cSldViewPr snapToGrid="0">
      <p:cViewPr varScale="1">
        <p:scale>
          <a:sx n="54" d="100"/>
          <a:sy n="54" d="100"/>
        </p:scale>
        <p:origin x="80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2664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7E308-EECF-424A-A854-E10DAE08912C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C80B62-BD92-469F-926D-64291AC82B3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12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96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Stress: speaker is an alarm; walking down the street is not an event, it’s a continuing action; this pattern is about observing discrete events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8784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BAD01B-B745-4006-A489-B81A1907E571}" type="slidenum">
              <a:rPr lang="en-US"/>
              <a:pPr/>
              <a:t>7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Subject::attach(Observer* pObserver)</a:t>
            </a:r>
          </a:p>
          <a:p>
            <a:r>
              <a:rPr lang="en-US"/>
              <a:t>{</a:t>
            </a:r>
          </a:p>
          <a:p>
            <a:r>
              <a:rPr lang="en-US"/>
              <a:t>   m_hObservers.push_back(pObserver);</a:t>
            </a:r>
          </a:p>
          <a:p>
            <a:r>
              <a:rPr lang="en-US"/>
              <a:t>}</a:t>
            </a:r>
          </a:p>
          <a:p>
            <a:endParaRPr lang="en-US"/>
          </a:p>
          <a:p>
            <a:r>
              <a:rPr lang="en-US"/>
              <a:t>Subject::detach(Observer* pObserver)</a:t>
            </a:r>
          </a:p>
          <a:p>
            <a:r>
              <a:rPr lang="en-US"/>
              <a:t>{</a:t>
            </a:r>
          </a:p>
          <a:p>
            <a:r>
              <a:rPr lang="en-US"/>
              <a:t>  m_hObservers.remove(pObserver);</a:t>
            </a:r>
          </a:p>
          <a:p>
            <a:r>
              <a:rPr lang="en-US"/>
              <a:t>}</a:t>
            </a:r>
          </a:p>
          <a:p>
            <a:endParaRPr lang="en-US"/>
          </a:p>
          <a:p>
            <a:r>
              <a:rPr lang="en-US"/>
              <a:t>Subject::notify()</a:t>
            </a:r>
          </a:p>
          <a:p>
            <a:r>
              <a:rPr lang="en-US"/>
              <a:t>{</a:t>
            </a:r>
          </a:p>
          <a:p>
            <a:r>
              <a:rPr lang="en-US"/>
              <a:t>Vector&lt;Observer*&gt;::iterator m_ppObserver;</a:t>
            </a:r>
          </a:p>
          <a:p>
            <a:r>
              <a:rPr lang="en-US"/>
              <a:t>for (m_ppObserver = m_hObservers.begin();m_ppObserver = m_hObservers.end(); ++m_ppObserver)</a:t>
            </a:r>
          </a:p>
          <a:p>
            <a:r>
              <a:rPr lang="en-US"/>
              <a:t>	(*m_ppObserver)-&gt;update();</a:t>
            </a:r>
          </a:p>
          <a:p>
            <a:r>
              <a:rPr lang="en-US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9263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changeState</a:t>
            </a:r>
            <a:r>
              <a:rPr lang="en-US" dirty="0"/>
              <a:t>: general operation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5050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3736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3917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739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Cohesion: observers highly cohesive – no code to monitor multiple places; subjects don’t have code checking on observers, so </a:t>
            </a:r>
            <a:r>
              <a:rPr lang="en-US"/>
              <a:t>also cohesive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98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0" y="3509963"/>
            <a:ext cx="9144000" cy="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871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702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55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9974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370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3604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151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19258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724900" y="365125"/>
            <a:ext cx="0" cy="5811838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13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303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 flipV="1">
            <a:off x="820738" y="456802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6556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1005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96127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1469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397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27088" y="2050809"/>
            <a:ext cx="3944937" cy="13181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611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27088" y="2050809"/>
            <a:ext cx="3944937" cy="13181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166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3886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  <p:sldLayoutId id="2147483966" r:id="rId12"/>
    <p:sldLayoutId id="2147483967" r:id="rId13"/>
    <p:sldLayoutId id="2147483968" r:id="rId14"/>
    <p:sldLayoutId id="2147483969" r:id="rId15"/>
    <p:sldLayoutId id="2147483970" r:id="rId16"/>
    <p:sldLayoutId id="2147483971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faculty-web.msoe.edu/hasker/swe2410/samples/observer-weatherapp.zip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aculty-web.msoe.edu/hasker/se2811/samples/weather_observer.zip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464028"/>
            <a:ext cx="11353800" cy="2393972"/>
          </a:xfrm>
        </p:spPr>
        <p:txBody>
          <a:bodyPr>
            <a:normAutofit/>
          </a:bodyPr>
          <a:lstStyle/>
          <a:p>
            <a:br>
              <a:rPr lang="en-US" sz="7200" dirty="0"/>
            </a:br>
            <a:r>
              <a:rPr lang="en-US" sz="7200" dirty="0"/>
              <a:t>6. Observer Pattern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/>
              <a:t>SWE2410 Design and Cloud Patterns</a:t>
            </a:r>
            <a:endParaRPr lang="en-US" dirty="0"/>
          </a:p>
          <a:p>
            <a:r>
              <a:rPr lang="en-US" dirty="0"/>
              <a:t>Dr. Rob Hasker (based on slides by Dr. Mark Hornick)</a:t>
            </a:r>
          </a:p>
        </p:txBody>
      </p:sp>
      <p:pic>
        <p:nvPicPr>
          <p:cNvPr id="6" name="Picture 4" descr="j030405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5077" y="1783344"/>
            <a:ext cx="2155371" cy="169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FA12247-AED9-FFF4-3C4E-61C27A140603}"/>
              </a:ext>
            </a:extLst>
          </p:cNvPr>
          <p:cNvSpPr txBox="1"/>
          <p:nvPr/>
        </p:nvSpPr>
        <p:spPr>
          <a:xfrm>
            <a:off x="7927284" y="599606"/>
            <a:ext cx="3426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Design Patterns Explained, </a:t>
            </a:r>
            <a:r>
              <a:rPr lang="en-US" dirty="0"/>
              <a:t>Ch. 18</a:t>
            </a:r>
          </a:p>
        </p:txBody>
      </p:sp>
    </p:spTree>
    <p:extLst>
      <p:ext uri="{BB962C8B-B14F-4D97-AF65-F5344CB8AC3E}">
        <p14:creationId xmlns:p14="http://schemas.microsoft.com/office/powerpoint/2010/main" val="3439947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Observer</a:t>
            </a: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838200" y="1957933"/>
            <a:ext cx="9799320" cy="242810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dirty="0">
                <a:latin typeface="Consolas" panose="020B0609020204030204" pitchFamily="49" charset="0"/>
              </a:rPr>
              <a:t>interface Observer {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dirty="0">
                <a:latin typeface="Consolas" panose="020B0609020204030204" pitchFamily="49" charset="0"/>
              </a:rPr>
              <a:t>  void update(???);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dirty="0">
                <a:latin typeface="Consolas" panose="020B0609020204030204" pitchFamily="49" charset="0"/>
              </a:rPr>
              <a:t>}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endParaRPr lang="en-US" sz="2000" dirty="0">
              <a:latin typeface="Consolas" panose="020B0609020204030204" pitchFamily="49" charset="0"/>
            </a:endParaRP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dirty="0">
                <a:latin typeface="Consolas" panose="020B0609020204030204" pitchFamily="49" charset="0"/>
              </a:rPr>
              <a:t>class </a:t>
            </a:r>
            <a:r>
              <a:rPr lang="en-US" sz="2000" dirty="0" err="1">
                <a:latin typeface="Consolas" panose="020B0609020204030204" pitchFamily="49" charset="0"/>
              </a:rPr>
              <a:t>ConcreteObserver</a:t>
            </a:r>
            <a:r>
              <a:rPr lang="en-US" sz="2000" dirty="0">
                <a:latin typeface="Consolas" panose="020B0609020204030204" pitchFamily="49" charset="0"/>
              </a:rPr>
              <a:t> </a:t>
            </a:r>
            <a:r>
              <a:rPr lang="en-US" sz="2000" i="1" dirty="0">
                <a:latin typeface="Consolas" panose="020B0609020204030204" pitchFamily="49" charset="0"/>
              </a:rPr>
              <a:t>implements</a:t>
            </a:r>
            <a:r>
              <a:rPr lang="en-US" sz="2000" dirty="0">
                <a:latin typeface="Consolas" panose="020B0609020204030204" pitchFamily="49" charset="0"/>
              </a:rPr>
              <a:t> </a:t>
            </a:r>
            <a:r>
              <a:rPr lang="en-US" sz="2000" b="1" dirty="0">
                <a:latin typeface="Consolas" panose="020B0609020204030204" pitchFamily="49" charset="0"/>
              </a:rPr>
              <a:t>Observer</a:t>
            </a:r>
            <a:r>
              <a:rPr lang="en-US" sz="2000" dirty="0">
                <a:latin typeface="Consolas" panose="020B0609020204030204" pitchFamily="49" charset="0"/>
              </a:rPr>
              <a:t> {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dirty="0">
                <a:latin typeface="Consolas" panose="020B0609020204030204" pitchFamily="49" charset="0"/>
              </a:rPr>
              <a:t>	public </a:t>
            </a:r>
            <a:r>
              <a:rPr lang="en-US" sz="2000" dirty="0" err="1">
                <a:latin typeface="Consolas" panose="020B0609020204030204" pitchFamily="49" charset="0"/>
              </a:rPr>
              <a:t>ConcreteObserver</a:t>
            </a:r>
            <a:r>
              <a:rPr lang="en-US" sz="2000" dirty="0">
                <a:latin typeface="Consolas" panose="020B0609020204030204" pitchFamily="49" charset="0"/>
              </a:rPr>
              <a:t>();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dirty="0">
                <a:latin typeface="Consolas" panose="020B0609020204030204" pitchFamily="49" charset="0"/>
              </a:rPr>
              <a:t>	public void update(???); 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dirty="0">
                <a:latin typeface="Consolas" panose="020B0609020204030204" pitchFamily="49" charset="0"/>
              </a:rPr>
              <a:t>}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49374" y="4859337"/>
            <a:ext cx="9053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Key question: </a:t>
            </a:r>
          </a:p>
          <a:p>
            <a:r>
              <a:rPr lang="en-US" sz="24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	What is the appropriate argument for the update() method?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844C90-791C-41C4-B80F-12144059CC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5472" y="365125"/>
            <a:ext cx="4657748" cy="2901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628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Weather Program example</a:t>
            </a:r>
          </a:p>
        </p:txBody>
      </p:sp>
      <p:sp>
        <p:nvSpPr>
          <p:cNvPr id="78851" name="Text Box 3"/>
          <p:cNvSpPr txBox="1">
            <a:spLocks noChangeArrowheads="1"/>
          </p:cNvSpPr>
          <p:nvPr/>
        </p:nvSpPr>
        <p:spPr bwMode="auto">
          <a:xfrm>
            <a:off x="838200" y="1690688"/>
            <a:ext cx="7586663" cy="382412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50000"/>
              </a:lnSpc>
              <a:spcBef>
                <a:spcPct val="50000"/>
              </a:spcBef>
            </a:pPr>
            <a:endParaRPr lang="en-US" sz="2000" b="1" dirty="0"/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abstract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WeatherSensor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implements </a:t>
            </a:r>
            <a:r>
              <a:rPr 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Subject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abstract double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currentTemp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abstract double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currentWindSpeed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Collection&lt;Observer&gt; observers;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br>
              <a:rPr 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  public void attach(Observer </a:t>
            </a:r>
            <a:r>
              <a:rPr lang="en-US" sz="20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obs</a:t>
            </a:r>
            <a:r>
              <a:rPr 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{…}</a:t>
            </a:r>
            <a:endParaRPr lang="en-US" sz="2000" b="1" dirty="0">
              <a:solidFill>
                <a:srgbClr val="5600AC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 b="1" dirty="0">
                <a:solidFill>
                  <a:srgbClr val="5600AC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public void detach(Observer </a:t>
            </a:r>
            <a:r>
              <a:rPr lang="en-US" sz="20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obs</a:t>
            </a:r>
            <a:r>
              <a:rPr 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{…}</a:t>
            </a:r>
            <a:endParaRPr lang="en-US" sz="2000" b="1" dirty="0">
              <a:solidFill>
                <a:srgbClr val="5600AC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 b="1" dirty="0">
                <a:solidFill>
                  <a:srgbClr val="5600AC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sz="20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notifyObservers</a:t>
            </a:r>
            <a:r>
              <a:rPr 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{…}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0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hasObserver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(Observer </a:t>
            </a:r>
            <a:r>
              <a:rPr lang="en-US" sz="20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obs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) {…}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351295" y="4854633"/>
            <a:ext cx="4464729" cy="181588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See </a:t>
            </a:r>
            <a:r>
              <a:rPr lang="en-US" sz="2400" dirty="0">
                <a:hlinkClick r:id="rId3"/>
              </a:rPr>
              <a:t>sample</a:t>
            </a:r>
            <a:r>
              <a:rPr lang="en-US" sz="2400" dirty="0">
                <a:hlinkClick r:id="rId4"/>
              </a:rPr>
              <a:t> code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onsolas" panose="020B0609020204030204" pitchFamily="49" charset="0"/>
              </a:rPr>
              <a:t>available on website as observer-</a:t>
            </a:r>
            <a:r>
              <a:rPr lang="en-US" sz="2000">
                <a:latin typeface="Consolas" panose="020B0609020204030204" pitchFamily="49" charset="0"/>
              </a:rPr>
              <a:t>weatherapp.</a:t>
            </a:r>
            <a:r>
              <a:rPr lang="en-US" sz="2000" dirty="0" err="1">
                <a:latin typeface="Consolas" panose="020B0609020204030204" pitchFamily="49" charset="0"/>
              </a:rPr>
              <a:t>zip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note Observer, Subject classes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chemeClr val="accent5"/>
                </a:solidFill>
              </a:rPr>
              <a:t>What is passed to </a:t>
            </a:r>
            <a:r>
              <a:rPr lang="en-US" sz="2000" i="1" dirty="0">
                <a:solidFill>
                  <a:schemeClr val="accent5"/>
                </a:solidFill>
                <a:latin typeface="Consolas" panose="020B0609020204030204" pitchFamily="49" charset="0"/>
              </a:rPr>
              <a:t>update</a:t>
            </a:r>
            <a:r>
              <a:rPr lang="en-US" sz="2400" i="1" dirty="0">
                <a:solidFill>
                  <a:schemeClr val="accent5"/>
                </a:solidFill>
              </a:rPr>
              <a:t>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68081B-0141-4120-85E5-EDA726F08A27}"/>
              </a:ext>
            </a:extLst>
          </p:cNvPr>
          <p:cNvSpPr txBox="1"/>
          <p:nvPr/>
        </p:nvSpPr>
        <p:spPr>
          <a:xfrm>
            <a:off x="7838470" y="3560430"/>
            <a:ext cx="4055347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Allows objects to query if they are currently observing – simplifies some of the code in the example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D911AD7-FB55-4D15-90C1-91BDE475F4A9}"/>
              </a:ext>
            </a:extLst>
          </p:cNvPr>
          <p:cNvCxnSpPr>
            <a:cxnSpLocks/>
            <a:stCxn id="3" idx="1"/>
          </p:cNvCxnSpPr>
          <p:nvPr/>
        </p:nvCxnSpPr>
        <p:spPr>
          <a:xfrm flipH="1">
            <a:off x="6234545" y="4068262"/>
            <a:ext cx="1603925" cy="786371"/>
          </a:xfrm>
          <a:prstGeom prst="straightConnector1">
            <a:avLst/>
          </a:prstGeom>
          <a:ln w="34925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6965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Pull vs push for observers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2096107"/>
            <a:ext cx="9239250" cy="485169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200" dirty="0">
                <a:solidFill>
                  <a:schemeClr val="tx1"/>
                </a:solidFill>
              </a:rPr>
              <a:t>One approach: observers request data they need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2800" dirty="0">
                <a:solidFill>
                  <a:schemeClr val="tx1"/>
                </a:solidFill>
              </a:rPr>
              <a:t>Known as the </a:t>
            </a:r>
            <a:r>
              <a:rPr lang="en-US" sz="2800" i="1" dirty="0">
                <a:solidFill>
                  <a:schemeClr val="accent5"/>
                </a:solidFill>
              </a:rPr>
              <a:t>pull</a:t>
            </a:r>
            <a:r>
              <a:rPr lang="en-US" sz="2800" dirty="0">
                <a:solidFill>
                  <a:schemeClr val="tx1"/>
                </a:solidFill>
              </a:rPr>
              <a:t> model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2800" dirty="0">
                <a:solidFill>
                  <a:schemeClr val="tx1"/>
                </a:solidFill>
              </a:rPr>
              <a:t>Doesn’t always scale – can lead to bottlenecks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200" dirty="0">
                <a:solidFill>
                  <a:schemeClr val="tx1"/>
                </a:solidFill>
              </a:rPr>
              <a:t>Another approach: 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2800" dirty="0">
                <a:solidFill>
                  <a:schemeClr val="tx1"/>
                </a:solidFill>
              </a:rPr>
              <a:t>Send data along with update call, the </a:t>
            </a:r>
            <a:r>
              <a:rPr lang="en-US" sz="2800" i="1" dirty="0">
                <a:solidFill>
                  <a:schemeClr val="accent5"/>
                </a:solidFill>
              </a:rPr>
              <a:t>push</a:t>
            </a:r>
            <a:r>
              <a:rPr lang="en-US" sz="2800" dirty="0">
                <a:solidFill>
                  <a:schemeClr val="tx1"/>
                </a:solidFill>
              </a:rPr>
              <a:t> model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2800" dirty="0" err="1">
                <a:solidFill>
                  <a:schemeClr val="tx1"/>
                </a:solidFill>
              </a:rPr>
              <a:t>Eg</a:t>
            </a:r>
            <a:r>
              <a:rPr lang="en-US" sz="2800" dirty="0">
                <a:solidFill>
                  <a:schemeClr val="tx1"/>
                </a:solidFill>
              </a:rPr>
              <a:t>: </a:t>
            </a:r>
            <a:r>
              <a:rPr lang="en-US" sz="2800" dirty="0" err="1">
                <a:solidFill>
                  <a:schemeClr val="tx1"/>
                </a:solidFill>
                <a:latin typeface="Consolas" panose="020B0609020204030204" pitchFamily="49" charset="0"/>
              </a:rPr>
              <a:t>WeatherStationDisplay.update</a:t>
            </a:r>
            <a:r>
              <a:rPr lang="en-US" sz="2800" dirty="0">
                <a:solidFill>
                  <a:schemeClr val="tx1"/>
                </a:solidFill>
                <a:latin typeface="Consolas" panose="020B0609020204030204" pitchFamily="49" charset="0"/>
              </a:rPr>
              <a:t>(float temp, float windspeed)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2800" dirty="0">
                <a:solidFill>
                  <a:schemeClr val="tx1"/>
                </a:solidFill>
              </a:rPr>
              <a:t>But consider </a:t>
            </a:r>
            <a:r>
              <a:rPr lang="en-US" sz="2800" dirty="0" err="1">
                <a:solidFill>
                  <a:schemeClr val="tx1"/>
                </a:solidFill>
                <a:latin typeface="Consolas" panose="020B0609020204030204" pitchFamily="49" charset="0"/>
              </a:rPr>
              <a:t>TemperatureDisplay.update</a:t>
            </a:r>
            <a:r>
              <a:rPr lang="en-US" sz="2800" dirty="0">
                <a:solidFill>
                  <a:schemeClr val="tx1"/>
                </a:solidFill>
              </a:rPr>
              <a:t> – only uses the first argument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2800" dirty="0">
                <a:solidFill>
                  <a:schemeClr val="tx1"/>
                </a:solidFill>
              </a:rPr>
              <a:t>How extensible is this? What if we have more data?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2800" dirty="0">
                <a:solidFill>
                  <a:schemeClr val="tx1"/>
                </a:solidFill>
              </a:rPr>
              <a:t>Is </a:t>
            </a:r>
            <a:r>
              <a:rPr lang="en-US" sz="2800" dirty="0">
                <a:solidFill>
                  <a:schemeClr val="tx1"/>
                </a:solidFill>
                <a:latin typeface="Consolas" panose="020B0609020204030204" pitchFamily="49" charset="0"/>
              </a:rPr>
              <a:t>update(</a:t>
            </a:r>
            <a:r>
              <a:rPr lang="en-US" sz="2800" dirty="0" err="1">
                <a:solidFill>
                  <a:schemeClr val="tx1"/>
                </a:solidFill>
                <a:latin typeface="Consolas" panose="020B0609020204030204" pitchFamily="49" charset="0"/>
              </a:rPr>
              <a:t>WeatherData</a:t>
            </a:r>
            <a:r>
              <a:rPr lang="en-US" sz="2800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onsolas" panose="020B0609020204030204" pitchFamily="49" charset="0"/>
              </a:rPr>
              <a:t>theData</a:t>
            </a:r>
            <a:r>
              <a:rPr lang="en-US" sz="2800" dirty="0">
                <a:solidFill>
                  <a:schemeClr val="tx1"/>
                </a:solidFill>
                <a:latin typeface="Consolas" panose="020B0609020204030204" pitchFamily="49" charset="0"/>
              </a:rPr>
              <a:t>);</a:t>
            </a:r>
            <a:r>
              <a:rPr lang="en-US" sz="2800" dirty="0">
                <a:solidFill>
                  <a:schemeClr val="tx1"/>
                </a:solidFill>
              </a:rPr>
              <a:t> a solution?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200" dirty="0">
                <a:solidFill>
                  <a:schemeClr val="tx1"/>
                </a:solidFill>
              </a:rPr>
              <a:t>Engineering decision: which principles do we ignore?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2800" dirty="0">
                <a:solidFill>
                  <a:schemeClr val="tx1"/>
                </a:solidFill>
              </a:rPr>
              <a:t>Such decisions are the fun of engineering!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C8629A-8533-4BE5-A4B3-65968D2415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6797" y="1261158"/>
            <a:ext cx="3951853" cy="2463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37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56254"/>
            <a:ext cx="10810255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>
                <a:solidFill>
                  <a:schemeClr val="tx1"/>
                </a:solidFill>
              </a:rPr>
              <a:t>Coupling between Subject and Observers:</a:t>
            </a:r>
          </a:p>
          <a:p>
            <a:pPr lvl="1"/>
            <a:r>
              <a:rPr lang="en-US" sz="3200" dirty="0">
                <a:solidFill>
                  <a:schemeClr val="tx1"/>
                </a:solidFill>
              </a:rPr>
              <a:t>Subject knows it has a list of Observers, </a:t>
            </a:r>
            <a:r>
              <a:rPr lang="en-US" sz="3200" i="1" dirty="0">
                <a:solidFill>
                  <a:schemeClr val="accent3"/>
                </a:solidFill>
              </a:rPr>
              <a:t>but not specific classes</a:t>
            </a:r>
          </a:p>
          <a:p>
            <a:pPr lvl="1"/>
            <a:r>
              <a:rPr lang="en-US" sz="3200" dirty="0">
                <a:solidFill>
                  <a:schemeClr val="tx1"/>
                </a:solidFill>
              </a:rPr>
              <a:t>Each Observer conforms to a simple </a:t>
            </a:r>
            <a:r>
              <a:rPr lang="en-US" sz="3200" i="1" dirty="0">
                <a:solidFill>
                  <a:schemeClr val="tx1"/>
                </a:solidFill>
              </a:rPr>
              <a:t>interface</a:t>
            </a:r>
            <a:endParaRPr lang="en-US" sz="3200" dirty="0">
              <a:solidFill>
                <a:schemeClr val="tx1"/>
              </a:solidFill>
            </a:endParaRPr>
          </a:p>
          <a:p>
            <a:pPr lvl="1"/>
            <a:r>
              <a:rPr lang="en-US" sz="3200" dirty="0">
                <a:solidFill>
                  <a:schemeClr val="tx1"/>
                </a:solidFill>
              </a:rPr>
              <a:t>Hence, coupling is</a:t>
            </a:r>
          </a:p>
          <a:p>
            <a:pPr lvl="2"/>
            <a:r>
              <a:rPr lang="en-US" sz="2800" dirty="0">
                <a:solidFill>
                  <a:schemeClr val="tx1"/>
                </a:solidFill>
              </a:rPr>
              <a:t>Abstract</a:t>
            </a:r>
          </a:p>
          <a:p>
            <a:pPr lvl="2"/>
            <a:r>
              <a:rPr lang="en-US" sz="2800" dirty="0">
                <a:solidFill>
                  <a:schemeClr val="tx1"/>
                </a:solidFill>
              </a:rPr>
              <a:t>Minimal</a:t>
            </a:r>
          </a:p>
        </p:txBody>
      </p:sp>
    </p:spTree>
    <p:extLst>
      <p:ext uri="{BB962C8B-B14F-4D97-AF65-F5344CB8AC3E}">
        <p14:creationId xmlns:p14="http://schemas.microsoft.com/office/powerpoint/2010/main" val="823705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Consequences (negative)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7" y="2019299"/>
            <a:ext cx="10515600" cy="4261185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Pattern may not be useful if only some objects need notification</a:t>
            </a:r>
          </a:p>
          <a:p>
            <a:r>
              <a:rPr lang="en-US" sz="3200" dirty="0">
                <a:solidFill>
                  <a:schemeClr val="tx1"/>
                </a:solidFill>
              </a:rPr>
              <a:t>Overuse can mean cascading updates</a:t>
            </a:r>
          </a:p>
          <a:p>
            <a:pPr lvl="1"/>
            <a:r>
              <a:rPr lang="en-US" sz="2800" dirty="0" err="1">
                <a:solidFill>
                  <a:schemeClr val="tx1"/>
                </a:solidFill>
              </a:rPr>
              <a:t>Eg</a:t>
            </a:r>
            <a:r>
              <a:rPr lang="en-US" sz="2800" dirty="0">
                <a:solidFill>
                  <a:schemeClr val="tx1"/>
                </a:solidFill>
              </a:rPr>
              <a:t>: if A’s dependents each have more dependents, and those have even more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Result: more time calling updates than computing useful results</a:t>
            </a:r>
          </a:p>
          <a:p>
            <a:r>
              <a:rPr lang="en-US" sz="3200" dirty="0">
                <a:solidFill>
                  <a:schemeClr val="tx1"/>
                </a:solidFill>
              </a:rPr>
              <a:t>Neither is really a problem with the pattern itself!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817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So what is this pattern about?</a:t>
            </a:r>
          </a:p>
          <a:p>
            <a:r>
              <a:rPr lang="en-US" dirty="0">
                <a:solidFill>
                  <a:schemeClr val="tx1"/>
                </a:solidFill>
              </a:rPr>
              <a:t>When to use it?</a:t>
            </a:r>
          </a:p>
          <a:p>
            <a:r>
              <a:rPr lang="en-US" dirty="0">
                <a:solidFill>
                  <a:schemeClr val="tx1"/>
                </a:solidFill>
              </a:rPr>
              <a:t>Where can we use interfaces, abstract classes in this pattern?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Where </a:t>
            </a:r>
            <a:r>
              <a:rPr lang="en-US" i="1" dirty="0">
                <a:solidFill>
                  <a:schemeClr val="tx1"/>
                </a:solidFill>
              </a:rPr>
              <a:t>must</a:t>
            </a:r>
            <a:r>
              <a:rPr lang="en-US" dirty="0">
                <a:solidFill>
                  <a:schemeClr val="tx1"/>
                </a:solidFill>
              </a:rPr>
              <a:t> we use them?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Why should we consider rolling our own in Java?</a:t>
            </a:r>
          </a:p>
          <a:p>
            <a:r>
              <a:rPr lang="en-US" dirty="0">
                <a:solidFill>
                  <a:schemeClr val="tx1"/>
                </a:solidFill>
              </a:rPr>
              <a:t>Draw a UML diagram</a:t>
            </a:r>
          </a:p>
          <a:p>
            <a:r>
              <a:rPr lang="en-US" dirty="0">
                <a:solidFill>
                  <a:schemeClr val="tx1"/>
                </a:solidFill>
              </a:rPr>
              <a:t>What methods might be private/protected?</a:t>
            </a:r>
          </a:p>
        </p:txBody>
      </p:sp>
    </p:spTree>
    <p:extLst>
      <p:ext uri="{BB962C8B-B14F-4D97-AF65-F5344CB8AC3E}">
        <p14:creationId xmlns:p14="http://schemas.microsoft.com/office/powerpoint/2010/main" val="1280744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Distributing information to clients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0271" y="1949998"/>
            <a:ext cx="6730995" cy="3208995"/>
          </a:xfrm>
        </p:spPr>
        <p:txBody>
          <a:bodyPr>
            <a:noAutofit/>
          </a:bodyPr>
          <a:lstStyle/>
          <a:p>
            <a:r>
              <a:rPr lang="en-US" b="1" i="1" dirty="0">
                <a:solidFill>
                  <a:schemeClr val="tx1"/>
                </a:solidFill>
              </a:rPr>
              <a:t>Show Weather Station example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Note use of threads: essentially a separately running program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Will discuss threads later</a:t>
            </a:r>
          </a:p>
          <a:p>
            <a:pPr>
              <a:buNone/>
            </a:pPr>
            <a:r>
              <a:rPr lang="en-US" sz="3200" dirty="0">
                <a:solidFill>
                  <a:schemeClr val="tx1"/>
                </a:solidFill>
              </a:rPr>
              <a:t>Core idea: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One-to-many dependency between objects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One object changes state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All dependents are notified and updated automatically</a:t>
            </a:r>
          </a:p>
        </p:txBody>
      </p:sp>
      <p:pic>
        <p:nvPicPr>
          <p:cNvPr id="2050" name="Picture 2" descr="C:\Documents and Settings\hornick\Local Settings\Temporary Internet Files\Content.IE5\79P9BVPJ\MPj0402013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8618" y="2983668"/>
            <a:ext cx="3618935" cy="24116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63104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0A263-8661-74C1-E883-6FC3292AB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2ADB0-FAFE-E8E4-5681-5CF72B88D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882745" cy="1325563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Other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ABA18-E1A4-1021-4789-A3433A1E6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4"/>
            <a:ext cx="10233800" cy="503237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Consider what happens when move cursor in MSWord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Enable, disable bold/italic/superscript/underline/etc.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Update font, size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Update centering/left justification/right justification</a:t>
            </a:r>
          </a:p>
          <a:p>
            <a:pPr lvl="1"/>
            <a:r>
              <a:rPr lang="en-US" i="1" dirty="0">
                <a:solidFill>
                  <a:schemeClr val="tx1"/>
                </a:solidFill>
              </a:rPr>
              <a:t>How would this be implemented?</a:t>
            </a:r>
          </a:p>
          <a:p>
            <a:r>
              <a:rPr lang="en-US" dirty="0">
                <a:solidFill>
                  <a:schemeClr val="tx1"/>
                </a:solidFill>
              </a:rPr>
              <a:t>How to get a message to all students? Email?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What if only some students want messages from me?</a:t>
            </a:r>
          </a:p>
          <a:p>
            <a:pPr lvl="1"/>
            <a:r>
              <a:rPr lang="en-US" i="1" dirty="0">
                <a:solidFill>
                  <a:schemeClr val="tx1"/>
                </a:solidFill>
              </a:rPr>
              <a:t>Is there a better way? </a:t>
            </a:r>
            <a:r>
              <a:rPr lang="en-US" dirty="0">
                <a:solidFill>
                  <a:schemeClr val="tx1"/>
                </a:solidFill>
              </a:rPr>
              <a:t>Discuss and present!</a:t>
            </a:r>
          </a:p>
        </p:txBody>
      </p:sp>
    </p:spTree>
    <p:extLst>
      <p:ext uri="{BB962C8B-B14F-4D97-AF65-F5344CB8AC3E}">
        <p14:creationId xmlns:p14="http://schemas.microsoft.com/office/powerpoint/2010/main" val="794088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Observer pattern: key components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0756" y="1877747"/>
            <a:ext cx="6231672" cy="441166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Subject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Subject has dependent observers.</a:t>
            </a:r>
          </a:p>
          <a:p>
            <a:r>
              <a:rPr lang="en-US" sz="3200" dirty="0">
                <a:solidFill>
                  <a:schemeClr val="tx1"/>
                </a:solidFill>
              </a:rPr>
              <a:t>Observer(s)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Observe </a:t>
            </a:r>
            <a:r>
              <a:rPr lang="en-US" sz="2800" u="sng" dirty="0">
                <a:solidFill>
                  <a:schemeClr val="tx1"/>
                </a:solidFill>
              </a:rPr>
              <a:t>events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Event: subject changes state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Observers: respond to state change</a:t>
            </a:r>
          </a:p>
          <a:p>
            <a:r>
              <a:rPr lang="en-US" sz="3200" dirty="0">
                <a:solidFill>
                  <a:schemeClr val="tx1"/>
                </a:solidFill>
              </a:rPr>
              <a:t>Implementation: interfaces with ways to attach, detach, update</a:t>
            </a:r>
          </a:p>
        </p:txBody>
      </p:sp>
      <p:pic>
        <p:nvPicPr>
          <p:cNvPr id="5" name="Picture 8" descr="hm00050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33511" y="4754088"/>
            <a:ext cx="1280532" cy="109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en00910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6395" y="3655116"/>
            <a:ext cx="1829182" cy="1538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hm00050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43083" y="1998063"/>
            <a:ext cx="1248936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hm00050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97811" y="2668835"/>
            <a:ext cx="1280532" cy="109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9A493CD-DDF1-3ED3-A5C6-BA9B7E49A3FD}"/>
              </a:ext>
            </a:extLst>
          </p:cNvPr>
          <p:cNvSpPr txBox="1"/>
          <p:nvPr/>
        </p:nvSpPr>
        <p:spPr>
          <a:xfrm>
            <a:off x="7531768" y="4223156"/>
            <a:ext cx="6383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2"/>
                </a:solidFill>
              </a:rPr>
              <a:t>Alarm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262DC0-4C5D-B839-3FB6-0EDE7A4C7122}"/>
              </a:ext>
            </a:extLst>
          </p:cNvPr>
          <p:cNvSpPr txBox="1"/>
          <p:nvPr/>
        </p:nvSpPr>
        <p:spPr>
          <a:xfrm>
            <a:off x="4258745" y="2939979"/>
            <a:ext cx="2583683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i="1" dirty="0"/>
              <a:t>Not</a:t>
            </a:r>
            <a:r>
              <a:rPr lang="en-US" dirty="0"/>
              <a:t>: observing someone walking down the street!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54FBDC7-132A-850B-0FAA-E4AA6E2AFCB4}"/>
              </a:ext>
            </a:extLst>
          </p:cNvPr>
          <p:cNvCxnSpPr>
            <a:cxnSpLocks/>
          </p:cNvCxnSpPr>
          <p:nvPr/>
        </p:nvCxnSpPr>
        <p:spPr>
          <a:xfrm flipH="1">
            <a:off x="3726592" y="3299953"/>
            <a:ext cx="532153" cy="286357"/>
          </a:xfrm>
          <a:prstGeom prst="straightConnector1">
            <a:avLst/>
          </a:prstGeom>
          <a:ln w="38100" cap="flat" cmpd="sng" algn="ctr">
            <a:solidFill>
              <a:schemeClr val="accent3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BD9AB2AD-6929-148F-BF05-EAFCB3D14E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0516" y="4754088"/>
            <a:ext cx="5443949" cy="2014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80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uiExpand="1" build="p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pattern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85A847D-4056-48E6-BDC3-5FB6D0E9B597}"/>
              </a:ext>
            </a:extLst>
          </p:cNvPr>
          <p:cNvSpPr txBox="1">
            <a:spLocks noChangeArrowheads="1"/>
          </p:cNvSpPr>
          <p:nvPr/>
        </p:nvSpPr>
        <p:spPr>
          <a:xfrm>
            <a:off x="7038402" y="2183059"/>
            <a:ext cx="4848798" cy="441801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err="1">
                <a:solidFill>
                  <a:schemeClr val="tx1"/>
                </a:solidFill>
              </a:rPr>
              <a:t>ConcreteSubject</a:t>
            </a:r>
            <a:endParaRPr lang="en-US" sz="3200" dirty="0">
              <a:solidFill>
                <a:schemeClr val="tx1"/>
              </a:solidFill>
            </a:endParaRP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mplements observer tracking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Calls </a:t>
            </a:r>
            <a:r>
              <a:rPr lang="en-US" dirty="0" err="1">
                <a:solidFill>
                  <a:schemeClr val="tx1"/>
                </a:solidFill>
              </a:rPr>
              <a:t>notifyObservers</a:t>
            </a:r>
            <a:r>
              <a:rPr lang="en-US" dirty="0">
                <a:solidFill>
                  <a:schemeClr val="tx1"/>
                </a:solidFill>
              </a:rPr>
              <a:t> on state change/event</a:t>
            </a:r>
          </a:p>
          <a:p>
            <a:r>
              <a:rPr lang="en-US" sz="3200" dirty="0" err="1">
                <a:solidFill>
                  <a:schemeClr val="tx1"/>
                </a:solidFill>
              </a:rPr>
              <a:t>ConcreteObserver</a:t>
            </a:r>
            <a:r>
              <a:rPr lang="en-US" sz="3200" dirty="0">
                <a:solidFill>
                  <a:schemeClr val="tx1"/>
                </a:solidFill>
              </a:rPr>
              <a:t>: i</a:t>
            </a:r>
            <a:r>
              <a:rPr lang="en-US" dirty="0">
                <a:solidFill>
                  <a:schemeClr val="tx1"/>
                </a:solidFill>
              </a:rPr>
              <a:t>mplements update</a:t>
            </a:r>
          </a:p>
          <a:p>
            <a:r>
              <a:rPr lang="en-US" sz="3200" dirty="0">
                <a:solidFill>
                  <a:schemeClr val="tx1"/>
                </a:solidFill>
              </a:rPr>
              <a:t>Subject can be abstract</a:t>
            </a:r>
          </a:p>
          <a:p>
            <a:r>
              <a:rPr lang="en-US" sz="3200" dirty="0">
                <a:solidFill>
                  <a:schemeClr val="tx1"/>
                </a:solidFill>
              </a:rPr>
              <a:t>An abstract Observer is rarely useful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BFCDBCF-61DC-4717-A01F-52F4B5944A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870" y="2327010"/>
            <a:ext cx="6142809" cy="38291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4970D8F-5D4B-2E94-87EF-ABBD250F3A0B}"/>
              </a:ext>
            </a:extLst>
          </p:cNvPr>
          <p:cNvSpPr txBox="1"/>
          <p:nvPr/>
        </p:nvSpPr>
        <p:spPr>
          <a:xfrm>
            <a:off x="7655523" y="5969655"/>
            <a:ext cx="4231677" cy="5232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chemeClr val="accent5"/>
                </a:solidFill>
              </a:rPr>
              <a:t>Review Weather Station App</a:t>
            </a:r>
          </a:p>
        </p:txBody>
      </p:sp>
    </p:spTree>
    <p:extLst>
      <p:ext uri="{BB962C8B-B14F-4D97-AF65-F5344CB8AC3E}">
        <p14:creationId xmlns:p14="http://schemas.microsoft.com/office/powerpoint/2010/main" val="140004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3189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Why use Observer Pattern?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1000" y="1923664"/>
            <a:ext cx="10081400" cy="4569211"/>
          </a:xfrm>
        </p:spPr>
        <p:txBody>
          <a:bodyPr>
            <a:normAutofit lnSpcReduction="10000"/>
          </a:bodyPr>
          <a:lstStyle/>
          <a:p>
            <a:r>
              <a:rPr lang="en-US" sz="3000" dirty="0">
                <a:solidFill>
                  <a:schemeClr val="tx1"/>
                </a:solidFill>
              </a:rPr>
              <a:t>Separation of software subsystems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For instance: separation between GUI &amp; Domain objects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Also: separation between sensors and systems acting on them</a:t>
            </a:r>
          </a:p>
          <a:p>
            <a:r>
              <a:rPr lang="en-US" sz="3000" dirty="0">
                <a:solidFill>
                  <a:schemeClr val="tx1"/>
                </a:solidFill>
              </a:rPr>
              <a:t>Loosely-coupled classes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Tightly-coupled: reduced reusability, understandability</a:t>
            </a:r>
          </a:p>
          <a:p>
            <a:r>
              <a:rPr lang="en-US" sz="3000" dirty="0">
                <a:solidFill>
                  <a:schemeClr val="tx1"/>
                </a:solidFill>
              </a:rPr>
              <a:t>Goal: elegant communication between loosely-coupled classes</a:t>
            </a:r>
          </a:p>
          <a:p>
            <a:r>
              <a:rPr lang="en-US" sz="3000" dirty="0">
                <a:solidFill>
                  <a:schemeClr val="tx1"/>
                </a:solidFill>
              </a:rPr>
              <a:t>Note: the Java class library implements this as the </a:t>
            </a:r>
            <a:r>
              <a:rPr lang="en-US" sz="3000" b="1" i="1" dirty="0">
                <a:solidFill>
                  <a:schemeClr val="accent6">
                    <a:lumMod val="75000"/>
                  </a:schemeClr>
                </a:solidFill>
              </a:rPr>
              <a:t>deprecated</a:t>
            </a:r>
            <a:r>
              <a:rPr lang="en-US" sz="3000" dirty="0">
                <a:solidFill>
                  <a:schemeClr val="tx1"/>
                </a:solidFill>
              </a:rPr>
              <a:t> class pair </a:t>
            </a:r>
            <a:r>
              <a:rPr lang="en-US" sz="2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Observer/Observable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We are </a:t>
            </a:r>
            <a:r>
              <a:rPr lang="en-US" sz="2600" b="1" dirty="0">
                <a:solidFill>
                  <a:schemeClr val="tx1"/>
                </a:solidFill>
              </a:rPr>
              <a:t>not</a:t>
            </a:r>
            <a:r>
              <a:rPr lang="en-US" sz="2600" dirty="0">
                <a:solidFill>
                  <a:schemeClr val="tx1"/>
                </a:solidFill>
              </a:rPr>
              <a:t> using these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172EDE-288A-46C8-B91E-3839D279D1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1954" y="365125"/>
            <a:ext cx="3560891" cy="2219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737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Subject class</a:t>
            </a: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838200" y="1785051"/>
            <a:ext cx="6343181" cy="430560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50000"/>
              </a:lnSpc>
              <a:spcBef>
                <a:spcPct val="50000"/>
              </a:spcBef>
            </a:pPr>
            <a:endParaRPr lang="en-US" sz="2400" dirty="0">
              <a:latin typeface="Consolas" panose="020B0609020204030204" pitchFamily="49" charset="0"/>
            </a:endParaRP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dirty="0">
                <a:latin typeface="Consolas" panose="020B0609020204030204" pitchFamily="49" charset="0"/>
              </a:rPr>
              <a:t>interface Subject {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dirty="0">
                <a:latin typeface="Consolas" panose="020B0609020204030204" pitchFamily="49" charset="0"/>
              </a:rPr>
              <a:t>  void attach(Observer o);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dirty="0">
                <a:latin typeface="Consolas" panose="020B0609020204030204" pitchFamily="49" charset="0"/>
              </a:rPr>
              <a:t>  void detach(Observer o);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dirty="0">
                <a:latin typeface="Consolas" panose="020B0609020204030204" pitchFamily="49" charset="0"/>
              </a:rPr>
              <a:t>  void </a:t>
            </a:r>
            <a:r>
              <a:rPr lang="en-US" sz="2000" dirty="0" err="1">
                <a:latin typeface="Consolas" panose="020B0609020204030204" pitchFamily="49" charset="0"/>
              </a:rPr>
              <a:t>notifyObservers</a:t>
            </a:r>
            <a:r>
              <a:rPr lang="en-US" sz="2000" dirty="0">
                <a:latin typeface="Consolas" panose="020B0609020204030204" pitchFamily="49" charset="0"/>
              </a:rPr>
              <a:t>();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dirty="0">
                <a:latin typeface="Consolas" panose="020B0609020204030204" pitchFamily="49" charset="0"/>
              </a:rPr>
              <a:t>}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endParaRPr lang="en-US" sz="2000" dirty="0">
              <a:latin typeface="Consolas" panose="020B0609020204030204" pitchFamily="49" charset="0"/>
            </a:endParaRP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dirty="0">
                <a:latin typeface="Consolas" panose="020B0609020204030204" pitchFamily="49" charset="0"/>
              </a:rPr>
              <a:t>class </a:t>
            </a:r>
            <a:r>
              <a:rPr lang="en-US" sz="2000" dirty="0" err="1">
                <a:latin typeface="Consolas" panose="020B0609020204030204" pitchFamily="49" charset="0"/>
              </a:rPr>
              <a:t>ConcreteSubject</a:t>
            </a:r>
            <a:r>
              <a:rPr lang="en-US" sz="2000" dirty="0">
                <a:latin typeface="Consolas" panose="020B0609020204030204" pitchFamily="49" charset="0"/>
              </a:rPr>
              <a:t> </a:t>
            </a:r>
            <a:r>
              <a:rPr lang="en-US" sz="2000" i="1" dirty="0">
                <a:latin typeface="Consolas" panose="020B0609020204030204" pitchFamily="49" charset="0"/>
              </a:rPr>
              <a:t>implements</a:t>
            </a:r>
            <a:r>
              <a:rPr lang="en-US" sz="2000" dirty="0">
                <a:latin typeface="Consolas" panose="020B0609020204030204" pitchFamily="49" charset="0"/>
              </a:rPr>
              <a:t> </a:t>
            </a:r>
            <a:r>
              <a:rPr lang="en-US" sz="2000" b="1" dirty="0">
                <a:latin typeface="Consolas" panose="020B0609020204030204" pitchFamily="49" charset="0"/>
              </a:rPr>
              <a:t>Subject</a:t>
            </a:r>
            <a:r>
              <a:rPr lang="en-US" sz="2000" dirty="0">
                <a:latin typeface="Consolas" panose="020B0609020204030204" pitchFamily="49" charset="0"/>
              </a:rPr>
              <a:t> {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dirty="0">
                <a:latin typeface="Consolas" panose="020B0609020204030204" pitchFamily="49" charset="0"/>
              </a:rPr>
              <a:t>  public void attach(Observer </a:t>
            </a:r>
            <a:r>
              <a:rPr lang="en-US" sz="2000" dirty="0" err="1">
                <a:latin typeface="Consolas" panose="020B0609020204030204" pitchFamily="49" charset="0"/>
              </a:rPr>
              <a:t>obs</a:t>
            </a:r>
            <a:r>
              <a:rPr lang="en-US" sz="2000" dirty="0">
                <a:latin typeface="Consolas" panose="020B0609020204030204" pitchFamily="49" charset="0"/>
              </a:rPr>
              <a:t>);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dirty="0">
                <a:latin typeface="Consolas" panose="020B0609020204030204" pitchFamily="49" charset="0"/>
              </a:rPr>
              <a:t>  public void detach(Observer </a:t>
            </a:r>
            <a:r>
              <a:rPr lang="en-US" sz="2000" dirty="0" err="1">
                <a:latin typeface="Consolas" panose="020B0609020204030204" pitchFamily="49" charset="0"/>
              </a:rPr>
              <a:t>obs</a:t>
            </a:r>
            <a:r>
              <a:rPr lang="en-US" sz="2000" dirty="0">
                <a:latin typeface="Consolas" panose="020B0609020204030204" pitchFamily="49" charset="0"/>
              </a:rPr>
              <a:t>);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dirty="0">
                <a:latin typeface="Consolas" panose="020B0609020204030204" pitchFamily="49" charset="0"/>
              </a:rPr>
              <a:t>  public void </a:t>
            </a:r>
            <a:r>
              <a:rPr lang="en-US" sz="2000" i="1" dirty="0" err="1">
                <a:latin typeface="Consolas" panose="020B0609020204030204" pitchFamily="49" charset="0"/>
              </a:rPr>
              <a:t>notifyObservers</a:t>
            </a:r>
            <a:r>
              <a:rPr lang="en-US" sz="2000" dirty="0">
                <a:latin typeface="Consolas" panose="020B0609020204030204" pitchFamily="49" charset="0"/>
              </a:rPr>
              <a:t>();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endParaRPr lang="en-US" sz="2000" dirty="0">
              <a:latin typeface="Consolas" panose="020B0609020204030204" pitchFamily="49" charset="0"/>
            </a:endParaRP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dirty="0">
                <a:latin typeface="Consolas" panose="020B0609020204030204" pitchFamily="49" charset="0"/>
              </a:rPr>
              <a:t>  private Collection&lt;Observer&gt; observers;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08649" y="3937852"/>
            <a:ext cx="478101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Notes: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Some texts define </a:t>
            </a:r>
            <a:r>
              <a:rPr lang="en-US" sz="2400" i="1" dirty="0">
                <a:solidFill>
                  <a:schemeClr val="accent6">
                    <a:lumMod val="20000"/>
                    <a:lumOff val="80000"/>
                  </a:schemeClr>
                </a:solidFill>
                <a:latin typeface="Consolas" panose="020B0609020204030204" pitchFamily="49" charset="0"/>
              </a:rPr>
              <a:t>notify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() instead of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notifyObservers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()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We use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Consolas" panose="020B0609020204030204" pitchFamily="49" charset="0"/>
              </a:rPr>
              <a:t>notifyObservers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because 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Consolas" panose="020B0609020204030204" pitchFamily="49" charset="0"/>
              </a:rPr>
              <a:t>notify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is a method in Java’s 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Consolas" panose="020B0609020204030204" pitchFamily="49" charset="0"/>
              </a:rPr>
              <a:t>Object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class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F9DAC3-85D9-8F46-8931-69A6EAC91B00}"/>
              </a:ext>
            </a:extLst>
          </p:cNvPr>
          <p:cNvSpPr txBox="1"/>
          <p:nvPr/>
        </p:nvSpPr>
        <p:spPr>
          <a:xfrm>
            <a:off x="2894483" y="5966666"/>
            <a:ext cx="3201517" cy="70788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000" dirty="0"/>
              <a:t>Sequence isn’t important, so</a:t>
            </a:r>
          </a:p>
          <a:p>
            <a:r>
              <a:rPr lang="en-US" sz="2000" dirty="0"/>
              <a:t>any type of collection is fine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B932CD0-6A9B-4D2B-B8F3-8E471B5D38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8649" y="365125"/>
            <a:ext cx="4660278" cy="2905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044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Attach, notification sequence</a:t>
            </a:r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927148" y="1988553"/>
            <a:ext cx="2235102" cy="40011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2000" b="1" dirty="0"/>
              <a:t>s: </a:t>
            </a:r>
            <a:r>
              <a:rPr lang="en-US" sz="2000" b="1" dirty="0" err="1"/>
              <a:t>ConcreteSubject</a:t>
            </a:r>
            <a:endParaRPr lang="en-US" sz="2000" b="1" dirty="0"/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4174699" y="1999775"/>
            <a:ext cx="1708738" cy="40011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000" b="1" dirty="0"/>
              <a:t>o1: Observer1</a:t>
            </a:r>
          </a:p>
        </p:txBody>
      </p:sp>
      <p:sp>
        <p:nvSpPr>
          <p:cNvPr id="88071" name="Rectangle 7"/>
          <p:cNvSpPr>
            <a:spLocks noChangeArrowheads="1"/>
          </p:cNvSpPr>
          <p:nvPr/>
        </p:nvSpPr>
        <p:spPr bwMode="auto">
          <a:xfrm>
            <a:off x="7170884" y="1998187"/>
            <a:ext cx="1803400" cy="40011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2000" b="1" dirty="0"/>
              <a:t>o2: Observer2</a:t>
            </a:r>
          </a:p>
        </p:txBody>
      </p:sp>
      <p:sp>
        <p:nvSpPr>
          <p:cNvPr id="88073" name="Rectangle 9"/>
          <p:cNvSpPr>
            <a:spLocks noChangeArrowheads="1"/>
          </p:cNvSpPr>
          <p:nvPr/>
        </p:nvSpPr>
        <p:spPr bwMode="auto">
          <a:xfrm>
            <a:off x="1952333" y="2446953"/>
            <a:ext cx="184733" cy="4045922"/>
          </a:xfrm>
          <a:prstGeom prst="rect">
            <a:avLst/>
          </a:prstGeom>
          <a:solidFill>
            <a:schemeClr val="tx2">
              <a:lumMod val="75000"/>
            </a:schemeClr>
          </a:solidFill>
          <a:ln w="254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8074" name="Rectangle 10"/>
          <p:cNvSpPr>
            <a:spLocks noChangeArrowheads="1"/>
          </p:cNvSpPr>
          <p:nvPr/>
        </p:nvSpPr>
        <p:spPr bwMode="auto">
          <a:xfrm>
            <a:off x="4940301" y="2472909"/>
            <a:ext cx="177535" cy="4019966"/>
          </a:xfrm>
          <a:prstGeom prst="rect">
            <a:avLst/>
          </a:prstGeom>
          <a:solidFill>
            <a:schemeClr val="tx2">
              <a:lumMod val="75000"/>
            </a:schemeClr>
          </a:solidFill>
          <a:ln w="254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88075" name="Rectangle 11"/>
          <p:cNvSpPr>
            <a:spLocks noChangeArrowheads="1"/>
          </p:cNvSpPr>
          <p:nvPr/>
        </p:nvSpPr>
        <p:spPr bwMode="auto">
          <a:xfrm>
            <a:off x="7988302" y="2472909"/>
            <a:ext cx="168564" cy="4019966"/>
          </a:xfrm>
          <a:prstGeom prst="rect">
            <a:avLst/>
          </a:prstGeom>
          <a:solidFill>
            <a:schemeClr val="tx2">
              <a:lumMod val="75000"/>
            </a:schemeClr>
          </a:solidFill>
          <a:ln w="254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88078" name="Text Box 14"/>
          <p:cNvSpPr txBox="1">
            <a:spLocks noChangeArrowheads="1"/>
          </p:cNvSpPr>
          <p:nvPr/>
        </p:nvSpPr>
        <p:spPr bwMode="auto">
          <a:xfrm>
            <a:off x="3263901" y="2545318"/>
            <a:ext cx="9348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attach()</a:t>
            </a:r>
          </a:p>
        </p:txBody>
      </p:sp>
      <p:sp>
        <p:nvSpPr>
          <p:cNvPr id="88079" name="Text Box 15"/>
          <p:cNvSpPr txBox="1">
            <a:spLocks noChangeArrowheads="1"/>
          </p:cNvSpPr>
          <p:nvPr/>
        </p:nvSpPr>
        <p:spPr bwMode="auto">
          <a:xfrm>
            <a:off x="5626101" y="2926318"/>
            <a:ext cx="9348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attach()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15793C2-8D7B-8A4F-BFE9-55ECABB21C11}"/>
              </a:ext>
            </a:extLst>
          </p:cNvPr>
          <p:cNvGrpSpPr/>
          <p:nvPr/>
        </p:nvGrpSpPr>
        <p:grpSpPr>
          <a:xfrm>
            <a:off x="2158470" y="3895853"/>
            <a:ext cx="990600" cy="381000"/>
            <a:chOff x="2835566" y="3733800"/>
            <a:chExt cx="990600" cy="381000"/>
          </a:xfrm>
        </p:grpSpPr>
        <p:sp>
          <p:nvSpPr>
            <p:cNvPr id="88080" name="Line 16"/>
            <p:cNvSpPr>
              <a:spLocks noChangeShapeType="1"/>
            </p:cNvSpPr>
            <p:nvPr/>
          </p:nvSpPr>
          <p:spPr bwMode="auto">
            <a:xfrm>
              <a:off x="2835566" y="3754361"/>
              <a:ext cx="990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8081" name="Line 17"/>
            <p:cNvSpPr>
              <a:spLocks noChangeShapeType="1"/>
            </p:cNvSpPr>
            <p:nvPr/>
          </p:nvSpPr>
          <p:spPr bwMode="auto">
            <a:xfrm>
              <a:off x="3810000" y="3733800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88082" name="Line 18"/>
          <p:cNvSpPr>
            <a:spLocks noChangeShapeType="1"/>
          </p:cNvSpPr>
          <p:nvPr/>
        </p:nvSpPr>
        <p:spPr bwMode="auto">
          <a:xfrm flipH="1">
            <a:off x="2120899" y="4276853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8083" name="Text Box 19"/>
          <p:cNvSpPr txBox="1">
            <a:spLocks noChangeArrowheads="1"/>
          </p:cNvSpPr>
          <p:nvPr/>
        </p:nvSpPr>
        <p:spPr bwMode="auto">
          <a:xfrm>
            <a:off x="3122877" y="3891280"/>
            <a:ext cx="185499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err="1"/>
              <a:t>notifyObservers</a:t>
            </a:r>
            <a:r>
              <a:rPr lang="en-US" dirty="0"/>
              <a:t>()</a:t>
            </a:r>
          </a:p>
        </p:txBody>
      </p:sp>
      <p:sp>
        <p:nvSpPr>
          <p:cNvPr id="88086" name="Text Box 22"/>
          <p:cNvSpPr txBox="1">
            <a:spLocks noChangeArrowheads="1"/>
          </p:cNvSpPr>
          <p:nvPr/>
        </p:nvSpPr>
        <p:spPr bwMode="auto">
          <a:xfrm>
            <a:off x="3289202" y="4328136"/>
            <a:ext cx="99738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update()</a:t>
            </a:r>
          </a:p>
        </p:txBody>
      </p:sp>
      <p:sp>
        <p:nvSpPr>
          <p:cNvPr id="88087" name="Text Box 23"/>
          <p:cNvSpPr txBox="1">
            <a:spLocks noChangeArrowheads="1"/>
          </p:cNvSpPr>
          <p:nvPr/>
        </p:nvSpPr>
        <p:spPr bwMode="auto">
          <a:xfrm>
            <a:off x="5778554" y="5236702"/>
            <a:ext cx="99738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update()</a:t>
            </a:r>
          </a:p>
        </p:txBody>
      </p:sp>
      <p:sp>
        <p:nvSpPr>
          <p:cNvPr id="88091" name="Text Box 27"/>
          <p:cNvSpPr txBox="1">
            <a:spLocks noChangeArrowheads="1"/>
          </p:cNvSpPr>
          <p:nvPr/>
        </p:nvSpPr>
        <p:spPr bwMode="auto">
          <a:xfrm>
            <a:off x="5168900" y="5669518"/>
            <a:ext cx="25234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getContextSpecificInfo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()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 rot="10800000">
            <a:off x="2120900" y="2924729"/>
            <a:ext cx="2819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>
            <a:off x="2120900" y="3383518"/>
            <a:ext cx="5867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2120900" y="4680506"/>
            <a:ext cx="2819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10800000">
            <a:off x="2120900" y="5136118"/>
            <a:ext cx="2819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2120900" y="5593318"/>
            <a:ext cx="5867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0800000">
            <a:off x="2120900" y="6050518"/>
            <a:ext cx="5867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Box 27"/>
          <p:cNvSpPr txBox="1">
            <a:spLocks noChangeArrowheads="1"/>
          </p:cNvSpPr>
          <p:nvPr/>
        </p:nvSpPr>
        <p:spPr bwMode="auto">
          <a:xfrm>
            <a:off x="2197100" y="4755118"/>
            <a:ext cx="25234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getContextSpecificInfo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()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30B6873-7DBF-BB41-990D-06C7E1FF95A8}"/>
              </a:ext>
            </a:extLst>
          </p:cNvPr>
          <p:cNvCxnSpPr>
            <a:cxnSpLocks/>
          </p:cNvCxnSpPr>
          <p:nvPr/>
        </p:nvCxnSpPr>
        <p:spPr>
          <a:xfrm>
            <a:off x="389636" y="3627150"/>
            <a:ext cx="1562697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Box 19">
            <a:extLst>
              <a:ext uri="{FF2B5EF4-FFF2-40B4-BE49-F238E27FC236}">
                <a16:creationId xmlns:a16="http://schemas.microsoft.com/office/drawing/2014/main" id="{01858572-D3DC-2846-B2BB-19CE6A5DE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974" y="3257818"/>
            <a:ext cx="136268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 dirty="0" err="1"/>
              <a:t>changeState</a:t>
            </a:r>
            <a:endParaRPr lang="en-US" i="1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2F09EE4D-91B3-4E49-BA71-F377629CE2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2240" y="3180293"/>
            <a:ext cx="3682772" cy="2295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363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Observer pattern in Java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4"/>
            <a:ext cx="10233800" cy="4518025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Implementation of subject is straightforward:</a:t>
            </a:r>
          </a:p>
          <a:p>
            <a:pPr lvl="1"/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Collection&lt;Observer&gt; observers = new LinkedList&lt;&gt;();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attach(Observer o): </a:t>
            </a:r>
            <a:r>
              <a:rPr lang="en-US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observers.add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(o);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detach(Observer o): </a:t>
            </a:r>
            <a:r>
              <a:rPr lang="en-US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observers.remove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(o);</a:t>
            </a:r>
          </a:p>
          <a:p>
            <a:pPr lvl="1"/>
            <a:r>
              <a:rPr lang="en-US" dirty="0" err="1">
                <a:solidFill>
                  <a:schemeClr val="tx1"/>
                </a:solidFill>
              </a:rPr>
              <a:t>notifyObservers</a:t>
            </a:r>
            <a:r>
              <a:rPr lang="en-US" dirty="0">
                <a:solidFill>
                  <a:schemeClr val="tx1"/>
                </a:solidFill>
              </a:rPr>
              <a:t>(): 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for(Observer o : observers) </a:t>
            </a:r>
            <a:r>
              <a:rPr lang="en-US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o.update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();</a:t>
            </a:r>
          </a:p>
          <a:p>
            <a:pPr lvl="1"/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chemeClr val="tx1"/>
                </a:solidFill>
              </a:rPr>
              <a:t>Not answered: what argument to update?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Observers need data!</a:t>
            </a:r>
          </a:p>
          <a:p>
            <a:r>
              <a:rPr lang="en-US" dirty="0" err="1">
                <a:solidFill>
                  <a:schemeClr val="tx1"/>
                </a:solidFill>
              </a:rPr>
              <a:t>WeatherStation</a:t>
            </a:r>
            <a:r>
              <a:rPr lang="en-US" dirty="0">
                <a:solidFill>
                  <a:schemeClr val="tx1"/>
                </a:solidFill>
              </a:rPr>
              <a:t>: pass data generator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Observers call methods to get data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Always the best solution?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What if there are </a:t>
            </a:r>
            <a:r>
              <a:rPr lang="en-US" i="1" dirty="0">
                <a:solidFill>
                  <a:schemeClr val="tx1"/>
                </a:solidFill>
              </a:rPr>
              <a:t>many</a:t>
            </a:r>
            <a:r>
              <a:rPr lang="en-US" dirty="0">
                <a:solidFill>
                  <a:schemeClr val="tx1"/>
                </a:solidFill>
              </a:rPr>
              <a:t> clients?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962150-6F27-46DD-9363-F92176FEF500}"/>
              </a:ext>
            </a:extLst>
          </p:cNvPr>
          <p:cNvSpPr txBox="1"/>
          <p:nvPr/>
        </p:nvSpPr>
        <p:spPr>
          <a:xfrm>
            <a:off x="8528401" y="1275189"/>
            <a:ext cx="3175000" cy="8309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i="1" dirty="0">
                <a:solidFill>
                  <a:schemeClr val="bg1"/>
                </a:solidFill>
              </a:rPr>
              <a:t>Why use a LinkedList instead of an </a:t>
            </a:r>
            <a:r>
              <a:rPr lang="en-US" sz="2400" i="1" dirty="0" err="1">
                <a:solidFill>
                  <a:schemeClr val="bg1"/>
                </a:solidFill>
              </a:rPr>
              <a:t>ArrayList</a:t>
            </a:r>
            <a:r>
              <a:rPr lang="en-US" sz="2400" i="1" dirty="0">
                <a:solidFill>
                  <a:schemeClr val="bg1"/>
                </a:solidFill>
              </a:rPr>
              <a:t>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4B5FB1-19B4-1A72-7639-8DD049D5EB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5931" y="3838486"/>
            <a:ext cx="4237470" cy="264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417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10116</TotalTime>
  <Words>1043</Words>
  <Application>Microsoft Office PowerPoint</Application>
  <PresentationFormat>Widescreen</PresentationFormat>
  <Paragraphs>183</Paragraphs>
  <Slides>15</Slides>
  <Notes>8</Notes>
  <HiddenSlides>2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Consolas</vt:lpstr>
      <vt:lpstr>Corbel</vt:lpstr>
      <vt:lpstr>Courier New</vt:lpstr>
      <vt:lpstr>Depth</vt:lpstr>
      <vt:lpstr> 6. Observer Pattern</vt:lpstr>
      <vt:lpstr>Distributing information to clients</vt:lpstr>
      <vt:lpstr>Other applications</vt:lpstr>
      <vt:lpstr>Observer pattern: key components</vt:lpstr>
      <vt:lpstr>Using the pattern</vt:lpstr>
      <vt:lpstr>Why use Observer Pattern?</vt:lpstr>
      <vt:lpstr>Generic Subject class</vt:lpstr>
      <vt:lpstr>Attach, notification sequence</vt:lpstr>
      <vt:lpstr>Observer pattern in Java</vt:lpstr>
      <vt:lpstr>Generic Observer</vt:lpstr>
      <vt:lpstr>Weather Program example</vt:lpstr>
      <vt:lpstr>Pull vs push for observers</vt:lpstr>
      <vt:lpstr>Benefits</vt:lpstr>
      <vt:lpstr>Consequences (negative)</vt:lpstr>
      <vt:lpstr>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Course Introduction</dc:title>
  <dc:creator>Brad Dennis</dc:creator>
  <cp:lastModifiedBy>Hasker, Robert</cp:lastModifiedBy>
  <cp:revision>310</cp:revision>
  <dcterms:created xsi:type="dcterms:W3CDTF">2014-08-01T20:24:53Z</dcterms:created>
  <dcterms:modified xsi:type="dcterms:W3CDTF">2025-02-26T19:36:15Z</dcterms:modified>
</cp:coreProperties>
</file>