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54" r:id="rId1"/>
  </p:sldMasterIdLst>
  <p:notesMasterIdLst>
    <p:notesMasterId r:id="rId21"/>
  </p:notesMasterIdLst>
  <p:sldIdLst>
    <p:sldId id="256" r:id="rId2"/>
    <p:sldId id="291" r:id="rId3"/>
    <p:sldId id="292" r:id="rId4"/>
    <p:sldId id="257" r:id="rId5"/>
    <p:sldId id="258" r:id="rId6"/>
    <p:sldId id="259" r:id="rId7"/>
    <p:sldId id="293" r:id="rId8"/>
    <p:sldId id="294" r:id="rId9"/>
    <p:sldId id="295" r:id="rId10"/>
    <p:sldId id="260" r:id="rId11"/>
    <p:sldId id="274" r:id="rId12"/>
    <p:sldId id="269" r:id="rId13"/>
    <p:sldId id="270" r:id="rId14"/>
    <p:sldId id="261" r:id="rId15"/>
    <p:sldId id="262" r:id="rId16"/>
    <p:sldId id="265" r:id="rId17"/>
    <p:sldId id="266" r:id="rId18"/>
    <p:sldId id="273" r:id="rId19"/>
    <p:sldId id="27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21" autoAdjust="0"/>
    <p:restoredTop sz="85306" autoAdjust="0"/>
  </p:normalViewPr>
  <p:slideViewPr>
    <p:cSldViewPr snapToGrid="0">
      <p:cViewPr varScale="1">
        <p:scale>
          <a:sx n="110" d="100"/>
          <a:sy n="110" d="100"/>
        </p:scale>
        <p:origin x="40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266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7E308-EECF-424A-A854-E10DAE08912C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C80B62-BD92-469F-926D-64291AC82B3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120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tackoverflow.com/questions/9358821/should-i-extend-arraylist-to-add-attributes-that-isnt-null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961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Answer: Observer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1133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 view per form: application is a combination of views</a:t>
            </a:r>
          </a:p>
          <a:p>
            <a:r>
              <a:rPr lang="en-US" dirty="0"/>
              <a:t>Alternatively: a view for each panel, develop view for the panel that </a:t>
            </a:r>
            <a:r>
              <a:rPr lang="en-US"/>
              <a:t>contains those panels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139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706438"/>
            <a:ext cx="627856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  <a:p>
            <a:pPr lvl="0"/>
            <a:r>
              <a:rPr lang="en-US" dirty="0"/>
              <a:t>Full</a:t>
            </a:r>
            <a:r>
              <a:rPr lang="en-US" baseline="0" dirty="0"/>
              <a:t> agenda: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Return Exam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Questions about lab due tomorrow in class?</a:t>
            </a:r>
          </a:p>
          <a:p>
            <a:r>
              <a:rPr lang="en-US" dirty="0">
                <a:sym typeface="Wingdings" panose="05000000000000000000" pitchFamily="2" charset="2"/>
              </a:rPr>
              <a:t>Threads: Locking on null object</a:t>
            </a:r>
          </a:p>
          <a:p>
            <a:r>
              <a:rPr lang="en-US" dirty="0">
                <a:sym typeface="Wingdings" panose="05000000000000000000" pitchFamily="2" charset="2"/>
              </a:rPr>
              <a:t>Threads: </a:t>
            </a:r>
            <a:r>
              <a:rPr lang="en-US" dirty="0" err="1">
                <a:sym typeface="Wingdings" panose="05000000000000000000" pitchFamily="2" charset="2"/>
              </a:rPr>
              <a:t>invokeLater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Threads: The squares example</a:t>
            </a:r>
          </a:p>
          <a:p>
            <a:r>
              <a:rPr lang="en-US" dirty="0">
                <a:sym typeface="Wingdings" panose="05000000000000000000" pitchFamily="2" charset="2"/>
              </a:rPr>
              <a:t>Decorator Class Diagram</a:t>
            </a:r>
          </a:p>
          <a:p>
            <a:r>
              <a:rPr lang="en-US" dirty="0">
                <a:sym typeface="Wingdings" panose="05000000000000000000" pitchFamily="2" charset="2"/>
              </a:rPr>
              <a:t>More on Java IO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Class diagrams</a:t>
            </a:r>
          </a:p>
          <a:p>
            <a:r>
              <a:rPr lang="en-US" dirty="0">
                <a:sym typeface="Wingdings" panose="05000000000000000000" pitchFamily="2" charset="2"/>
              </a:rPr>
              <a:t>Design Principles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in the patterns we’ve seen so far	</a:t>
            </a:r>
          </a:p>
          <a:p>
            <a:r>
              <a:rPr lang="en-US" dirty="0">
                <a:sym typeface="Wingdings" panose="05000000000000000000" pitchFamily="2" charset="2"/>
              </a:rPr>
              <a:t>Compare with alternatives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Decorator vs. array approach suggested in class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Non-decorator array – decorator can be added on without modifying the original hierarchy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Decorator has “before-after” and possibly other combinatorial control that would be hard-coded in array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[Show “screenshot” of discussion from class? Or just re-type?]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Strategy vs. Decorator class diagrams side-by-side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Structural difference (inheritance optional in Strategy pattern?)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Decorator vs. “Strategy” array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Perhaps next: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ym typeface="Wingdings" panose="05000000000000000000" pitchFamily="2" charset="2"/>
              </a:rPr>
              <a:t>	Coding </a:t>
            </a:r>
            <a:r>
              <a:rPr lang="en-US" dirty="0" err="1">
                <a:sym typeface="Wingdings" panose="05000000000000000000" pitchFamily="2" charset="2"/>
              </a:rPr>
              <a:t>Starbuzz</a:t>
            </a:r>
            <a:r>
              <a:rPr lang="en-US" dirty="0">
                <a:sym typeface="Wingdings" panose="05000000000000000000" pitchFamily="2" charset="2"/>
              </a:rPr>
              <a:t> coffee (?)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	Add real patterns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baseline="0" dirty="0"/>
              <a:t>		</a:t>
            </a:r>
            <a:r>
              <a:rPr lang="en-US" baseline="0" dirty="0" err="1"/>
              <a:t>ArrayList</a:t>
            </a:r>
            <a:r>
              <a:rPr lang="en-US" baseline="0" dirty="0"/>
              <a:t> – null-checking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Java I/O: Students do </a:t>
            </a:r>
            <a:r>
              <a:rPr lang="en-US" dirty="0">
                <a:sym typeface="Wingdings" panose="05000000000000000000" pitchFamily="2" charset="2"/>
              </a:rPr>
              <a:t>coding examples</a:t>
            </a:r>
          </a:p>
          <a:p>
            <a:pPr lvl="1"/>
            <a:endParaRPr lang="en-US" baseline="0" dirty="0"/>
          </a:p>
          <a:p>
            <a:pPr lvl="1"/>
            <a:r>
              <a:rPr lang="en-US" dirty="0">
                <a:hlinkClick r:id="rId3"/>
              </a:rPr>
              <a:t>		http://stackoverflow.com/questions/9358821/should-i-extend-arraylist-to-add-attributes-that-isnt-null</a:t>
            </a:r>
            <a:endParaRPr lang="en-US" dirty="0"/>
          </a:p>
          <a:p>
            <a:pPr lvl="1"/>
            <a:endParaRPr lang="en-US" dirty="0"/>
          </a:p>
          <a:p>
            <a:pPr lvl="0"/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SE2811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10/16/2025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Josiah Yoder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056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706438"/>
            <a:ext cx="627856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by a</a:t>
            </a:r>
            <a:r>
              <a:rPr lang="en-US" baseline="0" dirty="0"/>
              <a:t> </a:t>
            </a:r>
            <a:r>
              <a:rPr lang="en-US" dirty="0"/>
              <a:t>creator/discoverer of MVC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SE2811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10/16/2025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Josiah Yoder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535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706438"/>
            <a:ext cx="627856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Architectural pattern popular for user interface design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SE2811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10/16/2025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Josiah Yoder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368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the reverse-engineered diagram produced by Enterprise Architect from the original Checkers code we distributed at the start of lab 1 (as of fall, 2025)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7072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Removed main, the color type, most of the methods related to drawing pieces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9358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diagram reflects capturing the domain classes for the problem and separating out the JavaFX code from those classes. This has not been implemented, so there may be more two-way associations, and we may need a different set of methods for the </a:t>
            </a:r>
            <a:r>
              <a:rPr lang="en-US" dirty="0" err="1"/>
              <a:t>CheckersController</a:t>
            </a:r>
            <a:r>
              <a:rPr lang="en-US" dirty="0"/>
              <a:t> and the </a:t>
            </a:r>
            <a:r>
              <a:rPr lang="en-US"/>
              <a:t>game controller.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5130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1443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706438"/>
            <a:ext cx="627856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Model – The data and “business logic” – how it works</a:t>
            </a:r>
          </a:p>
          <a:p>
            <a:r>
              <a:rPr lang="en-US" dirty="0"/>
              <a:t>View – What the user sees</a:t>
            </a:r>
          </a:p>
          <a:p>
            <a:r>
              <a:rPr lang="en-US" dirty="0"/>
              <a:t>Controller –</a:t>
            </a:r>
            <a:r>
              <a:rPr lang="en-US" baseline="0" dirty="0"/>
              <a:t> Strategy for handling events / interface between Model and View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SE2811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10/16/2025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Josiah Yoder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340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SE-2811 Slide design: Dr. Mark L. Hornick Content: Dr. Hornick Errors: Dr. Yoder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0" y="3509963"/>
            <a:ext cx="9144000" cy="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871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SE-2811 Slide design: Dr. Mark L. Hornick Content: Dr. Hornick Errors: Dr. Yoder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702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SE-2811 Slide design: Dr. Mark L. Hornick Content: Dr. Hornick Errors: Dr. Yoder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55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SE-2811 Slide design: Dr. Mark L. Hornick Content: Dr. Hornick Errors: Dr. Yoder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9974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SE-2811 Slide design: Dr. Mark L. Hornick Content: Dr. Hornick Errors: Dr. Yoder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370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SE-2811 Slide design: Dr. Mark L. Hornick Content: Dr. Hornick Errors: Dr. Yoder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3604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SE-2811 Slide design: Dr. Mark L. Hornick Content: Dr. Hornick Errors: Dr. Yoder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151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SE-2811 Slide design: Dr. Mark L. Hornick Content: Dr. Hornick Errors: Dr. Yoder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1925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SE-2811 Slide design: Dr. Mark L. Hornick Content: Dr. Hornick Errors: Dr. Yoder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724900" y="365125"/>
            <a:ext cx="0" cy="5811838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34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SE-2811 Slide design: Dr. Mark L. Hornick Content: Dr. Hornick Errors: Dr. Yoder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303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SE-2811 Slide design: Dr. Mark L. Hornick Content: Dr. Hornick Errors: Dr. Yoder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820738" y="456802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556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SE-2811 Slide design: Dr. Mark L. Hornick Content: Dr. Hornick Errors: Dr. Yoder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005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SE-2811 Slide design: Dr. Mark L. Hornick Content: Dr. Hornick Errors: Dr. Yoder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96127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SE-2811 Slide design: Dr. Mark L. Hornick Content: Dr. Hornick Errors: Dr. Yoder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1469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SE-2811 Slide design: Dr. Mark L. Hornick Content: Dr. Hornick Errors: Dr. Yoder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397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SE-2811 Slide design: Dr. Mark L. Hornick Content: Dr. Hornick Errors: Dr. Yoder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27088" y="2050809"/>
            <a:ext cx="3944937" cy="13181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611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SE-2811 Slide design: Dr. Mark L. Hornick Content: Dr. Hornick Errors: Dr. Yoder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27088" y="2050809"/>
            <a:ext cx="3944937" cy="13181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669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/>
              <a:t>SE-2811 Slide design: Dr. Mark L. Hornick Content: Dr. Hornick Errors: Dr. Yoder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886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  <p:sldLayoutId id="2147483966" r:id="rId12"/>
    <p:sldLayoutId id="2147483967" r:id="rId13"/>
    <p:sldLayoutId id="2147483968" r:id="rId14"/>
    <p:sldLayoutId id="2147483969" r:id="rId15"/>
    <p:sldLayoutId id="2147483970" r:id="rId16"/>
    <p:sldLayoutId id="2147483971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odel%E2%80%93view%E2%80%93controlle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464028"/>
            <a:ext cx="11353800" cy="2393972"/>
          </a:xfrm>
        </p:spPr>
        <p:txBody>
          <a:bodyPr>
            <a:normAutofit/>
          </a:bodyPr>
          <a:lstStyle/>
          <a:p>
            <a:br>
              <a:rPr lang="en-US" sz="7200" dirty="0"/>
            </a:br>
            <a:r>
              <a:rPr lang="en-US" sz="7200" dirty="0"/>
              <a:t>7. MVC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SWE2410 Design &amp; Cloud Patterns</a:t>
            </a:r>
          </a:p>
          <a:p>
            <a:r>
              <a:rPr lang="en-US" dirty="0"/>
              <a:t>Dr. Rob Hasker (based on slides by Dr. Josiah Yoder)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43888E-7A31-4B5E-A5FE-C0A12B654373}"/>
              </a:ext>
            </a:extLst>
          </p:cNvPr>
          <p:cNvSpPr txBox="1"/>
          <p:nvPr/>
        </p:nvSpPr>
        <p:spPr>
          <a:xfrm>
            <a:off x="8890304" y="320040"/>
            <a:ext cx="2463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Wikipedia Page on MVC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947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Alternative Flow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5751445" y="1828800"/>
            <a:ext cx="496957" cy="1143000"/>
            <a:chOff x="3962400" y="1828800"/>
            <a:chExt cx="762000" cy="1752600"/>
          </a:xfrm>
        </p:grpSpPr>
        <p:sp>
          <p:nvSpPr>
            <p:cNvPr id="6" name="Smiley Face 5"/>
            <p:cNvSpPr/>
            <p:nvPr/>
          </p:nvSpPr>
          <p:spPr bwMode="auto">
            <a:xfrm>
              <a:off x="3962400" y="1828800"/>
              <a:ext cx="685800" cy="609600"/>
            </a:xfrm>
            <a:prstGeom prst="smileyFac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charset="0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 bwMode="auto">
            <a:xfrm>
              <a:off x="4305300" y="2438400"/>
              <a:ext cx="0" cy="685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flipH="1">
              <a:off x="3962400" y="3124200"/>
              <a:ext cx="342900" cy="457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4305300" y="3124200"/>
              <a:ext cx="419100" cy="457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3962400" y="2590800"/>
              <a:ext cx="6858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sp>
        <p:nvSpPr>
          <p:cNvPr id="16" name="TextBox 15"/>
          <p:cNvSpPr txBox="1"/>
          <p:nvPr/>
        </p:nvSpPr>
        <p:spPr>
          <a:xfrm>
            <a:off x="5623891" y="2027582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User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3396698" y="3471133"/>
            <a:ext cx="1295400" cy="1078468"/>
            <a:chOff x="838200" y="3493532"/>
            <a:chExt cx="1295400" cy="1078468"/>
          </a:xfrm>
        </p:grpSpPr>
        <p:sp>
          <p:nvSpPr>
            <p:cNvPr id="17" name="Rectangle 16"/>
            <p:cNvSpPr/>
            <p:nvPr/>
          </p:nvSpPr>
          <p:spPr bwMode="auto">
            <a:xfrm>
              <a:off x="838200" y="3493532"/>
              <a:ext cx="1295400" cy="107846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990600" y="3657600"/>
              <a:ext cx="990600" cy="375166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990600" y="4183816"/>
              <a:ext cx="762000" cy="93791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101009" y="46482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View</a:t>
            </a:r>
          </a:p>
        </p:txBody>
      </p:sp>
      <p:sp>
        <p:nvSpPr>
          <p:cNvPr id="22" name="Regular Pentagon 21"/>
          <p:cNvSpPr/>
          <p:nvPr/>
        </p:nvSpPr>
        <p:spPr bwMode="auto">
          <a:xfrm>
            <a:off x="8305800" y="3651766"/>
            <a:ext cx="1295400" cy="762000"/>
          </a:xfrm>
          <a:prstGeom prst="pentag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790514" y="4533862"/>
            <a:ext cx="1610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Controller</a:t>
            </a:r>
          </a:p>
          <a:p>
            <a:r>
              <a:rPr lang="en-US" dirty="0"/>
              <a:t>( just policy)</a:t>
            </a:r>
          </a:p>
        </p:txBody>
      </p:sp>
      <p:sp>
        <p:nvSpPr>
          <p:cNvPr id="25" name="Folded Corner 24"/>
          <p:cNvSpPr/>
          <p:nvPr/>
        </p:nvSpPr>
        <p:spPr bwMode="auto">
          <a:xfrm>
            <a:off x="5551006" y="4699552"/>
            <a:ext cx="1002195" cy="939248"/>
          </a:xfrm>
          <a:prstGeom prst="foldedCorne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75802" y="57150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Model</a:t>
            </a:r>
          </a:p>
        </p:txBody>
      </p:sp>
      <p:cxnSp>
        <p:nvCxnSpPr>
          <p:cNvPr id="28" name="Straight Arrow Connector 27"/>
          <p:cNvCxnSpPr/>
          <p:nvPr/>
        </p:nvCxnSpPr>
        <p:spPr bwMode="auto">
          <a:xfrm flipH="1">
            <a:off x="4692099" y="2673627"/>
            <a:ext cx="931793" cy="79750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flipH="1">
            <a:off x="6928402" y="4572000"/>
            <a:ext cx="1224998" cy="5217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 flipH="1" flipV="1">
            <a:off x="4648200" y="4699553"/>
            <a:ext cx="685800" cy="5582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flipV="1">
            <a:off x="4539699" y="2449996"/>
            <a:ext cx="1011307" cy="85887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4925668" y="3072379"/>
            <a:ext cx="1203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click, drag, type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139610" y="4950407"/>
            <a:ext cx="1540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manipulate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480767" y="5169176"/>
            <a:ext cx="1540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update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396699" y="2488960"/>
            <a:ext cx="1540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display</a:t>
            </a:r>
          </a:p>
        </p:txBody>
      </p:sp>
      <p:cxnSp>
        <p:nvCxnSpPr>
          <p:cNvPr id="39" name="Straight Arrow Connector 38"/>
          <p:cNvCxnSpPr/>
          <p:nvPr/>
        </p:nvCxnSpPr>
        <p:spPr bwMode="auto">
          <a:xfrm>
            <a:off x="4800600" y="4010367"/>
            <a:ext cx="34290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40" name="TextBox 39"/>
          <p:cNvSpPr txBox="1"/>
          <p:nvPr/>
        </p:nvSpPr>
        <p:spPr>
          <a:xfrm>
            <a:off x="7102750" y="3308867"/>
            <a:ext cx="1203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forward events</a:t>
            </a:r>
            <a:endParaRPr lang="en-US" dirty="0"/>
          </a:p>
        </p:txBody>
      </p:sp>
      <p:cxnSp>
        <p:nvCxnSpPr>
          <p:cNvPr id="33" name="Straight Arrow Connector 32"/>
          <p:cNvCxnSpPr/>
          <p:nvPr/>
        </p:nvCxnSpPr>
        <p:spPr bwMode="auto">
          <a:xfrm flipV="1">
            <a:off x="6858000" y="4413767"/>
            <a:ext cx="1219200" cy="55453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41" name="TextBox 40"/>
          <p:cNvSpPr txBox="1"/>
          <p:nvPr/>
        </p:nvSpPr>
        <p:spPr>
          <a:xfrm>
            <a:off x="6553201" y="4278868"/>
            <a:ext cx="1540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update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80C186-B51E-C566-58B6-49EEC90FAF1A}"/>
              </a:ext>
            </a:extLst>
          </p:cNvPr>
          <p:cNvSpPr txBox="1"/>
          <p:nvPr/>
        </p:nvSpPr>
        <p:spPr>
          <a:xfrm>
            <a:off x="7832554" y="737462"/>
            <a:ext cx="4042684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i="1" dirty="0"/>
              <a:t>The interpretation that’s especially common in web applications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/>
              <a:t>View: HTML, </a:t>
            </a:r>
            <a:r>
              <a:rPr lang="en-US" sz="2000" i="1" dirty="0" err="1"/>
              <a:t>Javascript</a:t>
            </a:r>
            <a:endParaRPr lang="en-US" sz="20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/>
              <a:t>Controller: application on server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/>
              <a:t>Model: data in database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/>
              <a:t>But often used for standard apps</a:t>
            </a:r>
          </a:p>
        </p:txBody>
      </p:sp>
    </p:spTree>
    <p:extLst>
      <p:ext uri="{BB962C8B-B14F-4D97-AF65-F5344CB8AC3E}">
        <p14:creationId xmlns:p14="http://schemas.microsoft.com/office/powerpoint/2010/main" val="75080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330FA-3626-19CE-F152-0FCE8F78D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MVC in Lab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2CC05-1D78-D9D4-7F25-D37960AEC0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See original code for lab (coconuts)</a:t>
            </a:r>
          </a:p>
          <a:p>
            <a:r>
              <a:rPr lang="en-US" dirty="0" err="1"/>
              <a:t>BeachController</a:t>
            </a:r>
            <a:r>
              <a:rPr lang="en-US" dirty="0"/>
              <a:t>: capture keystrokes, display graphical elements</a:t>
            </a:r>
          </a:p>
          <a:p>
            <a:r>
              <a:rPr lang="en-US" dirty="0"/>
              <a:t>Crab, </a:t>
            </a:r>
            <a:r>
              <a:rPr lang="en-US" dirty="0" err="1"/>
              <a:t>IslandObject</a:t>
            </a:r>
            <a:r>
              <a:rPr lang="en-US" dirty="0"/>
              <a:t>, </a:t>
            </a:r>
            <a:r>
              <a:rPr lang="en-US" dirty="0" err="1"/>
              <a:t>LaserBeam</a:t>
            </a:r>
            <a:r>
              <a:rPr lang="en-US" dirty="0"/>
              <a:t>, Coconut, </a:t>
            </a:r>
            <a:r>
              <a:rPr lang="en-US" dirty="0" err="1"/>
              <a:t>HittableIslandSubject</a:t>
            </a:r>
            <a:r>
              <a:rPr lang="en-US" dirty="0"/>
              <a:t>: model</a:t>
            </a:r>
          </a:p>
          <a:p>
            <a:pPr lvl="1"/>
            <a:r>
              <a:rPr lang="en-US" dirty="0"/>
              <a:t>But not pure: mixes in code to display objects – the </a:t>
            </a:r>
            <a:r>
              <a:rPr lang="en-US" i="1" dirty="0"/>
              <a:t>view</a:t>
            </a:r>
          </a:p>
          <a:p>
            <a:pPr lvl="1"/>
            <a:r>
              <a:rPr lang="en-US" dirty="0"/>
              <a:t>Fix: use Decorator to define the draw method</a:t>
            </a:r>
          </a:p>
          <a:p>
            <a:r>
              <a:rPr lang="en-US" dirty="0"/>
              <a:t>Sky: game – a mix of model, game control, view</a:t>
            </a:r>
          </a:p>
          <a:p>
            <a:pPr lvl="1"/>
            <a:r>
              <a:rPr lang="en-US" dirty="0"/>
              <a:t>Could refine this further</a:t>
            </a:r>
          </a:p>
          <a:p>
            <a:pPr lvl="1"/>
            <a:r>
              <a:rPr lang="en-US" dirty="0"/>
              <a:t>Key: game play is captured </a:t>
            </a:r>
            <a:r>
              <a:rPr lang="en-US"/>
              <a:t>in Sky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526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95AD3F0-6A6B-4B06-B11A-63D697552F82}"/>
              </a:ext>
            </a:extLst>
          </p:cNvPr>
          <p:cNvSpPr txBox="1"/>
          <p:nvPr/>
        </p:nvSpPr>
        <p:spPr>
          <a:xfrm>
            <a:off x="275574" y="764088"/>
            <a:ext cx="24801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Game of Life</a:t>
            </a:r>
          </a:p>
          <a:p>
            <a:endParaRPr lang="en-US" sz="2800" dirty="0"/>
          </a:p>
          <a:p>
            <a:r>
              <a:rPr lang="en-US" sz="2800" dirty="0"/>
              <a:t>(SE 1021, Winter 2017)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0B6214-8A2D-4718-95F1-C645C98FCE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920" y="305210"/>
            <a:ext cx="4898159" cy="560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093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95AD3F0-6A6B-4B06-B11A-63D697552F82}"/>
              </a:ext>
            </a:extLst>
          </p:cNvPr>
          <p:cNvSpPr txBox="1"/>
          <p:nvPr/>
        </p:nvSpPr>
        <p:spPr>
          <a:xfrm>
            <a:off x="275574" y="764088"/>
            <a:ext cx="24801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Game of Life</a:t>
            </a:r>
          </a:p>
          <a:p>
            <a:endParaRPr lang="en-US" sz="2800" dirty="0"/>
          </a:p>
          <a:p>
            <a:r>
              <a:rPr lang="en-US" sz="2800" dirty="0"/>
              <a:t>(SE 1021, Winter 2017)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855BD0-F760-41EA-AB4B-CB6FFEF4C0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98" y="2893714"/>
            <a:ext cx="2419928" cy="2768633"/>
          </a:xfrm>
          <a:prstGeom prst="rect">
            <a:avLst/>
          </a:prstGeom>
        </p:spPr>
      </p:pic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AE9DBC34-C9AC-4EBA-AD39-C4D0EF7F3C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794" y="638606"/>
            <a:ext cx="8363635" cy="541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597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MVC? (3)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4311098" y="2392665"/>
            <a:ext cx="1295400" cy="1078468"/>
            <a:chOff x="838200" y="3493532"/>
            <a:chExt cx="1295400" cy="1078468"/>
          </a:xfrm>
        </p:grpSpPr>
        <p:sp>
          <p:nvSpPr>
            <p:cNvPr id="17" name="Rectangle 16"/>
            <p:cNvSpPr/>
            <p:nvPr/>
          </p:nvSpPr>
          <p:spPr bwMode="auto">
            <a:xfrm>
              <a:off x="838200" y="3493532"/>
              <a:ext cx="1295400" cy="107846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990600" y="3657600"/>
              <a:ext cx="990600" cy="375166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990600" y="4183816"/>
              <a:ext cx="762000" cy="93791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093679" y="3471133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View</a:t>
            </a:r>
          </a:p>
        </p:txBody>
      </p:sp>
      <p:sp>
        <p:nvSpPr>
          <p:cNvPr id="22" name="Regular Pentagon 21"/>
          <p:cNvSpPr/>
          <p:nvPr/>
        </p:nvSpPr>
        <p:spPr bwMode="auto">
          <a:xfrm>
            <a:off x="8229600" y="3509233"/>
            <a:ext cx="1295400" cy="762000"/>
          </a:xfrm>
          <a:prstGeom prst="pentag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077200" y="4330796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Controller</a:t>
            </a:r>
          </a:p>
        </p:txBody>
      </p:sp>
      <p:sp>
        <p:nvSpPr>
          <p:cNvPr id="25" name="Folded Corner 24"/>
          <p:cNvSpPr/>
          <p:nvPr/>
        </p:nvSpPr>
        <p:spPr bwMode="auto">
          <a:xfrm>
            <a:off x="5926208" y="4330796"/>
            <a:ext cx="1002195" cy="939248"/>
          </a:xfrm>
          <a:prstGeom prst="foldedCorne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16437" y="5270044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Model</a:t>
            </a:r>
          </a:p>
        </p:txBody>
      </p:sp>
      <p:cxnSp>
        <p:nvCxnSpPr>
          <p:cNvPr id="30" name="Straight Arrow Connector 29"/>
          <p:cNvCxnSpPr/>
          <p:nvPr/>
        </p:nvCxnSpPr>
        <p:spPr bwMode="auto">
          <a:xfrm flipH="1">
            <a:off x="7012886" y="4330797"/>
            <a:ext cx="1369114" cy="66295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 flipH="1" flipV="1">
            <a:off x="5266496" y="3719650"/>
            <a:ext cx="609600" cy="67571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7306918" y="5076159"/>
            <a:ext cx="1540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change state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302940" y="3769992"/>
            <a:ext cx="1540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update</a:t>
            </a:r>
          </a:p>
        </p:txBody>
      </p:sp>
      <p:cxnSp>
        <p:nvCxnSpPr>
          <p:cNvPr id="39" name="Straight Arrow Connector 38"/>
          <p:cNvCxnSpPr/>
          <p:nvPr/>
        </p:nvCxnSpPr>
        <p:spPr bwMode="auto">
          <a:xfrm>
            <a:off x="6227901" y="2441729"/>
            <a:ext cx="2282273" cy="91148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40" name="TextBox 39"/>
          <p:cNvSpPr txBox="1"/>
          <p:nvPr/>
        </p:nvSpPr>
        <p:spPr>
          <a:xfrm>
            <a:off x="6366014" y="2097986"/>
            <a:ext cx="1584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user clicked, etc.</a:t>
            </a:r>
          </a:p>
        </p:txBody>
      </p:sp>
      <p:cxnSp>
        <p:nvCxnSpPr>
          <p:cNvPr id="41" name="Straight Arrow Connector 40"/>
          <p:cNvCxnSpPr/>
          <p:nvPr/>
        </p:nvCxnSpPr>
        <p:spPr bwMode="auto">
          <a:xfrm flipH="1" flipV="1">
            <a:off x="6096000" y="2556734"/>
            <a:ext cx="2358474" cy="9144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6103454" y="2931900"/>
            <a:ext cx="1584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change         .     .        display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895686" y="3904314"/>
            <a:ext cx="1540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update</a:t>
            </a:r>
          </a:p>
        </p:txBody>
      </p:sp>
      <p:cxnSp>
        <p:nvCxnSpPr>
          <p:cNvPr id="44" name="Straight Arrow Connector 43"/>
          <p:cNvCxnSpPr/>
          <p:nvPr/>
        </p:nvCxnSpPr>
        <p:spPr bwMode="auto">
          <a:xfrm flipV="1">
            <a:off x="7064445" y="4146850"/>
            <a:ext cx="1205741" cy="61784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46" name="Straight Arrow Connector 45"/>
          <p:cNvCxnSpPr/>
          <p:nvPr/>
        </p:nvCxnSpPr>
        <p:spPr bwMode="auto">
          <a:xfrm>
            <a:off x="5147539" y="3967118"/>
            <a:ext cx="613119" cy="6130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51" name="TextBox 50"/>
          <p:cNvSpPr txBox="1"/>
          <p:nvPr/>
        </p:nvSpPr>
        <p:spPr>
          <a:xfrm>
            <a:off x="4173918" y="4118366"/>
            <a:ext cx="1757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state,        .             please</a:t>
            </a:r>
          </a:p>
        </p:txBody>
      </p:sp>
    </p:spTree>
    <p:extLst>
      <p:ext uri="{BB962C8B-B14F-4D97-AF65-F5344CB8AC3E}">
        <p14:creationId xmlns:p14="http://schemas.microsoft.com/office/powerpoint/2010/main" val="30673558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MVC and Design Patterns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From the “Gang of Four”:</a:t>
            </a:r>
          </a:p>
          <a:p>
            <a:pPr marL="0" indent="0">
              <a:buNone/>
            </a:pPr>
            <a:r>
              <a:rPr lang="en-US" sz="4000" dirty="0"/>
              <a:t>“MVC decouples views and models by establishing a subscribe/notify protocol between them [and] lets you attach multiple views to a model”</a:t>
            </a:r>
          </a:p>
          <a:p>
            <a:pPr marL="0" indent="0">
              <a:buNone/>
            </a:pPr>
            <a:endParaRPr lang="en-US" sz="40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4000" dirty="0"/>
              <a:t>What design pattern is this?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513A32-1A32-4074-946A-2F21E68574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213" y="356829"/>
            <a:ext cx="2122413" cy="266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8777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MVC and Design Patterns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2417523"/>
            <a:ext cx="8149260" cy="3759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From the “Gang of Four”: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4000" dirty="0"/>
              <a:t>“Another feature of MVC is that views can be nested.”</a:t>
            </a:r>
          </a:p>
          <a:p>
            <a:pPr marL="0" indent="0">
              <a:buNone/>
            </a:pPr>
            <a:endParaRPr lang="en-US" sz="40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4000" dirty="0"/>
              <a:t>What design pattern is this?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DB27B6-6C10-4BBC-AFF9-4DBCD24495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213" y="356829"/>
            <a:ext cx="2122413" cy="266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3587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Simon without MVC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2095500"/>
            <a:ext cx="66675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23751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9B9AA-EC9C-FBFF-424B-35EB98602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UI Implementation with MVC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CDE6A-38D7-45F0-CF56-FB4150E58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4836432"/>
          </a:xfrm>
        </p:spPr>
        <p:txBody>
          <a:bodyPr>
            <a:normAutofit fontScale="92500"/>
          </a:bodyPr>
          <a:lstStyle/>
          <a:p>
            <a:r>
              <a:rPr lang="en-US" dirty="0"/>
              <a:t>Suppose a menu entry is active only when a document has been changed</a:t>
            </a:r>
          </a:p>
          <a:p>
            <a:pPr lvl="1"/>
            <a:r>
              <a:rPr lang="en-US" dirty="0"/>
              <a:t>Temptation: activate the menu entry on change, deactivate for new documents</a:t>
            </a:r>
          </a:p>
          <a:p>
            <a:pPr lvl="1"/>
            <a:r>
              <a:rPr lang="en-US" dirty="0"/>
              <a:t>Problem: undo/redo can restore original state as can additional edits</a:t>
            </a:r>
          </a:p>
          <a:p>
            <a:pPr lvl="1"/>
            <a:r>
              <a:rPr lang="en-US" dirty="0"/>
              <a:t>It is VERY difficult to track changes in a UI</a:t>
            </a:r>
          </a:p>
          <a:p>
            <a:r>
              <a:rPr lang="en-US" dirty="0"/>
              <a:t>More robust solutions: view simply displays model</a:t>
            </a:r>
          </a:p>
          <a:p>
            <a:pPr lvl="1"/>
            <a:r>
              <a:rPr lang="en-US" dirty="0"/>
              <a:t>View examines model for changes, reset activation/inactive on every redisplay</a:t>
            </a:r>
          </a:p>
          <a:p>
            <a:pPr lvl="1"/>
            <a:r>
              <a:rPr lang="en-US" dirty="0"/>
              <a:t>Generally: view sets </a:t>
            </a:r>
            <a:r>
              <a:rPr lang="en-US" i="1" dirty="0"/>
              <a:t>all</a:t>
            </a:r>
            <a:r>
              <a:rPr lang="en-US" dirty="0"/>
              <a:t> UI elements based on state of model</a:t>
            </a:r>
          </a:p>
          <a:p>
            <a:r>
              <a:rPr lang="en-US" dirty="0"/>
              <a:t>This seems inefficient, but the computer works </a:t>
            </a:r>
            <a:r>
              <a:rPr lang="en-US" i="1" dirty="0"/>
              <a:t>much</a:t>
            </a:r>
            <a:r>
              <a:rPr lang="en-US" dirty="0"/>
              <a:t> faster than people</a:t>
            </a:r>
          </a:p>
          <a:p>
            <a:pPr lvl="1"/>
            <a:r>
              <a:rPr lang="en-US" dirty="0"/>
              <a:t>Simplified view code, easier to ensure view matches model</a:t>
            </a:r>
          </a:p>
          <a:p>
            <a:pPr lvl="1"/>
            <a:r>
              <a:rPr lang="en-US" dirty="0"/>
              <a:t>Simplified testing: history doesn’t matter</a:t>
            </a:r>
          </a:p>
        </p:txBody>
      </p:sp>
    </p:spTree>
    <p:extLst>
      <p:ext uri="{BB962C8B-B14F-4D97-AF65-F5344CB8AC3E}">
        <p14:creationId xmlns:p14="http://schemas.microsoft.com/office/powerpoint/2010/main" val="193861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C0BED-3D03-4749-9727-61645EF8A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MVC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90EE2C-1923-4117-B3BE-F146DDF2EDB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Model</a:t>
            </a:r>
            <a:r>
              <a:rPr lang="en-US" dirty="0"/>
              <a:t>: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data, user model</a:t>
            </a:r>
          </a:p>
          <a:p>
            <a:pPr lvl="1"/>
            <a:r>
              <a:rPr lang="en-US" dirty="0"/>
              <a:t>Largely: domain classes + containers</a:t>
            </a:r>
          </a:p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View</a:t>
            </a:r>
            <a:r>
              <a:rPr lang="en-US" dirty="0"/>
              <a:t>: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display the data</a:t>
            </a:r>
          </a:p>
          <a:p>
            <a:pPr lvl="1"/>
            <a:r>
              <a:rPr lang="en-US" dirty="0"/>
              <a:t>May also include handling user actions</a:t>
            </a:r>
          </a:p>
          <a:p>
            <a:pPr lvl="1"/>
            <a:r>
              <a:rPr lang="en-US" dirty="0"/>
              <a:t>Often: app contains multiple views</a:t>
            </a:r>
          </a:p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Controller</a:t>
            </a:r>
            <a:r>
              <a:rPr lang="en-US" dirty="0"/>
              <a:t>: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business logic, interface to model</a:t>
            </a:r>
          </a:p>
          <a:p>
            <a:pPr lvl="1"/>
            <a:r>
              <a:rPr lang="en-US" dirty="0"/>
              <a:t>May include handling user actions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8C1751-D41B-49AF-9E73-5A7411A66A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52164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Advantages:</a:t>
            </a:r>
          </a:p>
          <a:p>
            <a:pPr lvl="1"/>
            <a:r>
              <a:rPr lang="en-US" dirty="0"/>
              <a:t>Distributed logic</a:t>
            </a:r>
          </a:p>
          <a:p>
            <a:pPr lvl="2"/>
            <a:r>
              <a:rPr lang="en-US" dirty="0"/>
              <a:t>Separate messy display code from the domain implementation</a:t>
            </a:r>
          </a:p>
          <a:p>
            <a:pPr lvl="1"/>
            <a:r>
              <a:rPr lang="en-US" dirty="0"/>
              <a:t>Supports automated testing of model, business logic</a:t>
            </a:r>
          </a:p>
          <a:p>
            <a:r>
              <a:rPr lang="en-US" dirty="0"/>
              <a:t>Challenges:</a:t>
            </a:r>
          </a:p>
          <a:p>
            <a:pPr lvl="1"/>
            <a:r>
              <a:rPr lang="en-US" dirty="0"/>
              <a:t>Not clear what functionality goes where</a:t>
            </a:r>
          </a:p>
          <a:p>
            <a:pPr lvl="1"/>
            <a:r>
              <a:rPr lang="en-US" dirty="0"/>
              <a:t>Confusing to novice programmers</a:t>
            </a:r>
          </a:p>
          <a:p>
            <a:r>
              <a:rPr lang="en-US" dirty="0"/>
              <a:t>When to use?</a:t>
            </a:r>
          </a:p>
          <a:p>
            <a:pPr lvl="1"/>
            <a:r>
              <a:rPr lang="en-US" dirty="0"/>
              <a:t>When you want maintainable apps!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191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922370"/>
            <a:ext cx="9826128" cy="476707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How does a vacuum cleaner work?</a:t>
            </a:r>
          </a:p>
          <a:p>
            <a:pPr lvl="1"/>
            <a:r>
              <a:rPr lang="en-US" dirty="0"/>
              <a:t>What happens when it’s plugged in and</a:t>
            </a:r>
          </a:p>
          <a:p>
            <a:pPr lvl="1">
              <a:buNone/>
            </a:pPr>
            <a:r>
              <a:rPr lang="en-US" dirty="0"/>
              <a:t>	turned on?</a:t>
            </a:r>
          </a:p>
          <a:p>
            <a:r>
              <a:rPr lang="en-US" dirty="0"/>
              <a:t>Typical model: </a:t>
            </a:r>
          </a:p>
          <a:p>
            <a:pPr lvl="1"/>
            <a:r>
              <a:rPr lang="en-US" dirty="0"/>
              <a:t>plug in, electricity flows like water</a:t>
            </a:r>
          </a:p>
          <a:p>
            <a:pPr lvl="1"/>
            <a:r>
              <a:rPr lang="en-US" dirty="0"/>
              <a:t>electricity pushes on motor to spin it (like water wheel)</a:t>
            </a:r>
          </a:p>
          <a:p>
            <a:pPr lvl="1">
              <a:tabLst>
                <a:tab pos="7772400" algn="l"/>
              </a:tabLst>
            </a:pPr>
            <a:r>
              <a:rPr lang="en-US" dirty="0"/>
              <a:t>machine creates vacuum that pulls on dirt</a:t>
            </a:r>
          </a:p>
          <a:p>
            <a:pPr>
              <a:tabLst>
                <a:tab pos="7772400" algn="l"/>
              </a:tabLst>
            </a:pPr>
            <a:r>
              <a:rPr lang="en-US" dirty="0"/>
              <a:t>In actuality:</a:t>
            </a:r>
          </a:p>
          <a:p>
            <a:pPr lvl="1">
              <a:tabLst>
                <a:tab pos="7772400" algn="l"/>
              </a:tabLst>
            </a:pPr>
            <a:r>
              <a:rPr lang="en-US" dirty="0"/>
              <a:t>phase switch 120 times per second</a:t>
            </a:r>
          </a:p>
          <a:p>
            <a:pPr lvl="1">
              <a:tabLst>
                <a:tab pos="7772400" algn="l"/>
              </a:tabLst>
            </a:pPr>
            <a:r>
              <a:rPr lang="en-US" dirty="0"/>
              <a:t>electromagnets make the motor spin; windings often powered by induction</a:t>
            </a:r>
          </a:p>
          <a:p>
            <a:pPr lvl="1">
              <a:tabLst>
                <a:tab pos="7772400" algn="l"/>
              </a:tabLst>
            </a:pPr>
            <a:r>
              <a:rPr lang="en-US" dirty="0"/>
              <a:t>pressure differential creates wind that blows in objects</a:t>
            </a:r>
          </a:p>
          <a:p>
            <a:pPr>
              <a:tabLst>
                <a:tab pos="7772400" algn="l"/>
              </a:tabLst>
            </a:pPr>
            <a:r>
              <a:rPr lang="en-US" dirty="0"/>
              <a:t>Does it matter?</a:t>
            </a:r>
          </a:p>
          <a:p>
            <a:pPr lvl="1">
              <a:tabLst>
                <a:tab pos="7772400" algn="l"/>
              </a:tabLst>
            </a:pPr>
            <a:r>
              <a:rPr lang="en-US" dirty="0"/>
              <a:t>The simplified model is enough to fix most problems!</a:t>
            </a:r>
          </a:p>
          <a:p>
            <a:pPr lvl="2">
              <a:tabLst>
                <a:tab pos="7772400" algn="l"/>
              </a:tabLst>
            </a:pPr>
            <a:endParaRPr lang="en-US" dirty="0"/>
          </a:p>
          <a:p>
            <a:pPr lvl="2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Mental Models</a:t>
            </a:r>
          </a:p>
        </p:txBody>
      </p:sp>
      <p:pic>
        <p:nvPicPr>
          <p:cNvPr id="26626" name="Picture 2" descr="C:\Documents and Settings\csse\Local Settings\Temporary Internet Files\Content.IE5\36Z2K4NT\MCj0298607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74077" y="477032"/>
            <a:ext cx="1639292" cy="3366218"/>
          </a:xfrm>
          <a:prstGeom prst="rect">
            <a:avLst/>
          </a:prstGeom>
          <a:noFill/>
        </p:spPr>
      </p:pic>
      <p:pic>
        <p:nvPicPr>
          <p:cNvPr id="26627" name="Picture 3" descr="C:\Documents and Settings\csse\Local Settings\Temporary Internet Files\Content.IE5\JFEQEPNC\MCj0298007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07277" y="2358128"/>
            <a:ext cx="1066800" cy="1256239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85825" y="1902246"/>
            <a:ext cx="8229600" cy="5638800"/>
          </a:xfrm>
        </p:spPr>
        <p:txBody>
          <a:bodyPr>
            <a:normAutofit/>
          </a:bodyPr>
          <a:lstStyle/>
          <a:p>
            <a:r>
              <a:rPr lang="en-US" dirty="0"/>
              <a:t>Example: what happens when you scroll up on a spreadsheet?</a:t>
            </a:r>
          </a:p>
          <a:p>
            <a:r>
              <a:rPr lang="en-US" dirty="0"/>
              <a:t>Example: how to fix color?</a:t>
            </a:r>
          </a:p>
          <a:p>
            <a:pPr lvl="1"/>
            <a:r>
              <a:rPr lang="en-US" dirty="0"/>
              <a:t>Traditional:</a:t>
            </a:r>
          </a:p>
          <a:p>
            <a:pPr lvl="1">
              <a:buNone/>
            </a:pPr>
            <a:endParaRPr lang="en-US" dirty="0"/>
          </a:p>
          <a:p>
            <a:pPr>
              <a:buNone/>
            </a:pPr>
            <a:r>
              <a:rPr lang="en-US" sz="2400" i="1" dirty="0"/>
              <a:t>				            </a:t>
            </a:r>
            <a:r>
              <a:rPr lang="en-US" sz="2400" dirty="0"/>
              <a:t>Newer:</a:t>
            </a:r>
          </a:p>
          <a:p>
            <a:pPr>
              <a:buNone/>
            </a:pPr>
            <a:endParaRPr lang="en-US" sz="2400" i="1" dirty="0"/>
          </a:p>
          <a:p>
            <a:pPr>
              <a:buNone/>
            </a:pPr>
            <a:endParaRPr lang="en-US" sz="2400" i="1" dirty="0"/>
          </a:p>
          <a:p>
            <a:pPr>
              <a:buNone/>
            </a:pPr>
            <a:endParaRPr lang="en-US" sz="2400" i="1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225105"/>
            <a:ext cx="10515600" cy="1325563"/>
          </a:xfrm>
        </p:spPr>
        <p:txBody>
          <a:bodyPr/>
          <a:lstStyle/>
          <a:p>
            <a:r>
              <a:rPr lang="en-US" dirty="0"/>
              <a:t>Mental Models in Software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1009" y="3843335"/>
            <a:ext cx="2819400" cy="202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51713" y="2146455"/>
            <a:ext cx="2686050" cy="421005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11075" y="2750784"/>
            <a:ext cx="3581400" cy="269500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17D2ECF-6FDB-1AC2-E003-36256B0458F8}"/>
              </a:ext>
            </a:extLst>
          </p:cNvPr>
          <p:cNvSpPr txBox="1"/>
          <p:nvPr/>
        </p:nvSpPr>
        <p:spPr>
          <a:xfrm>
            <a:off x="4371860" y="6171230"/>
            <a:ext cx="3448280" cy="461665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Goal: reflect user models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45918"/>
            <a:ext cx="7543800" cy="1295400"/>
          </a:xfrm>
        </p:spPr>
        <p:txBody>
          <a:bodyPr>
            <a:normAutofit/>
          </a:bodyPr>
          <a:lstStyle/>
          <a:p>
            <a:r>
              <a:rPr lang="en-US" dirty="0"/>
              <a:t>Model-View-Controller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433" y="2026183"/>
            <a:ext cx="5443667" cy="4411662"/>
          </a:xfrm>
        </p:spPr>
        <p:txBody>
          <a:bodyPr>
            <a:norm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Goal: divide software into elements</a:t>
            </a:r>
          </a:p>
          <a:p>
            <a:r>
              <a:rPr lang="en-US" dirty="0">
                <a:sym typeface="Wingdings" panose="05000000000000000000" pitchFamily="2" charset="2"/>
              </a:rPr>
              <a:t>Natural subsystem: capture user’s </a:t>
            </a:r>
            <a:r>
              <a:rPr lang="en-US" dirty="0">
                <a:solidFill>
                  <a:schemeClr val="accent6"/>
                </a:solidFill>
                <a:sym typeface="Wingdings" panose="05000000000000000000" pitchFamily="2" charset="2"/>
              </a:rPr>
              <a:t>model</a:t>
            </a:r>
          </a:p>
          <a:p>
            <a:r>
              <a:rPr lang="en-US" dirty="0">
                <a:sym typeface="Wingdings" panose="05000000000000000000" pitchFamily="2" charset="2"/>
              </a:rPr>
              <a:t>Need to present data to user: </a:t>
            </a:r>
            <a:r>
              <a:rPr lang="en-US" dirty="0">
                <a:solidFill>
                  <a:schemeClr val="accent6"/>
                </a:solidFill>
                <a:sym typeface="Wingdings" panose="05000000000000000000" pitchFamily="2" charset="2"/>
              </a:rPr>
              <a:t>view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Can even allow multiple views!</a:t>
            </a:r>
          </a:p>
          <a:p>
            <a:r>
              <a:rPr lang="en-US" dirty="0">
                <a:sym typeface="Wingdings" panose="05000000000000000000" pitchFamily="2" charset="2"/>
              </a:rPr>
              <a:t>User needs to interact with that model: (UI) </a:t>
            </a:r>
            <a:r>
              <a:rPr lang="en-US" dirty="0">
                <a:solidFill>
                  <a:schemeClr val="accent6"/>
                </a:solidFill>
                <a:sym typeface="Wingdings" panose="05000000000000000000" pitchFamily="2" charset="2"/>
              </a:rPr>
              <a:t>control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Often also includes </a:t>
            </a:r>
            <a:r>
              <a:rPr lang="en-US" i="1" dirty="0">
                <a:solidFill>
                  <a:schemeClr val="accent6"/>
                </a:solidFill>
                <a:sym typeface="Wingdings" panose="05000000000000000000" pitchFamily="2" charset="2"/>
              </a:rPr>
              <a:t>policy</a:t>
            </a:r>
          </a:p>
          <a:p>
            <a:pPr lvl="1"/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That is, business rules/logic</a:t>
            </a:r>
          </a:p>
        </p:txBody>
      </p:sp>
      <p:pic>
        <p:nvPicPr>
          <p:cNvPr id="4" name="Picture 2" descr="MVC illustration.">
            <a:extLst>
              <a:ext uri="{FF2B5EF4-FFF2-40B4-BE49-F238E27FC236}">
                <a16:creationId xmlns:a16="http://schemas.microsoft.com/office/drawing/2014/main" id="{EF62B332-0695-C7A8-66E5-8B4017C4E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337" y="2334655"/>
            <a:ext cx="6129467" cy="298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ACBCE3-DF66-C0E7-317D-05E516B8B1D3}"/>
              </a:ext>
            </a:extLst>
          </p:cNvPr>
          <p:cNvSpPr txBox="1"/>
          <p:nvPr/>
        </p:nvSpPr>
        <p:spPr>
          <a:xfrm>
            <a:off x="10256705" y="5654876"/>
            <a:ext cx="1388126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chemeClr val="bg1"/>
                </a:solidFill>
              </a:rPr>
              <a:t>Domain classes!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35ADECD-BE71-9DC1-3D0F-9186560E38FF}"/>
              </a:ext>
            </a:extLst>
          </p:cNvPr>
          <p:cNvCxnSpPr>
            <a:cxnSpLocks/>
          </p:cNvCxnSpPr>
          <p:nvPr/>
        </p:nvCxnSpPr>
        <p:spPr>
          <a:xfrm flipV="1">
            <a:off x="10741446" y="4048017"/>
            <a:ext cx="209322" cy="1606859"/>
          </a:xfrm>
          <a:prstGeom prst="straightConnector1">
            <a:avLst/>
          </a:prstGeom>
          <a:ln w="7620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402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MVC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1872" y="1900516"/>
            <a:ext cx="8229600" cy="441166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To support the user’s mental model</a:t>
            </a:r>
          </a:p>
        </p:txBody>
      </p:sp>
      <p:pic>
        <p:nvPicPr>
          <p:cNvPr id="1026" name="Picture 2" descr="MVC illustration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972" y="2434937"/>
            <a:ext cx="70485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67144" y="6312178"/>
            <a:ext cx="65220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http://heim.ifi.uio.no/~trygver/themes/mvc/mvc-index.html</a:t>
            </a:r>
          </a:p>
        </p:txBody>
      </p:sp>
    </p:spTree>
    <p:extLst>
      <p:ext uri="{BB962C8B-B14F-4D97-AF65-F5344CB8AC3E}">
        <p14:creationId xmlns:p14="http://schemas.microsoft.com/office/powerpoint/2010/main" val="346869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flow of MVC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5751445" y="1828800"/>
            <a:ext cx="496957" cy="1143000"/>
            <a:chOff x="3962400" y="1828800"/>
            <a:chExt cx="762000" cy="1752600"/>
          </a:xfrm>
        </p:grpSpPr>
        <p:sp>
          <p:nvSpPr>
            <p:cNvPr id="6" name="Smiley Face 5"/>
            <p:cNvSpPr/>
            <p:nvPr/>
          </p:nvSpPr>
          <p:spPr bwMode="auto">
            <a:xfrm>
              <a:off x="3962400" y="1828800"/>
              <a:ext cx="685800" cy="609600"/>
            </a:xfrm>
            <a:prstGeom prst="smileyFac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charset="0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 bwMode="auto">
            <a:xfrm>
              <a:off x="4305300" y="2438400"/>
              <a:ext cx="0" cy="685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flipH="1">
              <a:off x="3962400" y="3124200"/>
              <a:ext cx="342900" cy="457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4305300" y="3124200"/>
              <a:ext cx="419100" cy="457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3962400" y="2590800"/>
              <a:ext cx="6858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sp>
        <p:nvSpPr>
          <p:cNvPr id="16" name="TextBox 15"/>
          <p:cNvSpPr txBox="1"/>
          <p:nvPr/>
        </p:nvSpPr>
        <p:spPr>
          <a:xfrm>
            <a:off x="4853609" y="31242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User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2034209" y="3176308"/>
            <a:ext cx="1295400" cy="1078468"/>
            <a:chOff x="838200" y="3493532"/>
            <a:chExt cx="1295400" cy="1078468"/>
          </a:xfrm>
        </p:grpSpPr>
        <p:sp>
          <p:nvSpPr>
            <p:cNvPr id="17" name="Rectangle 16"/>
            <p:cNvSpPr/>
            <p:nvPr/>
          </p:nvSpPr>
          <p:spPr bwMode="auto">
            <a:xfrm>
              <a:off x="838200" y="3493532"/>
              <a:ext cx="1295400" cy="107846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990600" y="3657600"/>
              <a:ext cx="990600" cy="375166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990600" y="4183816"/>
              <a:ext cx="762000" cy="93791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956392" y="4413766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Views</a:t>
            </a:r>
          </a:p>
        </p:txBody>
      </p:sp>
      <p:sp>
        <p:nvSpPr>
          <p:cNvPr id="22" name="Regular Pentagon 21"/>
          <p:cNvSpPr/>
          <p:nvPr/>
        </p:nvSpPr>
        <p:spPr bwMode="auto">
          <a:xfrm>
            <a:off x="8305800" y="3651766"/>
            <a:ext cx="1295400" cy="762000"/>
          </a:xfrm>
          <a:prstGeom prst="pentag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077200" y="4581075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Controller</a:t>
            </a:r>
          </a:p>
        </p:txBody>
      </p:sp>
      <p:sp>
        <p:nvSpPr>
          <p:cNvPr id="25" name="Folded Corner 24"/>
          <p:cNvSpPr/>
          <p:nvPr/>
        </p:nvSpPr>
        <p:spPr bwMode="auto">
          <a:xfrm>
            <a:off x="5551006" y="4699552"/>
            <a:ext cx="1002195" cy="939248"/>
          </a:xfrm>
          <a:prstGeom prst="foldedCorne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75802" y="57150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Model</a:t>
            </a:r>
          </a:p>
        </p:txBody>
      </p:sp>
      <p:cxnSp>
        <p:nvCxnSpPr>
          <p:cNvPr id="28" name="Straight Arrow Connector 27"/>
          <p:cNvCxnSpPr/>
          <p:nvPr/>
        </p:nvCxnSpPr>
        <p:spPr bwMode="auto">
          <a:xfrm>
            <a:off x="6781800" y="2449996"/>
            <a:ext cx="1752600" cy="10435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flipH="1">
            <a:off x="6928402" y="4572000"/>
            <a:ext cx="1224998" cy="5217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 flipH="1" flipV="1">
            <a:off x="3886200" y="4765742"/>
            <a:ext cx="1289602" cy="49205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flipV="1">
            <a:off x="3886201" y="2449996"/>
            <a:ext cx="1664805" cy="85887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7429500" y="22331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click, drag, type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139610" y="4950407"/>
            <a:ext cx="1540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manipulate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480767" y="5169176"/>
            <a:ext cx="1540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update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396699" y="2488960"/>
            <a:ext cx="1540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display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7A049EC-A2D2-92ED-A26C-47C66D254717}"/>
              </a:ext>
            </a:extLst>
          </p:cNvPr>
          <p:cNvGrpSpPr/>
          <p:nvPr/>
        </p:nvGrpSpPr>
        <p:grpSpPr>
          <a:xfrm>
            <a:off x="2453309" y="3753305"/>
            <a:ext cx="1295400" cy="1078468"/>
            <a:chOff x="838200" y="3493532"/>
            <a:chExt cx="1295400" cy="107846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F92B2F5-AB5B-1A25-3D35-3006B4C95D69}"/>
                </a:ext>
              </a:extLst>
            </p:cNvPr>
            <p:cNvSpPr/>
            <p:nvPr/>
          </p:nvSpPr>
          <p:spPr bwMode="auto">
            <a:xfrm>
              <a:off x="838200" y="3493532"/>
              <a:ext cx="1295400" cy="107846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B17EAB-0E9B-7258-D2BD-0F8F67E5720D}"/>
                </a:ext>
              </a:extLst>
            </p:cNvPr>
            <p:cNvSpPr/>
            <p:nvPr/>
          </p:nvSpPr>
          <p:spPr bwMode="auto">
            <a:xfrm>
              <a:off x="990600" y="3657600"/>
              <a:ext cx="990600" cy="375166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814D48F-53EA-D12E-23F9-EF19DBDA9A98}"/>
                </a:ext>
              </a:extLst>
            </p:cNvPr>
            <p:cNvSpPr/>
            <p:nvPr/>
          </p:nvSpPr>
          <p:spPr bwMode="auto">
            <a:xfrm>
              <a:off x="990600" y="4183816"/>
              <a:ext cx="762000" cy="93791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6909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48512-B286-EC7D-27BD-87293F4CF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089" y="193095"/>
            <a:ext cx="3932237" cy="1165302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MVC and the Checkers Game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2A09DF-1859-BF01-BD6F-6314905620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67562" y="312235"/>
            <a:ext cx="5937385" cy="104674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Reverse-engineered code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Too much detail to review!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3CCFEF-475A-5F14-678C-B29852D201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202" y="1477537"/>
            <a:ext cx="10513596" cy="510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772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FB527FD-7A03-08A9-0CD3-A5812B3782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26644-670E-D510-22A3-59E46B03A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089" y="193095"/>
            <a:ext cx="3932237" cy="1165302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MVC and the Checkers Game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22278-A44A-4FE5-F11C-A160606116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67562" y="312235"/>
            <a:ext cx="7838375" cy="104674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Minimal solution diagram – more readable!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But Piece “looks” messy – why so much logic?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9E0847-CB86-2862-10FD-02695D05F6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703" y="1477537"/>
            <a:ext cx="11724593" cy="50682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BDE893E-FE65-1B1D-A5E0-9038A5721D73}"/>
              </a:ext>
            </a:extLst>
          </p:cNvPr>
          <p:cNvSpPr txBox="1"/>
          <p:nvPr/>
        </p:nvSpPr>
        <p:spPr>
          <a:xfrm>
            <a:off x="4328934" y="4808963"/>
            <a:ext cx="4375228" cy="461665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i="1" dirty="0"/>
              <a:t>Often: bad diagram = bad design!</a:t>
            </a:r>
          </a:p>
        </p:txBody>
      </p:sp>
    </p:spTree>
    <p:extLst>
      <p:ext uri="{BB962C8B-B14F-4D97-AF65-F5344CB8AC3E}">
        <p14:creationId xmlns:p14="http://schemas.microsoft.com/office/powerpoint/2010/main" val="310014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226F46DF-4775-390E-3C0B-DC5662D594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F7F21-BEBB-35AF-5ACC-D200F0477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5083629" cy="72593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MVC and the Checkers Game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C0B04F-AB1B-7F11-A7CB-40A7581B0F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550" y="617076"/>
            <a:ext cx="10537765" cy="6132067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ECC8F917-5993-9EFE-2965-EF17506FA2FF}"/>
              </a:ext>
            </a:extLst>
          </p:cNvPr>
          <p:cNvSpPr/>
          <p:nvPr/>
        </p:nvSpPr>
        <p:spPr>
          <a:xfrm>
            <a:off x="957550" y="2743199"/>
            <a:ext cx="11010673" cy="4005943"/>
          </a:xfrm>
          <a:prstGeom prst="ellipse">
            <a:avLst/>
          </a:prstGeom>
          <a:noFill/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0F57FB-9D2D-157E-0E32-2311DC2C2DB0}"/>
              </a:ext>
            </a:extLst>
          </p:cNvPr>
          <p:cNvSpPr txBox="1"/>
          <p:nvPr/>
        </p:nvSpPr>
        <p:spPr>
          <a:xfrm>
            <a:off x="5730142" y="6197392"/>
            <a:ext cx="992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Model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2EA82A5-2E91-0ACC-BD10-4F2670B32ED1}"/>
              </a:ext>
            </a:extLst>
          </p:cNvPr>
          <p:cNvSpPr/>
          <p:nvPr/>
        </p:nvSpPr>
        <p:spPr>
          <a:xfrm>
            <a:off x="6400800" y="879674"/>
            <a:ext cx="5411165" cy="1863524"/>
          </a:xfrm>
          <a:prstGeom prst="ellipse">
            <a:avLst/>
          </a:prstGeom>
          <a:noFill/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24BF74-0A56-6F56-A31D-1C11CC779F6E}"/>
              </a:ext>
            </a:extLst>
          </p:cNvPr>
          <p:cNvSpPr txBox="1"/>
          <p:nvPr/>
        </p:nvSpPr>
        <p:spPr>
          <a:xfrm>
            <a:off x="8276726" y="997605"/>
            <a:ext cx="1856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(JavaFX) View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4237904-E06F-9645-7E6F-5AD8895ABA01}"/>
              </a:ext>
            </a:extLst>
          </p:cNvPr>
          <p:cNvSpPr/>
          <p:nvPr/>
        </p:nvSpPr>
        <p:spPr>
          <a:xfrm>
            <a:off x="3368233" y="1105381"/>
            <a:ext cx="2727767" cy="1547733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D06533-0C5E-73FB-6B2E-747FBD6075A3}"/>
              </a:ext>
            </a:extLst>
          </p:cNvPr>
          <p:cNvSpPr txBox="1"/>
          <p:nvPr/>
        </p:nvSpPr>
        <p:spPr>
          <a:xfrm>
            <a:off x="1360586" y="1334456"/>
            <a:ext cx="21393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(Game) Controller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6DE8300-7FAD-669D-E6C2-7CE94ECC5046}"/>
              </a:ext>
            </a:extLst>
          </p:cNvPr>
          <p:cNvSpPr/>
          <p:nvPr/>
        </p:nvSpPr>
        <p:spPr>
          <a:xfrm>
            <a:off x="6479750" y="2875252"/>
            <a:ext cx="5567423" cy="2831423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ED01C51F-7369-E581-1AEF-B26B84E9BCE9}"/>
              </a:ext>
            </a:extLst>
          </p:cNvPr>
          <p:cNvGrpSpPr/>
          <p:nvPr/>
        </p:nvGrpSpPr>
        <p:grpSpPr>
          <a:xfrm>
            <a:off x="6385345" y="2974941"/>
            <a:ext cx="5756232" cy="2592937"/>
            <a:chOff x="6202110" y="2976991"/>
            <a:chExt cx="5756232" cy="2592937"/>
          </a:xfrm>
        </p:grpSpPr>
        <p:sp>
          <p:nvSpPr>
            <p:cNvPr id="40" name="Folded Corner 24">
              <a:extLst>
                <a:ext uri="{FF2B5EF4-FFF2-40B4-BE49-F238E27FC236}">
                  <a16:creationId xmlns:a16="http://schemas.microsoft.com/office/drawing/2014/main" id="{093104A5-D548-FB1B-C09D-BDB50C3F4513}"/>
                </a:ext>
              </a:extLst>
            </p:cNvPr>
            <p:cNvSpPr/>
            <p:nvPr/>
          </p:nvSpPr>
          <p:spPr bwMode="auto">
            <a:xfrm>
              <a:off x="9069960" y="4756228"/>
              <a:ext cx="621052" cy="582044"/>
            </a:xfrm>
            <a:prstGeom prst="foldedCorne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latin typeface="Arial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88FFAD3-57E0-3CCA-93F5-4AE2A567F4DB}"/>
                </a:ext>
              </a:extLst>
            </p:cNvPr>
            <p:cNvSpPr txBox="1"/>
            <p:nvPr/>
          </p:nvSpPr>
          <p:spPr>
            <a:xfrm>
              <a:off x="8812962" y="5341056"/>
              <a:ext cx="1086071" cy="228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Model</a:t>
              </a: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DC2FF9AB-9B0D-2BDB-9408-4E075DB9D782}"/>
                </a:ext>
              </a:extLst>
            </p:cNvPr>
            <p:cNvCxnSpPr/>
            <p:nvPr/>
          </p:nvCxnSpPr>
          <p:spPr bwMode="auto">
            <a:xfrm flipH="1" flipV="1">
              <a:off x="8038295" y="4797245"/>
              <a:ext cx="799155" cy="30492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4BFBD82-669F-45E6-3F61-0DFF68F64289}"/>
                </a:ext>
              </a:extLst>
            </p:cNvPr>
            <p:cNvSpPr txBox="1"/>
            <p:nvPr/>
          </p:nvSpPr>
          <p:spPr>
            <a:xfrm>
              <a:off x="7787051" y="5047250"/>
              <a:ext cx="9546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update</a:t>
              </a: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A05D3258-0F62-9852-FBA2-A2A9C58429CF}"/>
                </a:ext>
              </a:extLst>
            </p:cNvPr>
            <p:cNvGrpSpPr/>
            <p:nvPr/>
          </p:nvGrpSpPr>
          <p:grpSpPr>
            <a:xfrm>
              <a:off x="9194171" y="2976991"/>
              <a:ext cx="307960" cy="708307"/>
              <a:chOff x="3962400" y="1828800"/>
              <a:chExt cx="762000" cy="1752600"/>
            </a:xfrm>
          </p:grpSpPr>
          <p:sp>
            <p:nvSpPr>
              <p:cNvPr id="62" name="Smiley Face 61">
                <a:extLst>
                  <a:ext uri="{FF2B5EF4-FFF2-40B4-BE49-F238E27FC236}">
                    <a16:creationId xmlns:a16="http://schemas.microsoft.com/office/drawing/2014/main" id="{7B8A14F9-F708-2D43-E238-0BEFEE58BA40}"/>
                  </a:ext>
                </a:extLst>
              </p:cNvPr>
              <p:cNvSpPr/>
              <p:nvPr/>
            </p:nvSpPr>
            <p:spPr bwMode="auto">
              <a:xfrm>
                <a:off x="3962400" y="1828800"/>
                <a:ext cx="685800" cy="609600"/>
              </a:xfrm>
              <a:prstGeom prst="smileyFac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latin typeface="Arial" charset="0"/>
                </a:endParaRPr>
              </a:p>
            </p:txBody>
          </p: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8B3C089A-E969-8CB2-1EAC-0E803DB2B614}"/>
                  </a:ext>
                </a:extLst>
              </p:cNvPr>
              <p:cNvCxnSpPr/>
              <p:nvPr/>
            </p:nvCxnSpPr>
            <p:spPr bwMode="auto">
              <a:xfrm>
                <a:off x="4305300" y="2438400"/>
                <a:ext cx="0" cy="6858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0502B383-1B0F-DEED-EAB3-FF65AEF18CC7}"/>
                  </a:ext>
                </a:extLst>
              </p:cNvPr>
              <p:cNvCxnSpPr/>
              <p:nvPr/>
            </p:nvCxnSpPr>
            <p:spPr bwMode="auto">
              <a:xfrm flipH="1">
                <a:off x="3962400" y="3124200"/>
                <a:ext cx="342900" cy="4572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C4310A4D-C961-D689-51E0-3CC0F6D0866E}"/>
                  </a:ext>
                </a:extLst>
              </p:cNvPr>
              <p:cNvCxnSpPr/>
              <p:nvPr/>
            </p:nvCxnSpPr>
            <p:spPr bwMode="auto">
              <a:xfrm>
                <a:off x="4305300" y="3124200"/>
                <a:ext cx="419100" cy="4572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2B276A42-A670-5594-6780-413E155A4164}"/>
                  </a:ext>
                </a:extLst>
              </p:cNvPr>
              <p:cNvCxnSpPr/>
              <p:nvPr/>
            </p:nvCxnSpPr>
            <p:spPr bwMode="auto">
              <a:xfrm>
                <a:off x="3962400" y="2590800"/>
                <a:ext cx="6858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659F637D-8A21-D796-5F07-D6B3F1ECDE24}"/>
                </a:ext>
              </a:extLst>
            </p:cNvPr>
            <p:cNvGrpSpPr/>
            <p:nvPr/>
          </p:nvGrpSpPr>
          <p:grpSpPr>
            <a:xfrm>
              <a:off x="6890632" y="3812030"/>
              <a:ext cx="802748" cy="668317"/>
              <a:chOff x="838200" y="3493532"/>
              <a:chExt cx="1295400" cy="1078468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DF6229B6-FFD4-4922-71C0-BF1C871D93AE}"/>
                  </a:ext>
                </a:extLst>
              </p:cNvPr>
              <p:cNvSpPr/>
              <p:nvPr/>
            </p:nvSpPr>
            <p:spPr bwMode="auto">
              <a:xfrm>
                <a:off x="838200" y="3493532"/>
                <a:ext cx="1295400" cy="1078468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6C771280-A147-ADE2-FB41-5C9E103A233D}"/>
                  </a:ext>
                </a:extLst>
              </p:cNvPr>
              <p:cNvSpPr/>
              <p:nvPr/>
            </p:nvSpPr>
            <p:spPr bwMode="auto">
              <a:xfrm>
                <a:off x="990600" y="3657600"/>
                <a:ext cx="990600" cy="375166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6B3D5BEC-97A3-300B-8094-D1D88E00C15C}"/>
                  </a:ext>
                </a:extLst>
              </p:cNvPr>
              <p:cNvSpPr/>
              <p:nvPr/>
            </p:nvSpPr>
            <p:spPr bwMode="auto">
              <a:xfrm>
                <a:off x="990600" y="4183816"/>
                <a:ext cx="762000" cy="93791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latin typeface="Arial" charset="0"/>
                </a:endParaRP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0A05880-F8E5-CD4A-81A0-F7E50964D9CC}"/>
                </a:ext>
              </a:extLst>
            </p:cNvPr>
            <p:cNvSpPr txBox="1"/>
            <p:nvPr/>
          </p:nvSpPr>
          <p:spPr>
            <a:xfrm>
              <a:off x="6202110" y="4490983"/>
              <a:ext cx="1086071" cy="228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Views</a:t>
              </a:r>
            </a:p>
          </p:txBody>
        </p:sp>
        <p:sp>
          <p:nvSpPr>
            <p:cNvPr id="47" name="Regular Pentagon 21">
              <a:extLst>
                <a:ext uri="{FF2B5EF4-FFF2-40B4-BE49-F238E27FC236}">
                  <a16:creationId xmlns:a16="http://schemas.microsoft.com/office/drawing/2014/main" id="{1DA3226B-BFCA-37C6-6AB5-CA2760321E42}"/>
                </a:ext>
              </a:extLst>
            </p:cNvPr>
            <p:cNvSpPr/>
            <p:nvPr/>
          </p:nvSpPr>
          <p:spPr bwMode="auto">
            <a:xfrm>
              <a:off x="10777082" y="4106667"/>
              <a:ext cx="802748" cy="472205"/>
            </a:xfrm>
            <a:prstGeom prst="pentagon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9372903-E544-4258-B1E4-C831D3EDC4BC}"/>
                </a:ext>
              </a:extLst>
            </p:cNvPr>
            <p:cNvSpPr txBox="1"/>
            <p:nvPr/>
          </p:nvSpPr>
          <p:spPr>
            <a:xfrm>
              <a:off x="10615274" y="4545134"/>
              <a:ext cx="1188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Controller</a:t>
              </a: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A45CFB9A-1A3C-6481-4453-5EB29AC759C2}"/>
                </a:ext>
              </a:extLst>
            </p:cNvPr>
            <p:cNvCxnSpPr/>
            <p:nvPr/>
          </p:nvCxnSpPr>
          <p:spPr bwMode="auto">
            <a:xfrm>
              <a:off x="9832673" y="3361941"/>
              <a:ext cx="1086071" cy="64667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D2CBB8DE-B163-F908-AA00-451D9220E5D7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9804876" y="4676928"/>
              <a:ext cx="877766" cy="37032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03C78C72-3F9A-2475-1558-C3E1B9124F60}"/>
                </a:ext>
              </a:extLst>
            </p:cNvPr>
            <p:cNvCxnSpPr/>
            <p:nvPr/>
          </p:nvCxnSpPr>
          <p:spPr bwMode="auto">
            <a:xfrm flipV="1">
              <a:off x="8038295" y="3361941"/>
              <a:ext cx="1031665" cy="53223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7AF5683-BE65-3D5C-3905-3E1926A23FB7}"/>
                </a:ext>
              </a:extLst>
            </p:cNvPr>
            <p:cNvSpPr txBox="1"/>
            <p:nvPr/>
          </p:nvSpPr>
          <p:spPr>
            <a:xfrm>
              <a:off x="10235309" y="3456600"/>
              <a:ext cx="1723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click, drag, type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DD3DF0B0-D5FA-7B20-196A-58237A2C5FDA}"/>
                </a:ext>
              </a:extLst>
            </p:cNvPr>
            <p:cNvSpPr txBox="1"/>
            <p:nvPr/>
          </p:nvSpPr>
          <p:spPr>
            <a:xfrm>
              <a:off x="9804876" y="4920426"/>
              <a:ext cx="134013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manipulate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B70FECD1-4638-69C2-C9DB-CCCD2AFEB27E}"/>
                </a:ext>
              </a:extLst>
            </p:cNvPr>
            <p:cNvSpPr txBox="1"/>
            <p:nvPr/>
          </p:nvSpPr>
          <p:spPr>
            <a:xfrm>
              <a:off x="7849085" y="3246662"/>
              <a:ext cx="9546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display</a:t>
              </a:r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C5F7B92D-4FC8-C42F-DD57-A7C8675C314C}"/>
                </a:ext>
              </a:extLst>
            </p:cNvPr>
            <p:cNvGrpSpPr/>
            <p:nvPr/>
          </p:nvGrpSpPr>
          <p:grpSpPr>
            <a:xfrm>
              <a:off x="7150344" y="4169590"/>
              <a:ext cx="802748" cy="668317"/>
              <a:chOff x="838200" y="3493532"/>
              <a:chExt cx="1295400" cy="1078468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6F1AEB35-9123-FA53-7CBF-1C143CE5CC91}"/>
                  </a:ext>
                </a:extLst>
              </p:cNvPr>
              <p:cNvSpPr/>
              <p:nvPr/>
            </p:nvSpPr>
            <p:spPr bwMode="auto">
              <a:xfrm>
                <a:off x="838200" y="3493532"/>
                <a:ext cx="1295400" cy="1078468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B9F90FAF-958F-639B-2A49-F6D51AB40FEE}"/>
                  </a:ext>
                </a:extLst>
              </p:cNvPr>
              <p:cNvSpPr/>
              <p:nvPr/>
            </p:nvSpPr>
            <p:spPr bwMode="auto">
              <a:xfrm>
                <a:off x="990600" y="3657600"/>
                <a:ext cx="990600" cy="375166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CF8A0487-2F82-7F41-F65C-52CC334E64CA}"/>
                  </a:ext>
                </a:extLst>
              </p:cNvPr>
              <p:cNvSpPr/>
              <p:nvPr/>
            </p:nvSpPr>
            <p:spPr bwMode="auto">
              <a:xfrm>
                <a:off x="990600" y="4183816"/>
                <a:ext cx="762000" cy="93791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latin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1676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/>
      <p:bldP spid="13" grpId="0" animBg="1"/>
      <p:bldP spid="14" grpId="0"/>
      <p:bldP spid="38" grpId="0" animBg="1"/>
    </p:bld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10795</TotalTime>
  <Words>1143</Words>
  <Application>Microsoft Office PowerPoint</Application>
  <PresentationFormat>Widescreen</PresentationFormat>
  <Paragraphs>215</Paragraphs>
  <Slides>19</Slides>
  <Notes>11</Notes>
  <HiddenSlides>6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Corbel</vt:lpstr>
      <vt:lpstr>Wingdings</vt:lpstr>
      <vt:lpstr>Depth</vt:lpstr>
      <vt:lpstr> 7. MVC</vt:lpstr>
      <vt:lpstr>Mental Models</vt:lpstr>
      <vt:lpstr>Mental Models in Software</vt:lpstr>
      <vt:lpstr>Model-View-Controller</vt:lpstr>
      <vt:lpstr>Basic MVC</vt:lpstr>
      <vt:lpstr>Basic flow of MVC</vt:lpstr>
      <vt:lpstr>MVC and the Checkers Game</vt:lpstr>
      <vt:lpstr>MVC and the Checkers Game</vt:lpstr>
      <vt:lpstr>MVC and the Checkers Game</vt:lpstr>
      <vt:lpstr>Alternative Flow</vt:lpstr>
      <vt:lpstr>MVC in Lab 6</vt:lpstr>
      <vt:lpstr>PowerPoint Presentation</vt:lpstr>
      <vt:lpstr>PowerPoint Presentation</vt:lpstr>
      <vt:lpstr>What is MVC? (3)</vt:lpstr>
      <vt:lpstr>MVC and Design Patterns</vt:lpstr>
      <vt:lpstr>MVC and Design Patterns</vt:lpstr>
      <vt:lpstr>Simon without MVC</vt:lpstr>
      <vt:lpstr>UI Implementation with MVC</vt:lpstr>
      <vt:lpstr>MVC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 Course Introduction</dc:title>
  <dc:creator>Brad Dennis</dc:creator>
  <cp:lastModifiedBy>Hasker, Robert</cp:lastModifiedBy>
  <cp:revision>291</cp:revision>
  <dcterms:created xsi:type="dcterms:W3CDTF">2014-08-01T20:24:53Z</dcterms:created>
  <dcterms:modified xsi:type="dcterms:W3CDTF">2025-10-16T14:41:40Z</dcterms:modified>
</cp:coreProperties>
</file>