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32"/>
  </p:notesMasterIdLst>
  <p:sldIdLst>
    <p:sldId id="256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52" r:id="rId11"/>
    <p:sldId id="329" r:id="rId12"/>
    <p:sldId id="330" r:id="rId13"/>
    <p:sldId id="331" r:id="rId14"/>
    <p:sldId id="332" r:id="rId15"/>
    <p:sldId id="347" r:id="rId16"/>
    <p:sldId id="328" r:id="rId17"/>
    <p:sldId id="334" r:id="rId18"/>
    <p:sldId id="335" r:id="rId19"/>
    <p:sldId id="336" r:id="rId20"/>
    <p:sldId id="337" r:id="rId21"/>
    <p:sldId id="338" r:id="rId22"/>
    <p:sldId id="348" r:id="rId23"/>
    <p:sldId id="353" r:id="rId24"/>
    <p:sldId id="341" r:id="rId25"/>
    <p:sldId id="342" r:id="rId26"/>
    <p:sldId id="343" r:id="rId27"/>
    <p:sldId id="344" r:id="rId28"/>
    <p:sldId id="354" r:id="rId29"/>
    <p:sldId id="350" r:id="rId30"/>
    <p:sldId id="34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474" autoAdjust="0"/>
    <p:restoredTop sz="95735" autoAdjust="0"/>
  </p:normalViewPr>
  <p:slideViewPr>
    <p:cSldViewPr snapToGrid="0">
      <p:cViewPr varScale="1">
        <p:scale>
          <a:sx n="52" d="100"/>
          <a:sy n="52" d="100"/>
        </p:scale>
        <p:origin x="84" y="3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6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E308-EECF-424A-A854-E10DAE08912C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80B62-BD92-469F-926D-64291AC82B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9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Well, sometimes processes share memory, but that’s out of scope for this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59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942C8-4640-0738-3208-F1A7980EC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B0423-3EA2-B67C-9EAC-1BF8742A0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D80EC5-229F-D7DD-89B3-B76FBB5A90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C50A4-FA98-C759-0352-E06F294F7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C80B62-BD92-469F-926D-64291AC82B3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29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97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360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51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9258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5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00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612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6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9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611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ADE4-5231-4F9D-9D64-60BB27C688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Fall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SE-2811 Dr. Mark L. Hornick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444ADE4-5231-4F9D-9D64-60BB27C688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88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966" r:id="rId12"/>
    <p:sldLayoutId id="2147483967" r:id="rId13"/>
    <p:sldLayoutId id="2147483968" r:id="rId14"/>
    <p:sldLayoutId id="2147483969" r:id="rId15"/>
    <p:sldLayoutId id="2147483970" r:id="rId16"/>
    <p:sldLayoutId id="214748397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aculty-web.msoe.edu/hasker/swe2410/samples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hyperlink" Target="https://faculty-web.msoe.edu/hasker/swe2410/samples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64028"/>
            <a:ext cx="11353800" cy="2393972"/>
          </a:xfrm>
        </p:spPr>
        <p:txBody>
          <a:bodyPr>
            <a:normAutofit/>
          </a:bodyPr>
          <a:lstStyle/>
          <a:p>
            <a:br>
              <a:rPr lang="en-US" sz="7200"/>
            </a:br>
            <a:r>
              <a:rPr lang="en-US" sz="7200"/>
              <a:t>9. Threads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SWE2410 Design and Cloud Patterns</a:t>
            </a:r>
          </a:p>
          <a:p>
            <a:r>
              <a:rPr lang="en-US" dirty="0"/>
              <a:t>Dr. Rob Hasker (based on slides by Dr. Mark Hornick)</a:t>
            </a:r>
          </a:p>
        </p:txBody>
      </p:sp>
      <p:pic>
        <p:nvPicPr>
          <p:cNvPr id="5" name="Picture 8" descr="C:\Documents and Settings\hornick\Local Settings\Temporary Internet Files\Content.IE5\PFYR14UO\MCj0290757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7824" y="636337"/>
            <a:ext cx="2085975" cy="18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994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4DD15-2A0C-370A-977C-DC4F54939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8681681C-9CC4-BD98-52CD-28CBB256A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create other threads?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BCB4-5459-C300-376A-C4A01A5BF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Additional threads are created by a Swing or JavaFX application</a:t>
            </a:r>
          </a:p>
          <a:p>
            <a:pPr marL="858837" lvl="1" indent="-514350">
              <a:defRPr/>
            </a:pPr>
            <a:r>
              <a:rPr lang="en-US" dirty="0"/>
              <a:t>GUI framework creates additional threads</a:t>
            </a:r>
          </a:p>
          <a:p>
            <a:pPr marL="858837" lvl="1" indent="-514350">
              <a:defRPr/>
            </a:pPr>
            <a:r>
              <a:rPr lang="en-US" dirty="0"/>
              <a:t>In JavaFX: </a:t>
            </a:r>
            <a:r>
              <a:rPr lang="en-US" dirty="0">
                <a:latin typeface="Consolas" panose="020B0609020204030204" pitchFamily="49" charset="0"/>
              </a:rPr>
              <a:t>launch</a:t>
            </a:r>
            <a:r>
              <a:rPr lang="en-US" dirty="0"/>
              <a:t> method executes </a:t>
            </a:r>
            <a:r>
              <a:rPr lang="en-US" dirty="0">
                <a:latin typeface="Consolas" panose="020B0609020204030204" pitchFamily="49" charset="0"/>
              </a:rPr>
              <a:t>start</a:t>
            </a:r>
            <a:r>
              <a:rPr lang="en-US" dirty="0"/>
              <a:t>, and that starts a controller thread</a:t>
            </a:r>
          </a:p>
          <a:p>
            <a:pPr marL="858837" lvl="1" indent="-514350">
              <a:defRPr/>
            </a:pPr>
            <a:r>
              <a:rPr lang="en-US" dirty="0"/>
              <a:t>Any code after </a:t>
            </a:r>
            <a:r>
              <a:rPr lang="en-US" dirty="0">
                <a:latin typeface="Consolas" panose="020B0609020204030204" pitchFamily="49" charset="0"/>
              </a:rPr>
              <a:t>launch()</a:t>
            </a:r>
            <a:r>
              <a:rPr lang="en-US" dirty="0"/>
              <a:t> would be run in the primary thread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Additional threads are created by various Java utility classes</a:t>
            </a:r>
          </a:p>
          <a:p>
            <a:pPr marL="863600" lvl="1" indent="-514350"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/>
              <a:t>For example: </a:t>
            </a:r>
            <a:r>
              <a:rPr lang="en-US" b="1" dirty="0">
                <a:latin typeface="Consolas" panose="020B0609020204030204" pitchFamily="49" charset="0"/>
              </a:rPr>
              <a:t>Timer</a:t>
            </a:r>
            <a:r>
              <a:rPr lang="en-US" b="1" dirty="0"/>
              <a:t>, </a:t>
            </a:r>
            <a:r>
              <a:rPr lang="en-US" b="1" dirty="0">
                <a:latin typeface="Consolas" panose="020B0609020204030204" pitchFamily="49" charset="0"/>
              </a:rPr>
              <a:t>TimeLine</a:t>
            </a:r>
            <a:endParaRPr lang="en-US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 also create threads explicitly</a:t>
            </a:r>
          </a:p>
        </p:txBody>
      </p:sp>
    </p:spTree>
    <p:extLst>
      <p:ext uri="{BB962C8B-B14F-4D97-AF65-F5344CB8AC3E}">
        <p14:creationId xmlns:p14="http://schemas.microsoft.com/office/powerpoint/2010/main" val="945444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Explicitly creating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9711" y="2000250"/>
            <a:ext cx="9593717" cy="4411662"/>
          </a:xfrm>
        </p:spPr>
        <p:txBody>
          <a:bodyPr>
            <a:normAutofit fontScale="92500" lnSpcReduction="10000"/>
          </a:bodyPr>
          <a:lstStyle/>
          <a:p>
            <a:pPr marL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1"/>
                </a:solidFill>
                <a:cs typeface="Courier New" pitchFamily="49" charset="0"/>
              </a:rPr>
              <a:t>Code:</a:t>
            </a:r>
          </a:p>
          <a:p>
            <a:pPr marL="9144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Thread t = new Thread(r);</a:t>
            </a:r>
          </a:p>
          <a:p>
            <a:pPr marL="9144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spcBef>
                <a:spcPts val="0"/>
              </a:spcBef>
              <a:buFont typeface="Wingdings" pitchFamily="2" charset="2"/>
              <a:buNone/>
              <a:defRPr/>
            </a:pP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Argument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  (for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Thread</a:t>
            </a:r>
            <a:r>
              <a:rPr lang="en-US" dirty="0">
                <a:solidFill>
                  <a:schemeClr val="tx1"/>
                </a:solidFill>
              </a:rPr>
              <a:t> constructor):</a:t>
            </a:r>
          </a:p>
          <a:p>
            <a:pPr indent="-457200">
              <a:spcBef>
                <a:spcPts val="0"/>
              </a:spcBef>
              <a:defRPr/>
            </a:pPr>
            <a:r>
              <a:rPr lang="en-US" dirty="0">
                <a:solidFill>
                  <a:schemeClr val="tx1"/>
                </a:solidFill>
              </a:rPr>
              <a:t>Must implement Runnable</a:t>
            </a:r>
          </a:p>
          <a:p>
            <a:pPr indent="-457200">
              <a:spcBef>
                <a:spcPts val="0"/>
              </a:spcBef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Runnable</a:t>
            </a:r>
            <a:r>
              <a:rPr lang="en-US" dirty="0">
                <a:solidFill>
                  <a:schemeClr val="tx1"/>
                </a:solidFill>
              </a:rPr>
              <a:t> interface: just has  </a:t>
            </a:r>
            <a:r>
              <a:rPr lang="en-US" sz="2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public void run()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start()</a:t>
            </a:r>
            <a:r>
              <a:rPr lang="en-US" dirty="0">
                <a:solidFill>
                  <a:schemeClr val="tx1"/>
                </a:solidFill>
              </a:rPr>
              <a:t> method sets up the thread and calls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run()</a:t>
            </a:r>
          </a:p>
          <a:p>
            <a:pPr marL="0" indent="-514350">
              <a:spcBef>
                <a:spcPts val="0"/>
              </a:spcBef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0" indent="-514350">
              <a:spcBef>
                <a:spcPts val="0"/>
              </a:spcBef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Key: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anose="020B0609020204030204" pitchFamily="49" charset="0"/>
              </a:rPr>
              <a:t>start()</a:t>
            </a:r>
            <a:r>
              <a:rPr lang="en-US" dirty="0">
                <a:solidFill>
                  <a:schemeClr val="tx1"/>
                </a:solidFill>
              </a:rPr>
              <a:t> can return immediately</a:t>
            </a:r>
          </a:p>
          <a:p>
            <a:pPr marL="0" indent="-514350">
              <a:spcBef>
                <a:spcPts val="0"/>
              </a:spcBef>
              <a:defRPr/>
            </a:pPr>
            <a:r>
              <a:rPr lang="en-US" dirty="0">
                <a:solidFill>
                  <a:schemeClr val="tx1"/>
                </a:solidFill>
              </a:rPr>
              <a:t>No guarantee it waits for the thread to complete</a:t>
            </a:r>
          </a:p>
          <a:p>
            <a:pPr marL="0" indent="-514350">
              <a:spcBef>
                <a:spcPts val="0"/>
              </a:spcBef>
              <a:defRPr/>
            </a:pPr>
            <a:r>
              <a:rPr lang="en-US" dirty="0">
                <a:solidFill>
                  <a:schemeClr val="tx1"/>
                </a:solidFill>
              </a:rPr>
              <a:t>No guarantee it does </a:t>
            </a:r>
            <a:r>
              <a:rPr lang="en-US" b="1" i="1" dirty="0">
                <a:solidFill>
                  <a:schemeClr val="tx1"/>
                </a:solidFill>
              </a:rPr>
              <a:t>not</a:t>
            </a:r>
            <a:r>
              <a:rPr lang="en-US" dirty="0">
                <a:solidFill>
                  <a:schemeClr val="tx1"/>
                </a:solidFill>
              </a:rPr>
              <a:t> wait!</a:t>
            </a:r>
          </a:p>
        </p:txBody>
      </p:sp>
    </p:spTree>
    <p:extLst>
      <p:ext uri="{BB962C8B-B14F-4D97-AF65-F5344CB8AC3E}">
        <p14:creationId xmlns:p14="http://schemas.microsoft.com/office/powerpoint/2010/main" val="270583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The main class may implement </a:t>
            </a:r>
            <a:r>
              <a:rPr lang="en-US" sz="3200" dirty="0">
                <a:solidFill>
                  <a:schemeClr val="tx1"/>
                </a:solidFill>
                <a:latin typeface="Consolas" panose="020B0609020204030204" pitchFamily="49" charset="0"/>
              </a:rPr>
              <a:t>Runnable</a:t>
            </a:r>
            <a:r>
              <a:rPr lang="en-US" sz="32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291" y="2147890"/>
            <a:ext cx="5448300" cy="41386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implements </a:t>
            </a: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z="16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public static void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main(String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</a:t>
            </a:r>
            <a:r>
              <a:rPr lang="nn-NO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App</a:t>
            </a: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me = new App();</a:t>
            </a:r>
          </a:p>
          <a:p>
            <a:pPr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</a:t>
            </a:r>
            <a:r>
              <a:rPr lang="nn-NO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me.method_A</a:t>
            </a: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} 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// more code here</a:t>
            </a:r>
          </a:p>
          <a:p>
            <a:pPr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 </a:t>
            </a:r>
            <a:r>
              <a:rPr lang="nn-NO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method_B</a:t>
            </a: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nn-NO" sz="1600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nn-NO" sz="1600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nn-NO" sz="1600" b="1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29100" y="3495675"/>
            <a:ext cx="7500937" cy="307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method_B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  Thread t = new Thread(</a:t>
            </a: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  </a:t>
            </a:r>
            <a:r>
              <a:rPr 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// App is runnable!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   </a:t>
            </a:r>
            <a:r>
              <a:rPr lang="en-US" sz="1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(); // start executing the run() method</a:t>
            </a:r>
          </a:p>
          <a:p>
            <a:pPr>
              <a:buFont typeface="Arial" panose="020B0604020202020204" pitchFamily="34" charset="0"/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 </a:t>
            </a:r>
            <a:r>
              <a:rPr lang="nn-NO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run() {</a:t>
            </a:r>
          </a:p>
          <a:p>
            <a:pPr>
              <a:buFont typeface="Arial" panose="020B0604020202020204" pitchFamily="34" charset="0"/>
              <a:buNone/>
            </a:pPr>
            <a:r>
              <a:rPr lang="nn-NO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   // more </a:t>
            </a:r>
            <a:r>
              <a:rPr lang="nn-NO" sz="1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code</a:t>
            </a:r>
            <a:r>
              <a:rPr lang="nn-NO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nn-NO" sz="1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here</a:t>
            </a:r>
            <a:endParaRPr lang="nn-NO" sz="1600" b="1" dirty="0">
              <a:solidFill>
                <a:schemeClr val="accent6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1268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22663" y="695011"/>
            <a:ext cx="5943600" cy="60007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implements </a:t>
            </a:r>
            <a:r>
              <a:rPr lang="en-US" sz="14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public static void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main(String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nn-NO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App me = new App()</a:t>
            </a:r>
          </a:p>
          <a:p>
            <a:pPr>
              <a:buNone/>
            </a:pPr>
            <a:r>
              <a:rPr lang="nn-NO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me.method_A();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 </a:t>
            </a:r>
          </a:p>
          <a:p>
            <a:pPr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nn-NO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// more code here</a:t>
            </a:r>
          </a:p>
          <a:p>
            <a:pPr>
              <a:buNone/>
            </a:pPr>
            <a:r>
              <a:rPr lang="nn-NO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method_B();</a:t>
            </a:r>
          </a:p>
          <a:p>
            <a:pPr>
              <a:buNone/>
            </a:pPr>
            <a:r>
              <a:rPr lang="nn-NO" sz="1400" b="1" dirty="0">
                <a:latin typeface="Courier New" pitchFamily="49" charset="0"/>
                <a:cs typeface="Courier New" pitchFamily="49" charset="0"/>
              </a:rPr>
              <a:t>		return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400" b="1" dirty="0">
                <a:latin typeface="Courier New" pitchFamily="49" charset="0"/>
                <a:cs typeface="Courier New" pitchFamily="49" charset="0"/>
              </a:rPr>
              <a:t>		Thread t = new Thread(</a:t>
            </a:r>
            <a:r>
              <a:rPr lang="en-US" sz="14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();// </a:t>
            </a: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execute run() on new thread</a:t>
            </a:r>
          </a:p>
          <a:p>
            <a:pPr>
              <a:buNone/>
            </a:pPr>
            <a:r>
              <a:rPr lang="nn-NO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return;</a:t>
            </a: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run() {</a:t>
            </a:r>
          </a:p>
          <a:p>
            <a:pPr>
              <a:buNone/>
            </a:pPr>
            <a:r>
              <a:rPr lang="nn-NO" sz="1400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	// more code here</a:t>
            </a:r>
          </a:p>
          <a:p>
            <a:pPr>
              <a:buNone/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261663" y="383484"/>
            <a:ext cx="3507550" cy="489025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Both threads execute 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simultaneously </a:t>
            </a:r>
            <a:r>
              <a:rPr lang="en-US" sz="2800" dirty="0">
                <a:solidFill>
                  <a:schemeClr val="tx1"/>
                </a:solidFill>
              </a:rPr>
              <a:t>and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independently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tx1"/>
                </a:solidFill>
              </a:rPr>
              <a:t>after the secondary thread is started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361551" y="1179410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628251" y="1183960"/>
            <a:ext cx="1230694" cy="50036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271724" y="2493635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652724" y="2490085"/>
            <a:ext cx="990600" cy="5349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21169" y="4037078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826922" y="4041739"/>
            <a:ext cx="762000" cy="6111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881404" y="3362011"/>
            <a:ext cx="1752600" cy="1600200"/>
          </a:xfrm>
          <a:prstGeom prst="bentConnector3">
            <a:avLst>
              <a:gd name="adj1" fmla="val 20336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1" name="Straight Arrow Connector 14"/>
          <p:cNvCxnSpPr/>
          <p:nvPr/>
        </p:nvCxnSpPr>
        <p:spPr bwMode="auto">
          <a:xfrm flipV="1">
            <a:off x="3270563" y="2180911"/>
            <a:ext cx="1447800" cy="1295400"/>
          </a:xfrm>
          <a:prstGeom prst="bentConnector3">
            <a:avLst>
              <a:gd name="adj1" fmla="val 248917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8" name="Straight Arrow Connector 14"/>
          <p:cNvCxnSpPr/>
          <p:nvPr/>
        </p:nvCxnSpPr>
        <p:spPr bwMode="auto">
          <a:xfrm>
            <a:off x="1858945" y="1848465"/>
            <a:ext cx="5317698" cy="4574095"/>
          </a:xfrm>
          <a:prstGeom prst="bentConnector3">
            <a:avLst>
              <a:gd name="adj1" fmla="val -31355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61551" y="5644836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1504551" y="6182626"/>
            <a:ext cx="5665839" cy="29774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436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567" y="329380"/>
            <a:ext cx="10060859" cy="1020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Using a second class which implements </a:t>
            </a:r>
            <a:r>
              <a:rPr lang="en-US" sz="3200" dirty="0">
                <a:solidFill>
                  <a:schemeClr val="tx1"/>
                </a:solidFill>
                <a:latin typeface="Consolas" panose="020B0609020204030204" pitchFamily="49" charset="0"/>
              </a:rPr>
              <a:t>Runnable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996" y="1823194"/>
            <a:ext cx="8382000" cy="513873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public static void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main(String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App me = new App();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me.method_A();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SomethingToDo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todo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SomethingToDo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 Thread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todoThread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= new Thread(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todo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todoThread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.start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return;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SomethingToDo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implements Runnable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run()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  // more code here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4099" name="Picture 3" descr="C:\Documents and Settings\hornick\Local Settings\Temporary Internet Files\Content.IE5\EEP6A0QG\MCj044149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6768" y="5715228"/>
            <a:ext cx="1142772" cy="11427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6739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567" y="329380"/>
            <a:ext cx="10060859" cy="1020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Using a lambda expression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996" y="1823194"/>
            <a:ext cx="8382000" cy="513873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public static void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main(String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App me = new App();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me.method_A();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  // assume declared x, y, z here...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 Thread t = new Thread(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()-&gt;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method_to_run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(x, y, z)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nn-NO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  return;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private void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method_to_run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(int a, int b, String q) {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(a + b);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(q);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Aft>
                <a:spcPts val="600"/>
              </a:spcAft>
              <a:buNone/>
            </a:pPr>
            <a:endParaRPr lang="en-US" sz="3200" dirty="0"/>
          </a:p>
        </p:txBody>
      </p:sp>
      <p:pic>
        <p:nvPicPr>
          <p:cNvPr id="4099" name="Picture 3" descr="C:\Documents and Settings\hornick\Local Settings\Temporary Internet Files\Content.IE5\EEP6A0QG\MCj044149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6768" y="5715228"/>
            <a:ext cx="1142772" cy="1142772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9285253" y="2349661"/>
            <a:ext cx="2442259" cy="1183023"/>
          </a:xfrm>
          <a:prstGeom prst="wedgeRoundRectCallout">
            <a:avLst>
              <a:gd name="adj1" fmla="val -120833"/>
              <a:gd name="adj2" fmla="val 767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method gets executed in place of the run (when </a:t>
            </a:r>
            <a:r>
              <a:rPr lang="en-US" dirty="0" err="1"/>
              <a:t>t.start</a:t>
            </a:r>
            <a:r>
              <a:rPr lang="en-US" dirty="0"/>
              <a:t>() is executed)</a:t>
            </a:r>
          </a:p>
        </p:txBody>
      </p:sp>
    </p:spTree>
    <p:extLst>
      <p:ext uri="{BB962C8B-B14F-4D97-AF65-F5344CB8AC3E}">
        <p14:creationId xmlns:p14="http://schemas.microsoft.com/office/powerpoint/2010/main" val="204115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Using a Timer – also based on Runnable: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4300" y="1925637"/>
            <a:ext cx="10233800" cy="47466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java.util.Timer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Timer timer = new Timer();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op = new DoSomething(); // must be Runnable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timer.schedule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(op, x); // execute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op.run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after x milliseconds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op is an instance of a Runnable class (has run() method)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schedule method waits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delay_time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millseconds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then executes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op.run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()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op then runs as its own thread</a:t>
            </a:r>
          </a:p>
          <a:p>
            <a:pPr>
              <a:defRPr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Can also use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scheduleAtFixedRate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which executes the task repeatedly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45C68C-E89A-5547-99F5-46FBAF687942}"/>
              </a:ext>
            </a:extLst>
          </p:cNvPr>
          <p:cNvSpPr txBox="1"/>
          <p:nvPr/>
        </p:nvSpPr>
        <p:spPr>
          <a:xfrm>
            <a:off x="5457999" y="1925637"/>
            <a:ext cx="329590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Warning: </a:t>
            </a:r>
            <a:r>
              <a:rPr lang="en-US" dirty="0">
                <a:solidFill>
                  <a:schemeClr val="bg1"/>
                </a:solidFill>
              </a:rPr>
              <a:t>NOT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javax.swing.Timer</a:t>
            </a:r>
            <a:r>
              <a:rPr lang="en-US" i="1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5508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98" y="372201"/>
            <a:ext cx="10656222" cy="1020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Note: we have no control over order between threads</a:t>
            </a:r>
            <a:endParaRPr lang="en-US" sz="3600" i="1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089" y="1723565"/>
            <a:ext cx="8382000" cy="4724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public class App implements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Runnable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public static void main(String[]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buNone/>
            </a:pPr>
            <a:r>
              <a:rPr lang="nn-NO" sz="1800" b="1" dirty="0">
                <a:latin typeface="Courier New" pitchFamily="49" charset="0"/>
                <a:cs typeface="Courier New" pitchFamily="49" charset="0"/>
              </a:rPr>
              <a:t>		App me = new App();</a:t>
            </a:r>
          </a:p>
          <a:p>
            <a:pPr>
              <a:spcBef>
                <a:spcPts val="0"/>
              </a:spcBef>
              <a:buNone/>
            </a:pPr>
            <a:r>
              <a:rPr lang="nn-NO" sz="1800" b="1" dirty="0">
                <a:latin typeface="Courier New" pitchFamily="49" charset="0"/>
                <a:cs typeface="Courier New" pitchFamily="49" charset="0"/>
              </a:rPr>
              <a:t>		me.method_A();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} 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private void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	Thread t = new Thread(this);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err="1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 // execute run() on new secondary thread</a:t>
            </a:r>
          </a:p>
          <a:p>
            <a:pPr>
              <a:spcBef>
                <a:spcPts val="0"/>
              </a:spcBef>
              <a:buNone/>
            </a:pPr>
            <a:r>
              <a:rPr lang="nn-NO" sz="1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nn-NO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method_C()</a:t>
            </a:r>
            <a:r>
              <a:rPr lang="nn-NO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; // execute method_C on the </a:t>
            </a:r>
            <a:r>
              <a:rPr lang="nn-NO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primary</a:t>
            </a:r>
            <a:r>
              <a:rPr lang="nn-NO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thread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// more code here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public void run() {</a:t>
            </a:r>
          </a:p>
          <a:p>
            <a:pPr>
              <a:spcBef>
                <a:spcPts val="0"/>
              </a:spcBef>
              <a:buNone/>
            </a:pPr>
            <a:b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// some other instruction is here</a:t>
            </a:r>
          </a:p>
          <a:p>
            <a:pPr>
              <a:spcBef>
                <a:spcPts val="0"/>
              </a:spcBef>
              <a:buNone/>
            </a:pPr>
            <a:r>
              <a:rPr lang="nn-NO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nn-NO" sz="1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  </a:t>
            </a:r>
            <a:r>
              <a:rPr lang="nn-NO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method_C()</a:t>
            </a:r>
            <a:r>
              <a:rPr lang="nn-NO" sz="1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; // execute method_C on the </a:t>
            </a:r>
            <a:r>
              <a:rPr lang="nn-NO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secondary</a:t>
            </a:r>
            <a:r>
              <a:rPr lang="nn-NO" sz="1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thread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82AA8D-D9E2-7E12-C790-66658262D7FE}"/>
              </a:ext>
            </a:extLst>
          </p:cNvPr>
          <p:cNvSpPr txBox="1"/>
          <p:nvPr/>
        </p:nvSpPr>
        <p:spPr>
          <a:xfrm>
            <a:off x="7165910" y="4368837"/>
            <a:ext cx="3806890" cy="83099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No control over which executes </a:t>
            </a:r>
            <a:r>
              <a:rPr lang="en-US" sz="2400" dirty="0" err="1">
                <a:latin typeface="Consolas" panose="020B0609020204030204" pitchFamily="49" charset="0"/>
              </a:rPr>
              <a:t>method_C</a:t>
            </a:r>
            <a:r>
              <a:rPr lang="en-US" sz="2400" dirty="0"/>
              <a:t> first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0014C8-8F0C-34F3-0A41-C266B6A38722}"/>
              </a:ext>
            </a:extLst>
          </p:cNvPr>
          <p:cNvCxnSpPr>
            <a:cxnSpLocks/>
          </p:cNvCxnSpPr>
          <p:nvPr/>
        </p:nvCxnSpPr>
        <p:spPr>
          <a:xfrm flipH="1" flipV="1">
            <a:off x="3321698" y="3900196"/>
            <a:ext cx="3732245" cy="69046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685CEB2-FB00-74F3-1452-B805A2377E75}"/>
              </a:ext>
            </a:extLst>
          </p:cNvPr>
          <p:cNvCxnSpPr>
            <a:cxnSpLocks/>
          </p:cNvCxnSpPr>
          <p:nvPr/>
        </p:nvCxnSpPr>
        <p:spPr>
          <a:xfrm flipH="1">
            <a:off x="3209731" y="4861714"/>
            <a:ext cx="3844212" cy="867282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7E9B89B-6199-F1D2-65CC-B1521302164E}"/>
              </a:ext>
            </a:extLst>
          </p:cNvPr>
          <p:cNvSpPr txBox="1"/>
          <p:nvPr/>
        </p:nvSpPr>
        <p:spPr>
          <a:xfrm>
            <a:off x="5952350" y="5334023"/>
            <a:ext cx="5972173" cy="1384995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This is not to annoy programmers!</a:t>
            </a:r>
          </a:p>
          <a:p>
            <a:r>
              <a:rPr lang="en-US" sz="2800" dirty="0"/>
              <a:t>It is to make sure threads / applications execute as quickly as possible</a:t>
            </a:r>
          </a:p>
        </p:txBody>
      </p:sp>
    </p:spTree>
    <p:extLst>
      <p:ext uri="{BB962C8B-B14F-4D97-AF65-F5344CB8AC3E}">
        <p14:creationId xmlns:p14="http://schemas.microsoft.com/office/powerpoint/2010/main" val="65138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752601"/>
            <a:ext cx="6096000" cy="4224337"/>
          </a:xfrm>
        </p:spPr>
        <p:txBody>
          <a:bodyPr/>
          <a:lstStyle/>
          <a:p>
            <a:endParaRPr lang="en-US" dirty="0"/>
          </a:p>
          <a:p>
            <a:pPr>
              <a:buNone/>
            </a:pPr>
            <a:r>
              <a:rPr lang="en-US" sz="3600" b="1" dirty="0"/>
              <a:t>   What can happen if threads execute the same code at the same time?</a:t>
            </a:r>
          </a:p>
          <a:p>
            <a:pPr>
              <a:buNone/>
            </a:pPr>
            <a:endParaRPr lang="en-US" sz="3600" b="1" dirty="0"/>
          </a:p>
        </p:txBody>
      </p:sp>
      <p:pic>
        <p:nvPicPr>
          <p:cNvPr id="5123" name="Picture 3" descr="C:\Documents and Settings\hornick\Local Settings\Temporary Internet Files\Content.IE5\TQGCN20B\MCPE00125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057400"/>
            <a:ext cx="2850980" cy="278318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8310" y="4770902"/>
            <a:ext cx="788587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See </a:t>
            </a:r>
            <a:r>
              <a:rPr lang="en-US" sz="2400" dirty="0">
                <a:hlinkClick r:id="rId4"/>
              </a:rPr>
              <a:t>https://faculty-web.msoe.edu/hasker/swe2410/samples/</a:t>
            </a:r>
            <a:r>
              <a:rPr lang="en-US" sz="24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Execute    </a:t>
            </a:r>
            <a:r>
              <a:rPr lang="en-US" sz="2400" dirty="0">
                <a:latin typeface="Consolas" panose="020B0609020204030204" pitchFamily="49" charset="0"/>
              </a:rPr>
              <a:t>java count2000.java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failed attempt at 1000+1000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As written: 1000 + 1000 is between 900 and 1100…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Change body of loop to count += 1; - still fails!</a:t>
            </a:r>
          </a:p>
        </p:txBody>
      </p:sp>
    </p:spTree>
    <p:extLst>
      <p:ext uri="{BB962C8B-B14F-4D97-AF65-F5344CB8AC3E}">
        <p14:creationId xmlns:p14="http://schemas.microsoft.com/office/powerpoint/2010/main" val="133923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68" y="2105223"/>
            <a:ext cx="6059081" cy="2513013"/>
          </a:xfrm>
        </p:spPr>
        <p:txBody>
          <a:bodyPr/>
          <a:lstStyle/>
          <a:p>
            <a:r>
              <a:rPr lang="en-US" sz="3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Fortunately, Java supports several mechanisms for </a:t>
            </a:r>
            <a:r>
              <a:rPr lang="en-US" sz="32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synchronizing</a:t>
            </a:r>
            <a:r>
              <a:rPr lang="en-US" sz="3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the execution of multiple threads</a:t>
            </a:r>
          </a:p>
        </p:txBody>
      </p:sp>
      <p:pic>
        <p:nvPicPr>
          <p:cNvPr id="32770" name="Picture 2" descr="C:\Documents and Settings\hornick\Local Settings\Temporary Internet Files\Content.IE5\PFYR14UO\MCj03832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2690" y="1676401"/>
            <a:ext cx="3315310" cy="346223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8337060" y="2438400"/>
            <a:ext cx="603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981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Keeping code thread-safe</a:t>
            </a:r>
          </a:p>
        </p:txBody>
      </p:sp>
    </p:spTree>
    <p:extLst>
      <p:ext uri="{BB962C8B-B14F-4D97-AF65-F5344CB8AC3E}">
        <p14:creationId xmlns:p14="http://schemas.microsoft.com/office/powerpoint/2010/main" val="325501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/>
              <a:t>What CSC1110 students are told…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91939"/>
            <a:ext cx="7935098" cy="420093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900" dirty="0"/>
              <a:t>Running a program starts with </a:t>
            </a:r>
            <a:r>
              <a:rPr lang="en-US" sz="2900" dirty="0">
                <a:latin typeface="Consolas" panose="020B0609020204030204" pitchFamily="49" charset="0"/>
              </a:rPr>
              <a:t>main()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500" dirty="0"/>
              <a:t>True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900" dirty="0"/>
              <a:t>Instructions in </a:t>
            </a:r>
            <a:r>
              <a:rPr lang="en-US" sz="2900" dirty="0">
                <a:latin typeface="Consolas" panose="020B0609020204030204" pitchFamily="49" charset="0"/>
              </a:rPr>
              <a:t>main</a:t>
            </a:r>
            <a:r>
              <a:rPr lang="en-US" sz="2900" dirty="0"/>
              <a:t> are then executed in sequence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500" dirty="0"/>
              <a:t>Also true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900" dirty="0"/>
              <a:t>Program halts when </a:t>
            </a:r>
            <a:r>
              <a:rPr lang="en-US" sz="2900" dirty="0">
                <a:latin typeface="Consolas" panose="020B0609020204030204" pitchFamily="49" charset="0"/>
              </a:rPr>
              <a:t>main()</a:t>
            </a:r>
            <a:r>
              <a:rPr lang="en-US" sz="2900" dirty="0"/>
              <a:t> returns or call </a:t>
            </a:r>
            <a:r>
              <a:rPr lang="en-US" sz="2600" dirty="0">
                <a:latin typeface="Consolas" panose="020B0609020204030204" pitchFamily="49" charset="0"/>
              </a:rPr>
              <a:t>exit()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500" dirty="0"/>
              <a:t>Well…</a:t>
            </a:r>
          </a:p>
        </p:txBody>
      </p:sp>
      <p:pic>
        <p:nvPicPr>
          <p:cNvPr id="3079" name="Picture 3" descr="C:\Documents and Settings\hornick\Local Settings\Temporary Internet Files\Content.IE5\3EMX8BOC\MCj042826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6917" y="2108993"/>
            <a:ext cx="2286000" cy="264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977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The Thread class’s   </a:t>
            </a: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join()</a:t>
            </a:r>
            <a:r>
              <a:rPr lang="en-US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method is one way of synchronizing two threads: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77288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Thread t = new Thread(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cref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2400" b="1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t.join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();   // wait for 2</a:t>
            </a:r>
            <a:r>
              <a:rPr lang="en-US" sz="2400" b="1" baseline="30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nd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thread to finish…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(); // …before executing next inst.</a:t>
            </a:r>
            <a:br>
              <a:rPr lang="en-US" sz="2400" b="1" dirty="0">
                <a:latin typeface="Courier New" pitchFamily="49" charset="0"/>
                <a:cs typeface="Courier New" pitchFamily="49" charset="0"/>
              </a:rPr>
            </a:b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defRPr/>
            </a:pPr>
            <a:r>
              <a:rPr lang="en-US" sz="2400" dirty="0">
                <a:solidFill>
                  <a:schemeClr val="accent3"/>
                </a:solidFill>
              </a:rPr>
              <a:t>The second thread starts executing the instructions in the </a:t>
            </a:r>
            <a:r>
              <a:rPr lang="en-US" sz="2400" b="1" dirty="0">
                <a:solidFill>
                  <a:schemeClr val="accent3"/>
                </a:solidFill>
              </a:rPr>
              <a:t>run</a:t>
            </a:r>
            <a:r>
              <a:rPr lang="en-US" sz="2400" dirty="0">
                <a:solidFill>
                  <a:schemeClr val="accent3"/>
                </a:solidFill>
              </a:rPr>
              <a:t>() method. </a:t>
            </a:r>
          </a:p>
          <a:p>
            <a:pPr marL="514350" indent="-514350">
              <a:defRPr/>
            </a:pP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current thread (the launcher of the second thread) waits until the second thread finishes</a:t>
            </a:r>
          </a:p>
          <a:p>
            <a:pPr marL="514350" indent="-514350">
              <a:defRPr/>
            </a:pP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This is very course-grained; not very useful in most applications</a:t>
            </a:r>
          </a:p>
          <a:p>
            <a:pPr marL="514350" indent="-514350">
              <a:defRPr/>
            </a:pPr>
            <a:r>
              <a:rPr lang="en-US" sz="2400" i="1" dirty="0">
                <a:solidFill>
                  <a:schemeClr val="accent3"/>
                </a:solidFill>
              </a:rPr>
              <a:t>Illustrate with Count2000.java</a:t>
            </a:r>
          </a:p>
          <a:p>
            <a:pPr marL="514350" indent="-514350">
              <a:defRPr/>
            </a:pPr>
            <a:r>
              <a:rPr lang="en-US" sz="2400" dirty="0">
                <a:solidFill>
                  <a:schemeClr val="accent3"/>
                </a:solidFill>
              </a:rPr>
              <a:t>Note code runs more slowly (in real clock time…)</a:t>
            </a:r>
          </a:p>
          <a:p>
            <a:pPr marL="863600" lvl="1" indent="-514350">
              <a:buNone/>
              <a:defRPr/>
            </a:pP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5333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708" y="402772"/>
            <a:ext cx="9872663" cy="1020762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Alternative: declare a method as </a:t>
            </a:r>
            <a:r>
              <a:rPr 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synchronized</a:t>
            </a:r>
            <a:br>
              <a:rPr lang="en-US" sz="2800" dirty="0"/>
            </a:br>
            <a:r>
              <a:rPr lang="en-US" sz="2800" dirty="0"/>
              <a:t>     </a:t>
            </a:r>
            <a:r>
              <a:rPr lang="en-US" sz="2800" dirty="0">
                <a:solidFill>
                  <a:schemeClr val="tx1"/>
                </a:solidFill>
              </a:rPr>
              <a:t>- only one thread will run it at a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9" y="1676400"/>
            <a:ext cx="11115674" cy="4924425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public static void main(String[]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nn-NO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App me = new App()</a:t>
            </a:r>
          </a:p>
          <a:p>
            <a:pPr marL="0">
              <a:spcBef>
                <a:spcPts val="0"/>
              </a:spcBef>
              <a:buNone/>
            </a:pPr>
            <a:r>
              <a:rPr lang="nn-NO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me.method_A();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private void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Thread t = new Thread(() -&gt; </a:t>
            </a:r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codeForAnotherThread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t.start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spcBef>
                <a:spcPts val="0"/>
              </a:spcBef>
              <a:buNone/>
            </a:pPr>
            <a:r>
              <a:rPr lang="nn-NO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   method_C(); // run method_C on the primary thread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synchronized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// More code here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codeForAnotherThread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// some other instructions here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sz="2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method_C(); // run method_C on the secondary thread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}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34818" name="Picture 2" descr="C:\Documents and Settings\hornick\Local Settings\Temporary Internet Files\Content.IE5\PFYR14UO\MCj023805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43976" y="1890712"/>
            <a:ext cx="2489703" cy="18393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8959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9" y="116404"/>
            <a:ext cx="11649076" cy="14779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Entering synchronized method blocks threads</a:t>
            </a:r>
            <a:b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  - first thread must exit before another enters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3352800"/>
            <a:ext cx="5410200" cy="266700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synchronized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1&gt;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2&gt;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3&gt;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dirty="0"/>
          </a:p>
        </p:txBody>
      </p:sp>
      <p:pic>
        <p:nvPicPr>
          <p:cNvPr id="30722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76600"/>
            <a:ext cx="1011274" cy="1143000"/>
          </a:xfrm>
          <a:prstGeom prst="rect">
            <a:avLst/>
          </a:prstGeom>
          <a:noFill/>
        </p:spPr>
      </p:pic>
      <p:pic>
        <p:nvPicPr>
          <p:cNvPr id="30723" name="Picture 3" descr="C:\Documents and Settings\hornick\Local Settings\Temporary Internet Files\Content.IE5\DKJ0Z5I0\MCj03891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429001"/>
            <a:ext cx="1158106" cy="1094537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 bwMode="auto">
          <a:xfrm rot="5400000">
            <a:off x="2286794" y="27424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2286794" y="54856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895600" y="3733800"/>
            <a:ext cx="10668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7" name="Straight Arrow Connector 12"/>
          <p:cNvCxnSpPr/>
          <p:nvPr/>
        </p:nvCxnSpPr>
        <p:spPr bwMode="auto">
          <a:xfrm rot="10800000" flipV="1">
            <a:off x="2819400" y="4800600"/>
            <a:ext cx="9906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5400000">
            <a:off x="81541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5400000">
            <a:off x="93733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1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2600" y="3276600"/>
            <a:ext cx="1011274" cy="1143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286001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3400" y="17526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6401" y="17526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z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22441" y="5149388"/>
            <a:ext cx="4357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When x exits, scheduler picks one of y or z to run (arbitrarily)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x calls </a:t>
            </a:r>
            <a:r>
              <a:rPr lang="en-US" sz="2000" dirty="0" err="1"/>
              <a:t>method_C</a:t>
            </a:r>
            <a:r>
              <a:rPr lang="en-US" sz="2000" dirty="0"/>
              <a:t> again before the other finishes, it could run again!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22441" y="1926096"/>
            <a:ext cx="39644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Which gets to enter the method first is determined arbitrarily by the scheduler</a:t>
            </a:r>
          </a:p>
        </p:txBody>
      </p:sp>
      <p:sp>
        <p:nvSpPr>
          <p:cNvPr id="4" name="Callout: Bent Line 3">
            <a:extLst>
              <a:ext uri="{FF2B5EF4-FFF2-40B4-BE49-F238E27FC236}">
                <a16:creationId xmlns:a16="http://schemas.microsoft.com/office/drawing/2014/main" id="{B78DE2EB-4F7E-DBCB-9B06-D81003502FE6}"/>
              </a:ext>
            </a:extLst>
          </p:cNvPr>
          <p:cNvSpPr/>
          <p:nvPr/>
        </p:nvSpPr>
        <p:spPr>
          <a:xfrm>
            <a:off x="8171793" y="327943"/>
            <a:ext cx="3835339" cy="1020514"/>
          </a:xfrm>
          <a:prstGeom prst="borderCallout2">
            <a:avLst>
              <a:gd name="adj1" fmla="val 27068"/>
              <a:gd name="adj2" fmla="val -1498"/>
              <a:gd name="adj3" fmla="val 28917"/>
              <a:gd name="adj4" fmla="val -9238"/>
              <a:gd name="adj5" fmla="val 304640"/>
              <a:gd name="adj6" fmla="val -60482"/>
            </a:avLst>
          </a:prstGeom>
          <a:ln w="28575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Note: </a:t>
            </a:r>
            <a:r>
              <a:rPr lang="en-US" sz="2400" i="1" dirty="0"/>
              <a:t>which</a:t>
            </a:r>
            <a:r>
              <a:rPr lang="en-US" sz="2400" dirty="0"/>
              <a:t> waiting thread runs first is random!</a:t>
            </a:r>
          </a:p>
        </p:txBody>
      </p:sp>
    </p:spTree>
    <p:extLst>
      <p:ext uri="{BB962C8B-B14F-4D97-AF65-F5344CB8AC3E}">
        <p14:creationId xmlns:p14="http://schemas.microsoft.com/office/powerpoint/2010/main" val="996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7D1E0-711E-F774-E5E2-7A4B53C28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E1938-FE2A-EBB5-310E-41D0DED14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" y="116404"/>
            <a:ext cx="11649076" cy="14779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Entering synchronized method blocks threads</a:t>
            </a:r>
            <a:b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  - first thread must exit before another enters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9EE06-82B4-FEEB-73D4-A90A4A29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3352800"/>
            <a:ext cx="5410200" cy="266700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synchronized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1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1&gt;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2&gt;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&lt;statement 3&gt;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dirty="0"/>
          </a:p>
        </p:txBody>
      </p:sp>
      <p:pic>
        <p:nvPicPr>
          <p:cNvPr id="30722" name="Picture 2" descr="C:\Documents and Settings\hornick\Local Settings\Temporary Internet Files\Content.IE5\ZZZZHQO6\MCj03891740000[1].wmf">
            <a:extLst>
              <a:ext uri="{FF2B5EF4-FFF2-40B4-BE49-F238E27FC236}">
                <a16:creationId xmlns:a16="http://schemas.microsoft.com/office/drawing/2014/main" id="{DBBB03A6-81F6-5C20-14E3-191CAB204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76600"/>
            <a:ext cx="1011274" cy="1143000"/>
          </a:xfrm>
          <a:prstGeom prst="rect">
            <a:avLst/>
          </a:prstGeom>
          <a:noFill/>
        </p:spPr>
      </p:pic>
      <p:pic>
        <p:nvPicPr>
          <p:cNvPr id="30723" name="Picture 3" descr="C:\Documents and Settings\hornick\Local Settings\Temporary Internet Files\Content.IE5\DKJ0Z5I0\MCj03891760000[1].wmf">
            <a:extLst>
              <a:ext uri="{FF2B5EF4-FFF2-40B4-BE49-F238E27FC236}">
                <a16:creationId xmlns:a16="http://schemas.microsoft.com/office/drawing/2014/main" id="{D19EAD7F-B86F-A14F-C713-689F1C717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429001"/>
            <a:ext cx="1158106" cy="1094537"/>
          </a:xfrm>
          <a:prstGeom prst="rect">
            <a:avLst/>
          </a:prstGeom>
          <a:noFill/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88B1F05-AF1D-80DB-F4A8-E91D933C7025}"/>
              </a:ext>
            </a:extLst>
          </p:cNvPr>
          <p:cNvCxnSpPr/>
          <p:nvPr/>
        </p:nvCxnSpPr>
        <p:spPr bwMode="auto">
          <a:xfrm rot="5400000">
            <a:off x="2286794" y="27424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81BFACB-BDCD-D419-C8BC-8C19C8E9FB1F}"/>
              </a:ext>
            </a:extLst>
          </p:cNvPr>
          <p:cNvCxnSpPr/>
          <p:nvPr/>
        </p:nvCxnSpPr>
        <p:spPr bwMode="auto">
          <a:xfrm rot="5400000">
            <a:off x="2286794" y="54856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8B5D80-3313-58F6-3FAB-41122B079CC3}"/>
              </a:ext>
            </a:extLst>
          </p:cNvPr>
          <p:cNvCxnSpPr/>
          <p:nvPr/>
        </p:nvCxnSpPr>
        <p:spPr bwMode="auto">
          <a:xfrm>
            <a:off x="2895600" y="3733800"/>
            <a:ext cx="10668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7" name="Straight Arrow Connector 12">
            <a:extLst>
              <a:ext uri="{FF2B5EF4-FFF2-40B4-BE49-F238E27FC236}">
                <a16:creationId xmlns:a16="http://schemas.microsoft.com/office/drawing/2014/main" id="{378B73A8-2EA4-99AF-8E47-6EF2FE95DF82}"/>
              </a:ext>
            </a:extLst>
          </p:cNvPr>
          <p:cNvCxnSpPr/>
          <p:nvPr/>
        </p:nvCxnSpPr>
        <p:spPr bwMode="auto">
          <a:xfrm rot="10800000" flipV="1">
            <a:off x="2819400" y="4800600"/>
            <a:ext cx="9906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55ACD23-5AF6-898C-7862-DA028D1A2187}"/>
              </a:ext>
            </a:extLst>
          </p:cNvPr>
          <p:cNvCxnSpPr/>
          <p:nvPr/>
        </p:nvCxnSpPr>
        <p:spPr bwMode="auto">
          <a:xfrm rot="5400000">
            <a:off x="81541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E658A06-E955-953D-4704-C9BB442F60B1}"/>
              </a:ext>
            </a:extLst>
          </p:cNvPr>
          <p:cNvCxnSpPr/>
          <p:nvPr/>
        </p:nvCxnSpPr>
        <p:spPr bwMode="auto">
          <a:xfrm rot="5400000">
            <a:off x="93733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1" name="Picture 2" descr="C:\Documents and Settings\hornick\Local Settings\Temporary Internet Files\Content.IE5\ZZZZHQO6\MCj03891740000[1].wmf">
            <a:extLst>
              <a:ext uri="{FF2B5EF4-FFF2-40B4-BE49-F238E27FC236}">
                <a16:creationId xmlns:a16="http://schemas.microsoft.com/office/drawing/2014/main" id="{4CAD6AFA-E84A-E783-CF6A-9AF180A6F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2600" y="3276600"/>
            <a:ext cx="1011274" cy="1143000"/>
          </a:xfrm>
          <a:prstGeom prst="rect">
            <a:avLst/>
          </a:prstGeom>
          <a:noFill/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347B642-3D33-3017-93D9-1883496E2E04}"/>
              </a:ext>
            </a:extLst>
          </p:cNvPr>
          <p:cNvSpPr txBox="1"/>
          <p:nvPr/>
        </p:nvSpPr>
        <p:spPr>
          <a:xfrm>
            <a:off x="2286001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E9CD92-5C72-B664-BD73-A251CA433A18}"/>
              </a:ext>
            </a:extLst>
          </p:cNvPr>
          <p:cNvSpPr txBox="1"/>
          <p:nvPr/>
        </p:nvSpPr>
        <p:spPr>
          <a:xfrm>
            <a:off x="8153400" y="17526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7FC73F3-06FF-29A9-0AD8-4B1173DB2E31}"/>
              </a:ext>
            </a:extLst>
          </p:cNvPr>
          <p:cNvSpPr txBox="1"/>
          <p:nvPr/>
        </p:nvSpPr>
        <p:spPr>
          <a:xfrm>
            <a:off x="9296401" y="17526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z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C6CD63-87CD-BAD0-906A-460527AB9DCE}"/>
              </a:ext>
            </a:extLst>
          </p:cNvPr>
          <p:cNvSpPr txBox="1"/>
          <p:nvPr/>
        </p:nvSpPr>
        <p:spPr>
          <a:xfrm>
            <a:off x="3822441" y="5149388"/>
            <a:ext cx="4357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When x exits, scheduler picks one of y or z to run (arbitrarily)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x calls </a:t>
            </a:r>
            <a:r>
              <a:rPr lang="en-US" sz="2000" dirty="0" err="1"/>
              <a:t>method_C</a:t>
            </a:r>
            <a:r>
              <a:rPr lang="en-US" sz="2000" dirty="0"/>
              <a:t> again before the other finishes, it could run again!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B9085D-EC18-7845-5F05-65FF86749012}"/>
              </a:ext>
            </a:extLst>
          </p:cNvPr>
          <p:cNvSpPr txBox="1"/>
          <p:nvPr/>
        </p:nvSpPr>
        <p:spPr>
          <a:xfrm>
            <a:off x="3822441" y="1926096"/>
            <a:ext cx="39644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Which gets to enter the method first is determined arbitrarily by the scheduler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06AC86-AFF3-49CA-B420-802EA2E0F718}"/>
              </a:ext>
            </a:extLst>
          </p:cNvPr>
          <p:cNvSpPr txBox="1"/>
          <p:nvPr/>
        </p:nvSpPr>
        <p:spPr>
          <a:xfrm>
            <a:off x="2895600" y="4987270"/>
            <a:ext cx="9204053" cy="175432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/>
              <a:t>Challenge: if too much code is synchronized,</a:t>
            </a:r>
          </a:p>
          <a:p>
            <a:r>
              <a:rPr lang="en-US" sz="3600" dirty="0"/>
              <a:t>there’s no advantage to multithreading!</a:t>
            </a:r>
          </a:p>
          <a:p>
            <a:r>
              <a:rPr lang="en-US" sz="3600" i="1" dirty="0"/>
              <a:t>Illustrate with Count2000 – synchronize </a:t>
            </a:r>
            <a:r>
              <a:rPr lang="en-US" sz="3600" i="1" dirty="0" err="1"/>
              <a:t>countUp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829289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637" y="116404"/>
            <a:ext cx="11477625" cy="147796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Synchronized block: controls just a small segment of code</a:t>
            </a:r>
            <a:b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      - synchronize on some object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2286000"/>
            <a:ext cx="5410200" cy="373380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&lt;safe statement 1&gt;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	&lt;safe statement 2&gt;</a:t>
            </a:r>
          </a:p>
          <a:p>
            <a:pPr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synchronized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 &lt;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sync_object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 ) {</a:t>
            </a:r>
          </a:p>
          <a:p>
            <a:pPr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&lt;unsafe statement 3&gt;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 &lt;unsafe statement 4&gt;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 &lt;unsafe statement 5&gt;</a:t>
            </a:r>
            <a:b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 </a:t>
            </a: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&lt;safe statement 6&gt;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dirty="0"/>
          </a:p>
        </p:txBody>
      </p:sp>
      <p:pic>
        <p:nvPicPr>
          <p:cNvPr id="30722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76600"/>
            <a:ext cx="1011274" cy="1143000"/>
          </a:xfrm>
          <a:prstGeom prst="rect">
            <a:avLst/>
          </a:prstGeom>
          <a:noFill/>
        </p:spPr>
      </p:pic>
      <p:pic>
        <p:nvPicPr>
          <p:cNvPr id="30723" name="Picture 3" descr="C:\Documents and Settings\hornick\Local Settings\Temporary Internet Files\Content.IE5\DKJ0Z5I0\MCj03891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276601"/>
            <a:ext cx="1158106" cy="1094537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 bwMode="auto">
          <a:xfrm rot="5400000">
            <a:off x="2362994" y="2666206"/>
            <a:ext cx="9144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2286794" y="54856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895600" y="3581400"/>
            <a:ext cx="10668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7" name="Straight Arrow Connector 12"/>
          <p:cNvCxnSpPr/>
          <p:nvPr/>
        </p:nvCxnSpPr>
        <p:spPr bwMode="auto">
          <a:xfrm rot="10800000" flipV="1">
            <a:off x="2819400" y="4495800"/>
            <a:ext cx="9906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5400000">
            <a:off x="81541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5400000">
            <a:off x="93733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1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2600" y="3276600"/>
            <a:ext cx="1011274" cy="1143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286001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3400" y="17526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6401" y="17526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z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15625" y="5680501"/>
            <a:ext cx="7200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When Thread x leaves the block, the scheduler arbitrarily allows one of the other threads to enter.</a:t>
            </a:r>
          </a:p>
        </p:txBody>
      </p:sp>
    </p:spTree>
    <p:extLst>
      <p:ext uri="{BB962C8B-B14F-4D97-AF65-F5344CB8AC3E}">
        <p14:creationId xmlns:p14="http://schemas.microsoft.com/office/powerpoint/2010/main" val="334638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365125"/>
            <a:ext cx="1137285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The synchronizing object can be any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388" y="2133600"/>
            <a:ext cx="7081837" cy="4411662"/>
          </a:xfrm>
        </p:spPr>
        <p:txBody>
          <a:bodyPr>
            <a:normAutofit/>
          </a:bodyPr>
          <a:lstStyle/>
          <a:p>
            <a:r>
              <a:rPr lang="en-US" sz="3200" dirty="0"/>
              <a:t>Java’s Object class incorporates the concept of something called a </a:t>
            </a:r>
            <a:r>
              <a:rPr lang="en-US" sz="3200" b="1" i="1" dirty="0"/>
              <a:t>monitor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Monitors are used to guard the gates of synchronized blocks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Monitors only become active within a synchronized block</a:t>
            </a:r>
          </a:p>
        </p:txBody>
      </p:sp>
      <p:pic>
        <p:nvPicPr>
          <p:cNvPr id="36869" name="Picture 5" descr="C:\Documents and Settings\hornick\Local Settings\Temporary Internet Files\Content.IE5\79P9BVPJ\MMj0283766000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20113" y="4233862"/>
            <a:ext cx="3048000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3764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1" y="122238"/>
            <a:ext cx="11244262" cy="14779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Can use the object itself for synchronization:</a:t>
            </a:r>
            <a:endParaRPr 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2286000"/>
            <a:ext cx="5410200" cy="373380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&lt;safe statement 1&gt;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&lt;safe statement 2&gt;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synchronized(</a:t>
            </a: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 { // gate down </a:t>
            </a:r>
          </a:p>
          <a:p>
            <a:pPr>
              <a:buNone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&lt;unsafe statement 3&gt;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	  &lt;unsafe statement 4&gt;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	  &lt;unsafe statement 5&gt;</a:t>
            </a:r>
            <a:b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}			// gate up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&lt;safe statement 6&gt;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dirty="0"/>
          </a:p>
        </p:txBody>
      </p:sp>
      <p:pic>
        <p:nvPicPr>
          <p:cNvPr id="30722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76600"/>
            <a:ext cx="1011274" cy="1143000"/>
          </a:xfrm>
          <a:prstGeom prst="rect">
            <a:avLst/>
          </a:prstGeom>
          <a:noFill/>
        </p:spPr>
      </p:pic>
      <p:pic>
        <p:nvPicPr>
          <p:cNvPr id="30723" name="Picture 3" descr="C:\Documents and Settings\hornick\Local Settings\Temporary Internet Files\Content.IE5\DKJ0Z5I0\MCj03891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276601"/>
            <a:ext cx="1158106" cy="1094537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 bwMode="auto">
          <a:xfrm rot="5400000">
            <a:off x="2362994" y="2666206"/>
            <a:ext cx="9144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2286794" y="54856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895600" y="3581400"/>
            <a:ext cx="10668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7" name="Straight Arrow Connector 12"/>
          <p:cNvCxnSpPr/>
          <p:nvPr/>
        </p:nvCxnSpPr>
        <p:spPr bwMode="auto">
          <a:xfrm rot="10800000" flipV="1">
            <a:off x="2819400" y="4495800"/>
            <a:ext cx="9906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5400000">
            <a:off x="81541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5400000">
            <a:off x="93733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1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2600" y="3276600"/>
            <a:ext cx="1011274" cy="1143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286001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3400" y="17526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6401" y="17526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z</a:t>
            </a:r>
          </a:p>
        </p:txBody>
      </p:sp>
    </p:spTree>
    <p:extLst>
      <p:ext uri="{BB962C8B-B14F-4D97-AF65-F5344CB8AC3E}">
        <p14:creationId xmlns:p14="http://schemas.microsoft.com/office/powerpoint/2010/main" val="325155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40" y="88539"/>
            <a:ext cx="8977313" cy="14779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Or any generic </a:t>
            </a:r>
            <a:r>
              <a:rPr lang="en-US" sz="3600" dirty="0">
                <a:solidFill>
                  <a:schemeClr val="tx1"/>
                </a:solidFill>
                <a:latin typeface="Consolas" panose="020B0609020204030204" pitchFamily="49" charset="0"/>
                <a:cs typeface="Courier New" pitchFamily="49" charset="0"/>
              </a:rPr>
              <a:t>Object</a:t>
            </a:r>
            <a:endParaRPr lang="en-US" sz="3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286000"/>
            <a:ext cx="5562600" cy="3733800"/>
          </a:xfrm>
        </p:spPr>
        <p:txBody>
          <a:bodyPr>
            <a:normAutofit fontScale="92500"/>
          </a:bodyPr>
          <a:lstStyle/>
          <a:p>
            <a:pPr>
              <a:spcAft>
                <a:spcPts val="1000"/>
              </a:spcAft>
              <a:buNone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private static Object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guard = new Object();</a:t>
            </a:r>
            <a:b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&lt;safe statement 1&gt;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&lt;safe statement 2&gt;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synchronized( 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guard</a:t>
            </a:r>
            <a:r>
              <a:rPr 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 { // gate down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 &lt;unsafe statement 3&gt;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 &lt;unsafe statement 4&gt;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  &lt;unsafe statement 5&gt;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			 // gate up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&lt;safe statement 6&gt;</a:t>
            </a:r>
          </a:p>
          <a:p>
            <a:pPr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endParaRPr lang="en-US" dirty="0"/>
          </a:p>
        </p:txBody>
      </p:sp>
      <p:pic>
        <p:nvPicPr>
          <p:cNvPr id="30722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3276600"/>
            <a:ext cx="1011274" cy="1143000"/>
          </a:xfrm>
          <a:prstGeom prst="rect">
            <a:avLst/>
          </a:prstGeom>
          <a:noFill/>
        </p:spPr>
      </p:pic>
      <p:pic>
        <p:nvPicPr>
          <p:cNvPr id="30723" name="Picture 3" descr="C:\Documents and Settings\hornick\Local Settings\Temporary Internet Files\Content.IE5\DKJ0Z5I0\MCj03891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276601"/>
            <a:ext cx="1158106" cy="1094537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 bwMode="auto">
          <a:xfrm rot="5400000">
            <a:off x="2362994" y="2666206"/>
            <a:ext cx="9144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2286794" y="5485606"/>
            <a:ext cx="10668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895600" y="3581400"/>
            <a:ext cx="1066800" cy="304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7" name="Straight Arrow Connector 12"/>
          <p:cNvCxnSpPr/>
          <p:nvPr/>
        </p:nvCxnSpPr>
        <p:spPr bwMode="auto">
          <a:xfrm rot="10800000" flipV="1">
            <a:off x="2819400" y="4495800"/>
            <a:ext cx="990600" cy="152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5400000">
            <a:off x="81541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5400000">
            <a:off x="9373394" y="2666206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1" name="Picture 2" descr="C:\Documents and Settings\hornick\Local Settings\Temporary Internet Files\Content.IE5\ZZZZHQO6\MCj038917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2600" y="3276600"/>
            <a:ext cx="1011274" cy="1143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286001" y="1828800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3400" y="17526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96401" y="17526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 z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241667-21B7-4D57-B241-E24950F477C1}"/>
              </a:ext>
            </a:extLst>
          </p:cNvPr>
          <p:cNvSpPr txBox="1"/>
          <p:nvPr/>
        </p:nvSpPr>
        <p:spPr>
          <a:xfrm>
            <a:off x="4209852" y="6096000"/>
            <a:ext cx="7887096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/>
              <a:t>See effect of synchronizing in Count2000.java</a:t>
            </a:r>
          </a:p>
        </p:txBody>
      </p:sp>
    </p:spTree>
    <p:extLst>
      <p:ext uri="{BB962C8B-B14F-4D97-AF65-F5344CB8AC3E}">
        <p14:creationId xmlns:p14="http://schemas.microsoft.com/office/powerpoint/2010/main" val="34743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A9DC3-DD32-9191-891D-E626DDDE6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D827E-F197-1F9E-CF6E-52DAA5C4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C4B52-1803-F492-93EA-ECC9869E1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8172" y="1911235"/>
            <a:ext cx="6096000" cy="1938993"/>
          </a:xfrm>
        </p:spPr>
        <p:txBody>
          <a:bodyPr/>
          <a:lstStyle/>
          <a:p>
            <a:endParaRPr lang="en-US" dirty="0"/>
          </a:p>
          <a:p>
            <a:pPr>
              <a:buNone/>
            </a:pPr>
            <a:r>
              <a:rPr lang="en-US" sz="3600" b="1" dirty="0"/>
              <a:t>Can this happen in GUI code?</a:t>
            </a:r>
          </a:p>
          <a:p>
            <a:pPr>
              <a:buNone/>
            </a:pPr>
            <a:endParaRPr lang="en-US" sz="3600" b="1" dirty="0"/>
          </a:p>
        </p:txBody>
      </p:sp>
      <p:pic>
        <p:nvPicPr>
          <p:cNvPr id="5123" name="Picture 3" descr="C:\Documents and Settings\hornick\Local Settings\Temporary Internet Files\Content.IE5\TQGCN20B\MCPE00125_0000[1].wmf">
            <a:extLst>
              <a:ext uri="{FF2B5EF4-FFF2-40B4-BE49-F238E27FC236}">
                <a16:creationId xmlns:a16="http://schemas.microsoft.com/office/drawing/2014/main" id="{ADF83527-1D17-2834-DF4E-6DCB77CA9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057400"/>
            <a:ext cx="2850980" cy="2783186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7AD725-55B0-562A-7E16-4FC18DBB82E5}"/>
              </a:ext>
            </a:extLst>
          </p:cNvPr>
          <p:cNvSpPr txBox="1"/>
          <p:nvPr/>
        </p:nvSpPr>
        <p:spPr>
          <a:xfrm>
            <a:off x="538310" y="4770902"/>
            <a:ext cx="113179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See </a:t>
            </a:r>
            <a:r>
              <a:rPr lang="en-US" sz="2400" dirty="0">
                <a:hlinkClick r:id="rId4"/>
              </a:rPr>
              <a:t>https://faculty-web.msoe.edu/hasker/swe2410/samples/</a:t>
            </a:r>
            <a:r>
              <a:rPr lang="en-US" sz="24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See </a:t>
            </a:r>
            <a:r>
              <a:rPr lang="en-US" sz="2400" dirty="0" err="1">
                <a:latin typeface="Consolas" panose="020B0609020204030204" pitchFamily="49" charset="0"/>
              </a:rPr>
              <a:t>dblcounter</a:t>
            </a:r>
            <a:r>
              <a:rPr lang="en-US" sz="2400" dirty="0"/>
              <a:t>: JavaFX application with unprotected counters – see samples page</a:t>
            </a:r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402FAFB1-5C50-CAE3-B000-DA394313DB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690" y="365125"/>
            <a:ext cx="7734730" cy="36928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AD4E1B-C662-418F-AF35-EE7DC7CBF028}"/>
              </a:ext>
            </a:extLst>
          </p:cNvPr>
          <p:cNvSpPr txBox="1"/>
          <p:nvPr/>
        </p:nvSpPr>
        <p:spPr>
          <a:xfrm>
            <a:off x="5254777" y="4478514"/>
            <a:ext cx="6796836" cy="22467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Fixing  </a:t>
            </a:r>
            <a:r>
              <a:rPr lang="en-US" sz="2000" dirty="0" err="1"/>
              <a:t>dblcounter</a:t>
            </a:r>
            <a:r>
              <a:rPr lang="en-US" sz="2000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Add synchronized to </a:t>
            </a:r>
            <a:r>
              <a:rPr lang="en-US" sz="2000" dirty="0" err="1">
                <a:latin typeface="Consolas" panose="020B0609020204030204" pitchFamily="49" charset="0"/>
              </a:rPr>
              <a:t>Controller.incrementSumField</a:t>
            </a:r>
            <a:endParaRPr lang="en-US" sz="2000" dirty="0">
              <a:latin typeface="Consolas" panose="020B060902020403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Observe this works.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Comment code with </a:t>
            </a:r>
            <a:r>
              <a:rPr lang="en-US" sz="2000" dirty="0" err="1"/>
              <a:t>runLater</a:t>
            </a:r>
            <a:r>
              <a:rPr lang="en-US" sz="2000" dirty="0"/>
              <a:t> and uncomment out code it replaces</a:t>
            </a:r>
          </a:p>
          <a:p>
            <a:r>
              <a:rPr lang="en-US" sz="2000" dirty="0" err="1">
                <a:latin typeface="Consolas" panose="020B0609020204030204" pitchFamily="49" charset="0"/>
              </a:rPr>
              <a:t>runLater</a:t>
            </a:r>
            <a:r>
              <a:rPr lang="en-US" sz="2000" dirty="0"/>
              <a:t> runs the code in the GUI’s thread, which is the only safe way to make form updates.</a:t>
            </a:r>
          </a:p>
        </p:txBody>
      </p:sp>
    </p:spTree>
    <p:extLst>
      <p:ext uri="{BB962C8B-B14F-4D97-AF65-F5344CB8AC3E}">
        <p14:creationId xmlns:p14="http://schemas.microsoft.com/office/powerpoint/2010/main" val="244020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35A2-4AD6-4A31-B000-BB562B40F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3A9EF-6E2C-45A4-88E5-3310CBEC8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7634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accent3"/>
                </a:solidFill>
                <a:latin typeface="Consolas" panose="020B0609020204030204" pitchFamily="49" charset="0"/>
              </a:rPr>
              <a:t>samples/Count2000.java</a:t>
            </a:r>
          </a:p>
          <a:p>
            <a:pPr lvl="1"/>
            <a:r>
              <a:rPr lang="en-US" dirty="0"/>
              <a:t>2 threads, both results are close to 1000 since no synchronization</a:t>
            </a:r>
          </a:p>
          <a:p>
            <a:pPr lvl="1"/>
            <a:r>
              <a:rPr lang="en-US" dirty="0"/>
              <a:t>This demonstrates the problem does not depend on GUIs</a:t>
            </a:r>
          </a:p>
          <a:p>
            <a:pPr lvl="1"/>
            <a:r>
              <a:rPr lang="en-US" dirty="0"/>
              <a:t>make </a:t>
            </a:r>
            <a:r>
              <a:rPr lang="en-US" dirty="0" err="1"/>
              <a:t>countUp</a:t>
            </a:r>
            <a:r>
              <a:rPr lang="en-US" dirty="0"/>
              <a:t> synchronized, show works but runs more slowly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accent3"/>
                </a:solidFill>
                <a:latin typeface="Consolas" panose="020B0609020204030204" pitchFamily="49" charset="0"/>
              </a:rPr>
              <a:t>samples/dblcounter.zip</a:t>
            </a:r>
          </a:p>
          <a:p>
            <a:pPr lvl="1"/>
            <a:r>
              <a:rPr lang="en-US" dirty="0"/>
              <a:t>If not already covered: build, run, pause, observe the sums do not match</a:t>
            </a:r>
          </a:p>
          <a:p>
            <a:pPr lvl="1"/>
            <a:r>
              <a:rPr lang="en-US" dirty="0"/>
              <a:t>Uncomment the synchronized code in both counters, observe now works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chemeClr val="accent3"/>
                </a:solidFill>
                <a:latin typeface="Consolas" panose="020B0609020204030204" pitchFamily="49" charset="0"/>
              </a:rPr>
              <a:t>weather_observer</a:t>
            </a:r>
            <a:endParaRPr lang="en-US" dirty="0">
              <a:solidFill>
                <a:schemeClr val="accent3"/>
              </a:solidFill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Could easily revise to use a thread when notifying observers</a:t>
            </a:r>
          </a:p>
          <a:p>
            <a:pPr lvl="1"/>
            <a:r>
              <a:rPr lang="en-US" dirty="0"/>
              <a:t>Each update() could spawn a thread to do the work</a:t>
            </a:r>
          </a:p>
          <a:p>
            <a:pPr lvl="1"/>
            <a:r>
              <a:rPr lang="en-US" dirty="0"/>
              <a:t>Observer pattern is especially relevant in multi-threaded applications!</a:t>
            </a:r>
          </a:p>
        </p:txBody>
      </p:sp>
    </p:spTree>
    <p:extLst>
      <p:ext uri="{BB962C8B-B14F-4D97-AF65-F5344CB8AC3E}">
        <p14:creationId xmlns:p14="http://schemas.microsoft.com/office/powerpoint/2010/main" val="146382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/>
              <a:t>The ugly truth…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0311" y="1828801"/>
            <a:ext cx="8699094" cy="4302125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A running program = a collection of “</a:t>
            </a:r>
            <a:r>
              <a:rPr 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threads</a:t>
            </a:r>
            <a:r>
              <a:rPr lang="en-US" sz="3200" dirty="0">
                <a:solidFill>
                  <a:schemeClr val="tx1"/>
                </a:solidFill>
              </a:rPr>
              <a:t>”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Each thread: an independent execution stream</a:t>
            </a:r>
          </a:p>
          <a:p>
            <a:r>
              <a:rPr lang="en-US" sz="3200" dirty="0">
                <a:solidFill>
                  <a:schemeClr val="tx1"/>
                </a:solidFill>
              </a:rPr>
              <a:t>Body of </a:t>
            </a:r>
            <a:r>
              <a:rPr lang="en-US" sz="3200" dirty="0">
                <a:solidFill>
                  <a:schemeClr val="tx1"/>
                </a:solidFill>
                <a:latin typeface="Consolas" panose="020B0609020204030204" pitchFamily="49" charset="0"/>
              </a:rPr>
              <a:t>main()</a:t>
            </a:r>
            <a:r>
              <a:rPr lang="en-US" sz="3200" dirty="0">
                <a:solidFill>
                  <a:schemeClr val="tx1"/>
                </a:solidFill>
              </a:rPr>
              <a:t>: executed on the </a:t>
            </a: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primary</a:t>
            </a:r>
            <a:r>
              <a:rPr lang="en-US" sz="3200" dirty="0">
                <a:solidFill>
                  <a:schemeClr val="tx1"/>
                </a:solidFill>
              </a:rPr>
              <a:t> thread</a:t>
            </a:r>
          </a:p>
          <a:p>
            <a:r>
              <a:rPr lang="en-US" sz="3200" dirty="0">
                <a:solidFill>
                  <a:schemeClr val="tx1"/>
                </a:solidFill>
              </a:rPr>
              <a:t>Program termination: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Primary thread terminates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All secondary threads terminate</a:t>
            </a:r>
          </a:p>
          <a:p>
            <a:r>
              <a:rPr lang="en-US" sz="3200" dirty="0">
                <a:solidFill>
                  <a:schemeClr val="tx1"/>
                </a:solidFill>
              </a:rPr>
              <a:t>When discussing threads, we think of a program as a </a:t>
            </a:r>
            <a:r>
              <a:rPr lang="en-US" sz="3200" i="1" dirty="0">
                <a:solidFill>
                  <a:schemeClr val="accent6"/>
                </a:solidFill>
              </a:rPr>
              <a:t>process</a:t>
            </a:r>
          </a:p>
          <a:p>
            <a:pPr marL="725488" lvl="1" indent="-381000"/>
            <a:endParaRPr lang="en-US" sz="2800" dirty="0"/>
          </a:p>
        </p:txBody>
      </p:sp>
      <p:pic>
        <p:nvPicPr>
          <p:cNvPr id="4102" name="Picture 2" descr="C:\Documents and Settings\hornick\Local Settings\Temporary Internet Files\Content.IE5\79P9BVPJ\MCj043212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9405" y="4946650"/>
            <a:ext cx="1704975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459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741430"/>
          </a:xfrm>
        </p:spPr>
        <p:txBody>
          <a:bodyPr>
            <a:normAutofit/>
          </a:bodyPr>
          <a:lstStyle/>
          <a:p>
            <a:r>
              <a:rPr lang="en-US" dirty="0"/>
              <a:t>Process: running application</a:t>
            </a:r>
          </a:p>
          <a:p>
            <a:pPr lvl="1"/>
            <a:r>
              <a:rPr lang="en-US" dirty="0"/>
              <a:t>memory, priority, permissions, threads</a:t>
            </a:r>
          </a:p>
          <a:p>
            <a:r>
              <a:rPr lang="en-US" dirty="0"/>
              <a:t>Thread: execution stream</a:t>
            </a:r>
          </a:p>
          <a:p>
            <a:pPr lvl="1"/>
            <a:r>
              <a:rPr lang="en-US" dirty="0"/>
              <a:t>Essentially: a stream of instructions executed by CPU in a process context</a:t>
            </a:r>
          </a:p>
          <a:p>
            <a:r>
              <a:rPr lang="en-US" dirty="0"/>
              <a:t>Creating threads</a:t>
            </a:r>
          </a:p>
          <a:p>
            <a:pPr lvl="1"/>
            <a:r>
              <a:rPr lang="en-US" dirty="0"/>
              <a:t>Java Swing or </a:t>
            </a:r>
            <a:r>
              <a:rPr lang="en-US" dirty="0" err="1"/>
              <a:t>JavaFx</a:t>
            </a:r>
            <a:r>
              <a:rPr lang="en-US" dirty="0"/>
              <a:t>, Timer/Timelines, new Thread()</a:t>
            </a:r>
          </a:p>
          <a:p>
            <a:r>
              <a:rPr lang="en-US" dirty="0"/>
              <a:t>A thread of a problem</a:t>
            </a:r>
          </a:p>
          <a:p>
            <a:pPr lvl="1"/>
            <a:r>
              <a:rPr lang="en-US" dirty="0"/>
              <a:t>What happens if two threads access the same memory at the same time</a:t>
            </a:r>
          </a:p>
          <a:p>
            <a:pPr lvl="1"/>
            <a:r>
              <a:rPr lang="en-US" dirty="0"/>
              <a:t>Using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synchronized </a:t>
            </a:r>
            <a:r>
              <a:rPr lang="en-US" dirty="0"/>
              <a:t>to avoid the problem</a:t>
            </a:r>
          </a:p>
          <a:p>
            <a:pPr lvl="1"/>
            <a:r>
              <a:rPr lang="en-US" dirty="0"/>
              <a:t>UI’s and threads</a:t>
            </a:r>
          </a:p>
        </p:txBody>
      </p:sp>
    </p:spTree>
    <p:extLst>
      <p:ext uri="{BB962C8B-B14F-4D97-AF65-F5344CB8AC3E}">
        <p14:creationId xmlns:p14="http://schemas.microsoft.com/office/powerpoint/2010/main" val="1582792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50901" y="409575"/>
            <a:ext cx="7845230" cy="914400"/>
          </a:xfrm>
        </p:spPr>
        <p:txBody>
          <a:bodyPr>
            <a:normAutofit/>
          </a:bodyPr>
          <a:lstStyle/>
          <a:p>
            <a:r>
              <a:rPr lang="en-US" dirty="0"/>
              <a:t>Processes</a:t>
            </a:r>
            <a:endParaRPr lang="en-US" b="1" i="1" dirty="0">
              <a:solidFill>
                <a:schemeClr val="accent6"/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1038" y="1817688"/>
            <a:ext cx="9797492" cy="4648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Defining </a:t>
            </a:r>
            <a:r>
              <a:rPr lang="en-US" b="1" i="1" dirty="0"/>
              <a:t>process</a:t>
            </a:r>
            <a:r>
              <a:rPr lang="en-US" dirty="0"/>
              <a:t>: </a:t>
            </a:r>
          </a:p>
          <a:p>
            <a:pPr marL="469900" lvl="1" indent="0">
              <a:buFont typeface="Wingdings" pitchFamily="2" charset="2"/>
              <a:buNone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a program / application running on your computer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Each contains a (private) collection of run-time resources such as</a:t>
            </a:r>
          </a:p>
          <a:p>
            <a:pPr lvl="1"/>
            <a:r>
              <a:rPr lang="en-US" dirty="0"/>
              <a:t>a memory space</a:t>
            </a:r>
          </a:p>
          <a:p>
            <a:pPr lvl="2"/>
            <a:r>
              <a:rPr lang="en-US" dirty="0"/>
              <a:t>not shared with other processes</a:t>
            </a:r>
          </a:p>
          <a:p>
            <a:pPr lvl="1"/>
            <a:r>
              <a:rPr lang="en-US" dirty="0"/>
              <a:t>an execution priority</a:t>
            </a:r>
          </a:p>
          <a:p>
            <a:pPr lvl="2"/>
            <a:r>
              <a:rPr lang="en-US" dirty="0"/>
              <a:t>controls how frequently the process is run</a:t>
            </a:r>
          </a:p>
          <a:p>
            <a:pPr lvl="1"/>
            <a:r>
              <a:rPr lang="en-US" dirty="0"/>
              <a:t>a set of credentials </a:t>
            </a:r>
          </a:p>
          <a:p>
            <a:pPr lvl="2"/>
            <a:r>
              <a:rPr lang="en-US" dirty="0"/>
              <a:t>authorization to access various resources such as files, services</a:t>
            </a:r>
          </a:p>
          <a:p>
            <a:pPr lvl="1"/>
            <a:r>
              <a:rPr lang="en-US" dirty="0"/>
              <a:t>one or more </a:t>
            </a:r>
            <a:r>
              <a:rPr lang="en-US" b="1" i="1" dirty="0"/>
              <a:t>threads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each thread runs in the process and has access to all its memory</a:t>
            </a:r>
          </a:p>
          <a:p>
            <a:pPr lvl="2"/>
            <a:r>
              <a:rPr lang="en-US" dirty="0"/>
              <a:t>In Java, the JVM works with the OS to manage, execute these threads</a:t>
            </a:r>
          </a:p>
        </p:txBody>
      </p:sp>
      <p:pic>
        <p:nvPicPr>
          <p:cNvPr id="5126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03656" y="4846638"/>
            <a:ext cx="1795463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6" descr="C:\Documents and Settings\hornick\Local Settings\Temporary Internet Files\Content.IE5\PFYR14UO\MCj0433834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203656" y="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394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 process has 1..* threads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514600" y="2019300"/>
            <a:ext cx="9209314" cy="4411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Default: main process creates a primary thread</a:t>
            </a:r>
          </a:p>
          <a:p>
            <a:pPr>
              <a:buFont typeface="Wingdings" pitchFamily="2" charset="2"/>
              <a:buNone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BUT:</a:t>
            </a:r>
            <a:br>
              <a:rPr lang="en-US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A process can create and execute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more than one thread</a:t>
            </a:r>
            <a:br>
              <a:rPr lang="en-US" sz="3200" dirty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3200" dirty="0"/>
              <a:t>The JVM works with the OS to create processes and threads</a:t>
            </a:r>
          </a:p>
          <a:p>
            <a:pPr lvl="1"/>
            <a:r>
              <a:rPr lang="en-US" sz="2800" dirty="0"/>
              <a:t>The underlying OS provides the essential multiprocessing support</a:t>
            </a:r>
          </a:p>
        </p:txBody>
      </p:sp>
      <p:pic>
        <p:nvPicPr>
          <p:cNvPr id="7174" name="Picture 4" descr="C:\Documents and Settings\hornick\Local Settings\Temporary Internet Files\Content.IE5\79P9BVPJ\MCj0431557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291" y="2096907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560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85775" y="314325"/>
            <a:ext cx="11229975" cy="12954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Managing multiple processes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747372" y="1955558"/>
            <a:ext cx="8319067" cy="4588117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Older computers: only one process running at a time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While one process runs, other processes sleep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Operating system cycled between processes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Scheduler: determine which to run next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Rapid cycle: change every few milliseconds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User’s view: all appear to run at same time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Illustration: process table in Task Manager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Modern machines: multiple CPUs, cores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Each can run a separate process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Still have limits, so still need the scheduler</a:t>
            </a:r>
          </a:p>
        </p:txBody>
      </p:sp>
      <p:pic>
        <p:nvPicPr>
          <p:cNvPr id="6150" name="Picture 2" descr="C:\Documents and Settings\hornick\Local Settings\Temporary Internet Files\Content.IE5\8GV4S627\MCj041092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0350" y="3434245"/>
            <a:ext cx="1295400" cy="1308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3" descr="C:\Documents and Settings\hornick\Local Settings\Temporary Internet Files\Content.IE5\79P9BVPJ\MCj021748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9292" y="4627240"/>
            <a:ext cx="1485900" cy="146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5" descr="C:\Documents and Settings\hornick\Local Settings\Temporary Internet Files\Content.IE5\8GV4S627\MMj03368620000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66439" y="2159808"/>
            <a:ext cx="1371600" cy="115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320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71488" y="300832"/>
            <a:ext cx="11463337" cy="129540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Java application: the JVM creates a Process and a </a:t>
            </a:r>
            <a:r>
              <a:rPr lang="en-US" sz="3200" u="sng" dirty="0">
                <a:solidFill>
                  <a:schemeClr val="tx1"/>
                </a:solidFill>
              </a:rPr>
              <a:t>Primary Thread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95363" y="2033588"/>
            <a:ext cx="7162800" cy="4411662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primary thread: executes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main()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If no additional threads created…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Program terminates when primary thread terminates</a:t>
            </a:r>
          </a:p>
          <a:p>
            <a:pPr lvl="1"/>
            <a:r>
              <a:rPr lang="en-US" dirty="0"/>
              <a:t>That is, when there are no more instructions to execute</a:t>
            </a:r>
          </a:p>
        </p:txBody>
      </p:sp>
      <p:pic>
        <p:nvPicPr>
          <p:cNvPr id="7174" name="Picture 4" descr="C:\Documents and Settings\hornick\Local Settings\Temporary Internet Files\Content.IE5\79P9BVPJ\MCj0431557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0" y="2438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6" descr="C:\Documents and Settings\hornick\Local Settings\Temporary Internet Files\Content.IE5\79P9BVPJ\MCj043472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046662"/>
            <a:ext cx="112553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6922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11709" y="670717"/>
            <a:ext cx="5029200" cy="414813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App {</a:t>
            </a: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public static void </a:t>
            </a:r>
            <a:r>
              <a:rPr lang="en-US" sz="12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(String[]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App me = new App();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me.method_A();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 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method_A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// more code here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method_B();</a:t>
            </a:r>
          </a:p>
          <a:p>
            <a:pPr>
              <a:buNone/>
            </a:pPr>
            <a:r>
              <a:rPr lang="nn-NO" sz="1200" b="1" dirty="0">
                <a:latin typeface="Courier New" pitchFamily="49" charset="0"/>
                <a:cs typeface="Courier New" pitchFamily="49" charset="0"/>
              </a:rPr>
              <a:t>		return;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private void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method_B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return;</a:t>
            </a: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private void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method_C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nn-NO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// more code here</a:t>
            </a: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914400" y="1366684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143000" y="1366684"/>
            <a:ext cx="1082777" cy="266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914400" y="2357284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1219200" y="2357284"/>
            <a:ext cx="908254" cy="42783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958645" y="3727296"/>
            <a:ext cx="762000" cy="158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1399867" y="3705469"/>
            <a:ext cx="727587" cy="25201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3200400" y="2966884"/>
            <a:ext cx="1295400" cy="990600"/>
          </a:xfrm>
          <a:prstGeom prst="bentConnector3">
            <a:avLst>
              <a:gd name="adj1" fmla="val 182620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21" name="Straight Arrow Connector 14"/>
          <p:cNvCxnSpPr/>
          <p:nvPr/>
        </p:nvCxnSpPr>
        <p:spPr bwMode="auto">
          <a:xfrm flipV="1">
            <a:off x="3200400" y="1900084"/>
            <a:ext cx="1447800" cy="1295400"/>
          </a:xfrm>
          <a:prstGeom prst="bentConnector3">
            <a:avLst>
              <a:gd name="adj1" fmla="val 266268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8" name="Straight Arrow Connector 14"/>
          <p:cNvCxnSpPr>
            <a:endCxn id="95" idx="1"/>
          </p:cNvCxnSpPr>
          <p:nvPr/>
        </p:nvCxnSpPr>
        <p:spPr bwMode="auto">
          <a:xfrm>
            <a:off x="1600200" y="1976285"/>
            <a:ext cx="5791200" cy="3458369"/>
          </a:xfrm>
          <a:prstGeom prst="bentConnector3">
            <a:avLst>
              <a:gd name="adj1" fmla="val -6037"/>
            </a:avLst>
          </a:prstGeom>
          <a:solidFill>
            <a:schemeClr val="accent1"/>
          </a:solidFill>
          <a:ln w="349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pic>
        <p:nvPicPr>
          <p:cNvPr id="95" name="Picture 6" descr="C:\Documents and Settings\hornick\Local Settings\Temporary Internet Files\Content.IE5\79P9BVPJ\MCj043472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871884"/>
            <a:ext cx="112553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909618" y="342399"/>
            <a:ext cx="5024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Standard, single-threaded application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2B2E0D-EB1C-7130-3FA2-C8A12ABB2470}"/>
              </a:ext>
            </a:extLst>
          </p:cNvPr>
          <p:cNvSpPr txBox="1"/>
          <p:nvPr/>
        </p:nvSpPr>
        <p:spPr>
          <a:xfrm>
            <a:off x="9066885" y="1073979"/>
            <a:ext cx="23995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JVM creates the primary thread to run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Primary thread executes main()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Execution proceeds until reach 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Program terminates on returning from main()</a:t>
            </a:r>
          </a:p>
        </p:txBody>
      </p:sp>
    </p:spTree>
    <p:extLst>
      <p:ext uri="{BB962C8B-B14F-4D97-AF65-F5344CB8AC3E}">
        <p14:creationId xmlns:p14="http://schemas.microsoft.com/office/powerpoint/2010/main" val="189649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create other threads?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Additional threads are created by a Swing or JavaFX application</a:t>
            </a:r>
          </a:p>
          <a:p>
            <a:pPr marL="858837" lvl="1" indent="-514350">
              <a:defRPr/>
            </a:pPr>
            <a:r>
              <a:rPr lang="en-US" dirty="0"/>
              <a:t>GUI framework creates additional threads</a:t>
            </a:r>
          </a:p>
          <a:p>
            <a:pPr marL="858837" lvl="1" indent="-514350">
              <a:defRPr/>
            </a:pPr>
            <a:r>
              <a:rPr lang="en-US" dirty="0"/>
              <a:t>In JavaFX: </a:t>
            </a:r>
            <a:r>
              <a:rPr lang="en-US" dirty="0">
                <a:latin typeface="Consolas" panose="020B0609020204030204" pitchFamily="49" charset="0"/>
              </a:rPr>
              <a:t>launch</a:t>
            </a:r>
            <a:r>
              <a:rPr lang="en-US" dirty="0"/>
              <a:t> method executes </a:t>
            </a:r>
            <a:r>
              <a:rPr lang="en-US" dirty="0">
                <a:latin typeface="Consolas" panose="020B0609020204030204" pitchFamily="49" charset="0"/>
              </a:rPr>
              <a:t>start</a:t>
            </a:r>
            <a:r>
              <a:rPr lang="en-US" dirty="0"/>
              <a:t>, and that starts a controller thread</a:t>
            </a:r>
          </a:p>
          <a:p>
            <a:pPr marL="858837" lvl="1" indent="-514350">
              <a:defRPr/>
            </a:pPr>
            <a:r>
              <a:rPr lang="en-US" dirty="0"/>
              <a:t>Any code after </a:t>
            </a:r>
            <a:r>
              <a:rPr lang="en-US" dirty="0">
                <a:latin typeface="Consolas" panose="020B0609020204030204" pitchFamily="49" charset="0"/>
              </a:rPr>
              <a:t>launch()</a:t>
            </a:r>
            <a:r>
              <a:rPr lang="en-US" dirty="0"/>
              <a:t> would be run in the primary thread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CFF0560-DEC5-83B1-6732-FAA16FEA8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7614" y="3920777"/>
            <a:ext cx="5029458" cy="282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266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10006</TotalTime>
  <Words>2607</Words>
  <Application>Microsoft Office PowerPoint</Application>
  <PresentationFormat>Widescreen</PresentationFormat>
  <Paragraphs>364</Paragraphs>
  <Slides>30</Slides>
  <Notes>5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Consolas</vt:lpstr>
      <vt:lpstr>Corbel</vt:lpstr>
      <vt:lpstr>Courier New</vt:lpstr>
      <vt:lpstr>Wingdings</vt:lpstr>
      <vt:lpstr>Depth</vt:lpstr>
      <vt:lpstr> 9. Threads</vt:lpstr>
      <vt:lpstr>What CSC1110 students are told…</vt:lpstr>
      <vt:lpstr>The ugly truth…</vt:lpstr>
      <vt:lpstr>Processes</vt:lpstr>
      <vt:lpstr>A process has 1..* threads</vt:lpstr>
      <vt:lpstr>Managing multiple processes</vt:lpstr>
      <vt:lpstr>Java application: the JVM creates a Process and a Primary Thread</vt:lpstr>
      <vt:lpstr>PowerPoint Presentation</vt:lpstr>
      <vt:lpstr>How to create other threads?</vt:lpstr>
      <vt:lpstr>How to create other threads?</vt:lpstr>
      <vt:lpstr>Explicitly creating threads</vt:lpstr>
      <vt:lpstr>The main class may implement Runnable:</vt:lpstr>
      <vt:lpstr>Both threads execute simultaneously and independently after the secondary thread is started</vt:lpstr>
      <vt:lpstr>Using a second class which implements Runnable</vt:lpstr>
      <vt:lpstr>Using a lambda expression</vt:lpstr>
      <vt:lpstr>Using a Timer – also based on Runnable:</vt:lpstr>
      <vt:lpstr>Note: we have no control over order between threads</vt:lpstr>
      <vt:lpstr>Question:</vt:lpstr>
      <vt:lpstr>Fortunately, Java supports several mechanisms for synchronizing the execution of multiple threads</vt:lpstr>
      <vt:lpstr>The Thread class’s   join() method is one way of synchronizing two threads:</vt:lpstr>
      <vt:lpstr>Alternative: declare a method as synchronized      - only one thread will run it at a time</vt:lpstr>
      <vt:lpstr>Entering synchronized method blocks threads    - first thread must exit before another enters</vt:lpstr>
      <vt:lpstr>Entering synchronized method blocks threads    - first thread must exit before another enters</vt:lpstr>
      <vt:lpstr>Synchronized block: controls just a small segment of code        - synchronize on some object</vt:lpstr>
      <vt:lpstr>The synchronizing object can be any object</vt:lpstr>
      <vt:lpstr>Can use the object itself for synchronization:</vt:lpstr>
      <vt:lpstr>Or any generic Object</vt:lpstr>
      <vt:lpstr>Question:</vt:lpstr>
      <vt:lpstr>Demonstrations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Course Introduction</dc:title>
  <dc:creator>Brad Dennis</dc:creator>
  <cp:lastModifiedBy>Hasker, Robert</cp:lastModifiedBy>
  <cp:revision>315</cp:revision>
  <dcterms:created xsi:type="dcterms:W3CDTF">2014-08-01T20:24:53Z</dcterms:created>
  <dcterms:modified xsi:type="dcterms:W3CDTF">2025-10-27T22:13:33Z</dcterms:modified>
</cp:coreProperties>
</file>