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954" r:id="rId1"/>
  </p:sldMasterIdLst>
  <p:notesMasterIdLst>
    <p:notesMasterId r:id="rId17"/>
  </p:notesMasterIdLst>
  <p:sldIdLst>
    <p:sldId id="256" r:id="rId2"/>
    <p:sldId id="327" r:id="rId3"/>
    <p:sldId id="328" r:id="rId4"/>
    <p:sldId id="330" r:id="rId5"/>
    <p:sldId id="331" r:id="rId6"/>
    <p:sldId id="340" r:id="rId7"/>
    <p:sldId id="332" r:id="rId8"/>
    <p:sldId id="342" r:id="rId9"/>
    <p:sldId id="333" r:id="rId10"/>
    <p:sldId id="343" r:id="rId11"/>
    <p:sldId id="336" r:id="rId12"/>
    <p:sldId id="337" r:id="rId13"/>
    <p:sldId id="312" r:id="rId14"/>
    <p:sldId id="338" r:id="rId15"/>
    <p:sldId id="339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31" autoAdjust="0"/>
    <p:restoredTop sz="81701" autoAdjust="0"/>
  </p:normalViewPr>
  <p:slideViewPr>
    <p:cSldViewPr snapToGrid="0">
      <p:cViewPr varScale="1">
        <p:scale>
          <a:sx n="103" d="100"/>
          <a:sy n="103" d="100"/>
        </p:scale>
        <p:origin x="142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2664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47E308-EECF-424A-A854-E10DAE08912C}" type="datetimeFigureOut">
              <a:rPr lang="en-US" smtClean="0"/>
              <a:t>4/8/25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C80B62-BD92-469F-926D-64291AC82B3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Header Placeholder 8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1209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Ch. 21 of Design Patterns Explained (Singleton), but not material on double-locked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C80B62-BD92-469F-926D-64291AC82B3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69619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Will discuss cohesion, coupling further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C80B62-BD92-469F-926D-64291AC82B36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6642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Singleton: a </a:t>
            </a:r>
            <a:r>
              <a:rPr lang="en-US"/>
              <a:t>creational pattern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C80B62-BD92-469F-926D-64291AC82B3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8352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Telling programmers, “be good” works for a time, but sooner or later someone will make a mistake…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C80B62-BD92-469F-926D-64291AC82B3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8087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D6CB71A-FB2B-4CA4-B54C-EF3DD63FCB60}" type="slidenum">
              <a:rPr lang="en-US"/>
              <a:pPr/>
              <a:t>4</a:t>
            </a:fld>
            <a:endParaRPr lang="en-US"/>
          </a:p>
        </p:txBody>
      </p:sp>
      <p:sp>
        <p:nvSpPr>
          <p:cNvPr id="111618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487363" y="758825"/>
            <a:ext cx="6338887" cy="3567113"/>
          </a:xfrm>
          <a:prstGeom prst="rect">
            <a:avLst/>
          </a:prstGeom>
          <a:noFill/>
          <a:ln w="12700" cap="flat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04148" y="4565572"/>
            <a:ext cx="5306907" cy="4282201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5284" tIns="47642" rIns="95284" bIns="47642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9546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C80B62-BD92-469F-926D-64291AC82B3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8007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0B300D1-579A-48E6-A52C-0E8A8080CFA5}" type="slidenum">
              <a:rPr lang="en-US"/>
              <a:pPr/>
              <a:t>9</a:t>
            </a:fld>
            <a:endParaRPr lang="en-US"/>
          </a:p>
        </p:txBody>
      </p:sp>
      <p:sp>
        <p:nvSpPr>
          <p:cNvPr id="102402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487363" y="758825"/>
            <a:ext cx="6338887" cy="3567113"/>
          </a:xfrm>
          <a:prstGeom prst="rect">
            <a:avLst/>
          </a:prstGeom>
          <a:noFill/>
          <a:ln w="12700" cap="flat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04148" y="4565572"/>
            <a:ext cx="5306907" cy="4282201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5284" tIns="47642" rIns="95284" bIns="47642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2151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mark </a:t>
            </a:r>
            <a:r>
              <a:rPr lang="en-US" dirty="0" err="1"/>
              <a:t>getInstance</a:t>
            </a:r>
            <a:r>
              <a:rPr lang="en-US" dirty="0"/>
              <a:t> as </a:t>
            </a:r>
            <a:r>
              <a:rPr lang="en-US" dirty="0" err="1"/>
              <a:t>syncrhonized</a:t>
            </a:r>
            <a:endParaRPr lang="en-US" dirty="0"/>
          </a:p>
          <a:p>
            <a:r>
              <a:rPr lang="en-US" dirty="0"/>
              <a:t>Issue: synchronization is slow</a:t>
            </a:r>
          </a:p>
          <a:p>
            <a:r>
              <a:rPr lang="en-US" dirty="0"/>
              <a:t>fix? one solution is to call a special routine to create the instance for the first call, but how to </a:t>
            </a:r>
            <a:r>
              <a:rPr lang="en-US"/>
              <a:t>ensure they do?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C80B62-BD92-469F-926D-64291AC82B3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2763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3B5973D-9F61-40D6-BD28-8E94B8058ED0}" type="slidenum">
              <a:rPr lang="en-US"/>
              <a:pPr/>
              <a:t>12</a:t>
            </a:fld>
            <a:endParaRPr lang="en-US"/>
          </a:p>
        </p:txBody>
      </p:sp>
      <p:sp>
        <p:nvSpPr>
          <p:cNvPr id="98306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487363" y="758825"/>
            <a:ext cx="6338887" cy="3567113"/>
          </a:xfrm>
          <a:prstGeom prst="rect">
            <a:avLst/>
          </a:prstGeom>
          <a:noFill/>
          <a:ln w="12700" cap="flat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04148" y="4565572"/>
            <a:ext cx="5306907" cy="4282201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5284" tIns="47642" rIns="95284" bIns="47642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11462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Why?</a:t>
            </a:r>
            <a:r>
              <a:rPr lang="en-US" baseline="0" dirty="0"/>
              <a:t> Successful systems get used, used systems result in requests for changes.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C80B62-BD92-469F-926D-64291AC82B36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7002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4ADE4-5231-4F9D-9D64-60BB27C6886F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524000" y="3509963"/>
            <a:ext cx="9144000" cy="0"/>
          </a:xfrm>
          <a:prstGeom prst="line">
            <a:avLst/>
          </a:prstGeom>
          <a:ln w="41275">
            <a:solidFill>
              <a:srgbClr val="9E1B2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8871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4ADE4-5231-4F9D-9D64-60BB27C688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4702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4ADE4-5231-4F9D-9D64-60BB27C688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0553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4ADE4-5231-4F9D-9D64-60BB27C6886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599745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4ADE4-5231-4F9D-9D64-60BB27C688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4370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4ADE4-5231-4F9D-9D64-60BB27C688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63604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4ADE4-5231-4F9D-9D64-60BB27C688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41514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4ADE4-5231-4F9D-9D64-60BB27C6886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 flipV="1">
            <a:off x="827088" y="1681163"/>
            <a:ext cx="10526712" cy="21440"/>
          </a:xfrm>
          <a:prstGeom prst="line">
            <a:avLst/>
          </a:prstGeom>
          <a:ln w="41275">
            <a:solidFill>
              <a:srgbClr val="9E1B2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519258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4ADE4-5231-4F9D-9D64-60BB27C6886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724900" y="365125"/>
            <a:ext cx="0" cy="5811838"/>
          </a:xfrm>
          <a:prstGeom prst="line">
            <a:avLst/>
          </a:prstGeom>
          <a:ln w="41275">
            <a:solidFill>
              <a:srgbClr val="9E1B2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134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4ADE4-5231-4F9D-9D64-60BB27C6886F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 flipV="1">
            <a:off x="827088" y="1681163"/>
            <a:ext cx="10526712" cy="21440"/>
          </a:xfrm>
          <a:prstGeom prst="line">
            <a:avLst/>
          </a:prstGeom>
          <a:ln w="41275">
            <a:solidFill>
              <a:srgbClr val="9E1B2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9303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4ADE4-5231-4F9D-9D64-60BB27C6886F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 userDrawn="1"/>
        </p:nvCxnSpPr>
        <p:spPr>
          <a:xfrm flipV="1">
            <a:off x="820738" y="4568023"/>
            <a:ext cx="10526712" cy="21440"/>
          </a:xfrm>
          <a:prstGeom prst="line">
            <a:avLst/>
          </a:prstGeom>
          <a:ln w="41275">
            <a:solidFill>
              <a:srgbClr val="9E1B2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65567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4ADE4-5231-4F9D-9D64-60BB27C6886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 flipV="1">
            <a:off x="827088" y="1681163"/>
            <a:ext cx="10526712" cy="21440"/>
          </a:xfrm>
          <a:prstGeom prst="line">
            <a:avLst/>
          </a:prstGeom>
          <a:ln w="41275">
            <a:solidFill>
              <a:srgbClr val="9E1B2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10055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4ADE4-5231-4F9D-9D64-60BB27C6886F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 flipV="1">
            <a:off x="827088" y="1681163"/>
            <a:ext cx="10526712" cy="21440"/>
          </a:xfrm>
          <a:prstGeom prst="line">
            <a:avLst/>
          </a:prstGeom>
          <a:ln w="41275">
            <a:solidFill>
              <a:srgbClr val="9E1B2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96127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4ADE4-5231-4F9D-9D64-60BB27C6886F}" type="slidenum">
              <a:rPr lang="en-US" smtClean="0"/>
              <a:t>‹#›</a:t>
            </a:fld>
            <a:endParaRPr lang="en-US"/>
          </a:p>
        </p:txBody>
      </p:sp>
      <p:cxnSp>
        <p:nvCxnSpPr>
          <p:cNvPr id="6" name="Straight Connector 5"/>
          <p:cNvCxnSpPr/>
          <p:nvPr userDrawn="1"/>
        </p:nvCxnSpPr>
        <p:spPr>
          <a:xfrm flipV="1">
            <a:off x="827088" y="1681163"/>
            <a:ext cx="10526712" cy="21440"/>
          </a:xfrm>
          <a:prstGeom prst="line">
            <a:avLst/>
          </a:prstGeom>
          <a:ln w="41275">
            <a:solidFill>
              <a:srgbClr val="9E1B2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1469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4ADE4-5231-4F9D-9D64-60BB27C688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3975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827088" y="2050809"/>
            <a:ext cx="3944937" cy="13181"/>
          </a:xfrm>
          <a:prstGeom prst="line">
            <a:avLst/>
          </a:prstGeom>
          <a:ln w="41275">
            <a:solidFill>
              <a:srgbClr val="9E1B2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36119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4ADE4-5231-4F9D-9D64-60BB27C6886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827088" y="2050809"/>
            <a:ext cx="3944937" cy="13181"/>
          </a:xfrm>
          <a:prstGeom prst="line">
            <a:avLst/>
          </a:prstGeom>
          <a:ln w="41275">
            <a:solidFill>
              <a:srgbClr val="9E1B2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1669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444ADE4-5231-4F9D-9D64-60BB27C688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13886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55" r:id="rId1"/>
    <p:sldLayoutId id="2147483956" r:id="rId2"/>
    <p:sldLayoutId id="2147483957" r:id="rId3"/>
    <p:sldLayoutId id="2147483958" r:id="rId4"/>
    <p:sldLayoutId id="2147483959" r:id="rId5"/>
    <p:sldLayoutId id="2147483960" r:id="rId6"/>
    <p:sldLayoutId id="2147483961" r:id="rId7"/>
    <p:sldLayoutId id="2147483962" r:id="rId8"/>
    <p:sldLayoutId id="2147483963" r:id="rId9"/>
    <p:sldLayoutId id="2147483964" r:id="rId10"/>
    <p:sldLayoutId id="2147483965" r:id="rId11"/>
    <p:sldLayoutId id="2147483966" r:id="rId12"/>
    <p:sldLayoutId id="2147483967" r:id="rId13"/>
    <p:sldLayoutId id="2147483968" r:id="rId14"/>
    <p:sldLayoutId id="2147483969" r:id="rId15"/>
    <p:sldLayoutId id="2147483970" r:id="rId16"/>
    <p:sldLayoutId id="2147483971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06778" y="4464028"/>
            <a:ext cx="7247021" cy="2145319"/>
          </a:xfrm>
        </p:spPr>
        <p:txBody>
          <a:bodyPr>
            <a:normAutofit/>
          </a:bodyPr>
          <a:lstStyle/>
          <a:p>
            <a:br>
              <a:rPr lang="en-US" sz="6000" dirty="0">
                <a:solidFill>
                  <a:schemeClr val="tx1"/>
                </a:solidFill>
              </a:rPr>
            </a:br>
            <a:r>
              <a:rPr lang="en-US" sz="6000" dirty="0">
                <a:solidFill>
                  <a:schemeClr val="tx1"/>
                </a:solidFill>
              </a:rPr>
              <a:t>11. Singleton Pattern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SWE 2410 Design and Cloud Patterns</a:t>
            </a:r>
          </a:p>
          <a:p>
            <a:r>
              <a:rPr lang="en-US" dirty="0"/>
              <a:t>Dr. Rob Hasker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845CEA5-F3DD-9C6F-6181-005AEBA2CF1C}"/>
              </a:ext>
            </a:extLst>
          </p:cNvPr>
          <p:cNvSpPr txBox="1"/>
          <p:nvPr/>
        </p:nvSpPr>
        <p:spPr>
          <a:xfrm>
            <a:off x="7730288" y="248653"/>
            <a:ext cx="41158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Singleton: Ch. 21, but skip double-locking</a:t>
            </a:r>
          </a:p>
        </p:txBody>
      </p:sp>
    </p:spTree>
    <p:extLst>
      <p:ext uri="{BB962C8B-B14F-4D97-AF65-F5344CB8AC3E}">
        <p14:creationId xmlns:p14="http://schemas.microsoft.com/office/powerpoint/2010/main" val="34399478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01651B-65EE-4A90-8158-42CE4EB9C6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Multithreading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EF1687-EA44-436D-8A1A-D98F339887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Threads: sequence of instructions that can run on a processor</a:t>
            </a:r>
          </a:p>
          <a:p>
            <a:pPr lvl="1"/>
            <a:r>
              <a:rPr lang="en-US" dirty="0"/>
              <a:t>Example: thread computing locations of polygons on a 3D scene</a:t>
            </a:r>
          </a:p>
          <a:p>
            <a:r>
              <a:rPr lang="en-US" dirty="0"/>
              <a:t>Multithreading</a:t>
            </a:r>
          </a:p>
          <a:p>
            <a:pPr lvl="1"/>
            <a:r>
              <a:rPr lang="en-US" dirty="0"/>
              <a:t>Multiple threads, sometimes one per processor</a:t>
            </a:r>
          </a:p>
          <a:p>
            <a:pPr lvl="1"/>
            <a:r>
              <a:rPr lang="en-US" dirty="0"/>
              <a:t>Thread A: compute locations of objects on scene</a:t>
            </a:r>
          </a:p>
          <a:p>
            <a:pPr lvl="1"/>
            <a:r>
              <a:rPr lang="en-US" dirty="0"/>
              <a:t>Thread B: predict if two objects will collide</a:t>
            </a:r>
          </a:p>
          <a:p>
            <a:pPr lvl="1"/>
            <a:r>
              <a:rPr lang="en-US" dirty="0"/>
              <a:t>Advantage: separate processors can run each in parallel</a:t>
            </a:r>
          </a:p>
          <a:p>
            <a:r>
              <a:rPr lang="en-US" dirty="0"/>
              <a:t>Classic application: computing spreadsheet in background</a:t>
            </a:r>
          </a:p>
          <a:p>
            <a:r>
              <a:rPr lang="en-US" dirty="0"/>
              <a:t>Challenge: now have to think of operations happening in parallel</a:t>
            </a:r>
          </a:p>
        </p:txBody>
      </p:sp>
    </p:spTree>
    <p:extLst>
      <p:ext uri="{BB962C8B-B14F-4D97-AF65-F5344CB8AC3E}">
        <p14:creationId xmlns:p14="http://schemas.microsoft.com/office/powerpoint/2010/main" val="3543709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4435549" cy="1325563"/>
          </a:xfrm>
        </p:spPr>
        <p:txBody>
          <a:bodyPr>
            <a:normAutofit/>
          </a:bodyPr>
          <a:lstStyle/>
          <a:p>
            <a:r>
              <a:rPr lang="en-US" sz="4000" dirty="0"/>
              <a:t>Lazy Initialization with Multithreading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838200" y="1906291"/>
          <a:ext cx="8763000" cy="46560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414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548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667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98030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rgbClr val="C00000"/>
                          </a:solidFill>
                        </a:rPr>
                        <a:t>Thread1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rgbClr val="C00000"/>
                          </a:solidFill>
                        </a:rPr>
                        <a:t>Thread2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rgbClr val="C00000"/>
                          </a:solidFill>
                        </a:rPr>
                        <a:t>Value of </a:t>
                      </a:r>
                      <a:r>
                        <a:rPr lang="en-US" b="1" dirty="0" err="1">
                          <a:solidFill>
                            <a:srgbClr val="C00000"/>
                          </a:solidFill>
                        </a:rPr>
                        <a:t>uniqueInstance</a:t>
                      </a:r>
                      <a:endParaRPr lang="en-US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5079">
                <a:tc>
                  <a:txBody>
                    <a:bodyPr/>
                    <a:lstStyle/>
                    <a:p>
                      <a:r>
                        <a:rPr lang="en-US" b="1" dirty="0" err="1">
                          <a:solidFill>
                            <a:srgbClr val="006600"/>
                          </a:solidFill>
                        </a:rPr>
                        <a:t>Singleton.getInstance</a:t>
                      </a:r>
                      <a:r>
                        <a:rPr lang="en-US" b="1" dirty="0">
                          <a:solidFill>
                            <a:srgbClr val="006600"/>
                          </a:solidFill>
                        </a:rPr>
                        <a:t>()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null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err="1">
                          <a:solidFill>
                            <a:srgbClr val="006600"/>
                          </a:solidFill>
                        </a:rPr>
                        <a:t>Singleton.getInstance</a:t>
                      </a:r>
                      <a:r>
                        <a:rPr lang="en-US" b="1" dirty="0">
                          <a:solidFill>
                            <a:srgbClr val="006600"/>
                          </a:solidFill>
                        </a:rPr>
                        <a:t>()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null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5879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rgbClr val="7030A0"/>
                          </a:solidFill>
                        </a:rPr>
                        <a:t>if (</a:t>
                      </a:r>
                      <a:r>
                        <a:rPr lang="en-US" b="1" dirty="0" err="1">
                          <a:solidFill>
                            <a:srgbClr val="7030A0"/>
                          </a:solidFill>
                        </a:rPr>
                        <a:t>uniqueInstance</a:t>
                      </a:r>
                      <a:r>
                        <a:rPr lang="en-US" b="1" baseline="0" dirty="0">
                          <a:solidFill>
                            <a:srgbClr val="7030A0"/>
                          </a:solidFill>
                        </a:rPr>
                        <a:t> == null){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null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587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rgbClr val="7030A0"/>
                          </a:solidFill>
                        </a:rPr>
                        <a:t>if (</a:t>
                      </a:r>
                      <a:r>
                        <a:rPr lang="en-US" b="1" dirty="0" err="1">
                          <a:solidFill>
                            <a:srgbClr val="7030A0"/>
                          </a:solidFill>
                        </a:rPr>
                        <a:t>uniqueInstance</a:t>
                      </a:r>
                      <a:r>
                        <a:rPr lang="en-US" b="1" baseline="0" dirty="0">
                          <a:solidFill>
                            <a:srgbClr val="7030A0"/>
                          </a:solidFill>
                        </a:rPr>
                        <a:t> == null) {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null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5879">
                <a:tc>
                  <a:txBody>
                    <a:bodyPr/>
                    <a:lstStyle/>
                    <a:p>
                      <a:r>
                        <a:rPr lang="en-US" b="1" dirty="0" err="1">
                          <a:solidFill>
                            <a:srgbClr val="C00000"/>
                          </a:solidFill>
                        </a:rPr>
                        <a:t>uniqueInstance</a:t>
                      </a:r>
                      <a:r>
                        <a:rPr lang="en-US" b="1" baseline="0" dirty="0">
                          <a:solidFill>
                            <a:srgbClr val="C00000"/>
                          </a:solidFill>
                        </a:rPr>
                        <a:t> = new Singleton()</a:t>
                      </a:r>
                      <a:endParaRPr lang="en-US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Object 1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5879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rgbClr val="C00000"/>
                          </a:solidFill>
                        </a:rPr>
                        <a:t>return </a:t>
                      </a:r>
                      <a:r>
                        <a:rPr lang="en-US" b="1" dirty="0" err="1">
                          <a:solidFill>
                            <a:srgbClr val="C00000"/>
                          </a:solidFill>
                        </a:rPr>
                        <a:t>uniqueInstance</a:t>
                      </a:r>
                      <a:r>
                        <a:rPr lang="en-US" b="1" dirty="0">
                          <a:solidFill>
                            <a:srgbClr val="C00000"/>
                          </a:solidFill>
                        </a:rPr>
                        <a:t>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Object 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587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err="1">
                          <a:solidFill>
                            <a:srgbClr val="002060"/>
                          </a:solidFill>
                        </a:rPr>
                        <a:t>uniqueInstance</a:t>
                      </a:r>
                      <a:r>
                        <a:rPr lang="en-US" b="1" baseline="0" dirty="0">
                          <a:solidFill>
                            <a:srgbClr val="002060"/>
                          </a:solidFill>
                        </a:rPr>
                        <a:t> = new Singleton()</a:t>
                      </a:r>
                      <a:endParaRPr lang="en-US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Object 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6587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rgbClr val="002060"/>
                          </a:solidFill>
                        </a:rPr>
                        <a:t>return </a:t>
                      </a:r>
                      <a:r>
                        <a:rPr lang="en-US" b="1" dirty="0" err="1">
                          <a:solidFill>
                            <a:srgbClr val="002060"/>
                          </a:solidFill>
                        </a:rPr>
                        <a:t>uniqueInstance</a:t>
                      </a:r>
                      <a:r>
                        <a:rPr lang="en-US" b="1" dirty="0">
                          <a:solidFill>
                            <a:srgbClr val="002060"/>
                          </a:solidFill>
                        </a:rPr>
                        <a:t>;</a:t>
                      </a:r>
                    </a:p>
                    <a:p>
                      <a:endParaRPr lang="en-US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Object 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2" name="Oval 11"/>
          <p:cNvSpPr/>
          <p:nvPr/>
        </p:nvSpPr>
        <p:spPr>
          <a:xfrm>
            <a:off x="7065335" y="4946752"/>
            <a:ext cx="1905000" cy="914400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9889462" y="1972150"/>
            <a:ext cx="211774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A serious problem!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How could synchronize fix it?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Why isn’t this a fix?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For a solution, see Operating Systems course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9542C30-8512-4A40-9340-014B16A98CB5}"/>
              </a:ext>
            </a:extLst>
          </p:cNvPr>
          <p:cNvSpPr/>
          <p:nvPr/>
        </p:nvSpPr>
        <p:spPr>
          <a:xfrm>
            <a:off x="7065335" y="170725"/>
            <a:ext cx="507173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600" dirty="0">
                <a:solidFill>
                  <a:srgbClr val="97E9D5"/>
                </a:solidFill>
                <a:latin typeface="Consolas" panose="020B0609020204030204" pitchFamily="49" charset="0"/>
              </a:rPr>
              <a:t>public</a:t>
            </a:r>
            <a:r>
              <a:rPr lang="en-US" sz="1600" dirty="0">
                <a:solidFill>
                  <a:prstClr val="white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97E9D5"/>
                </a:solidFill>
                <a:latin typeface="Consolas" panose="020B0609020204030204" pitchFamily="49" charset="0"/>
              </a:rPr>
              <a:t>static</a:t>
            </a:r>
            <a:r>
              <a:rPr lang="en-US" sz="1600" dirty="0">
                <a:solidFill>
                  <a:prstClr val="white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prstClr val="white"/>
                </a:solidFill>
                <a:latin typeface="Consolas" panose="020B0609020204030204" pitchFamily="49" charset="0"/>
              </a:rPr>
              <a:t>getInstance</a:t>
            </a:r>
            <a:r>
              <a:rPr lang="en-US" sz="1600" dirty="0">
                <a:solidFill>
                  <a:prstClr val="white"/>
                </a:solidFill>
                <a:latin typeface="Consolas" panose="020B0609020204030204" pitchFamily="49" charset="0"/>
              </a:rPr>
              <a:t>() { </a:t>
            </a:r>
          </a:p>
          <a:p>
            <a:pPr lvl="0"/>
            <a:r>
              <a:rPr lang="en-US" sz="1600" dirty="0">
                <a:solidFill>
                  <a:prstClr val="white"/>
                </a:solidFill>
                <a:latin typeface="Consolas" panose="020B0609020204030204" pitchFamily="49" charset="0"/>
              </a:rPr>
              <a:t>    if ( </a:t>
            </a:r>
            <a:r>
              <a:rPr lang="en-US" sz="1600" dirty="0" err="1">
                <a:solidFill>
                  <a:prstClr val="white"/>
                </a:solidFill>
                <a:latin typeface="Consolas" panose="020B0609020204030204" pitchFamily="49" charset="0"/>
              </a:rPr>
              <a:t>uniqueInstance</a:t>
            </a:r>
            <a:r>
              <a:rPr lang="en-US" sz="1600" dirty="0">
                <a:solidFill>
                  <a:prstClr val="white"/>
                </a:solidFill>
                <a:latin typeface="Consolas" panose="020B0609020204030204" pitchFamily="49" charset="0"/>
              </a:rPr>
              <a:t> == null )</a:t>
            </a:r>
          </a:p>
          <a:p>
            <a:pPr lvl="0"/>
            <a:r>
              <a:rPr lang="en-US" sz="1600" dirty="0">
                <a:solidFill>
                  <a:prstClr val="white"/>
                </a:solidFill>
                <a:latin typeface="Consolas" panose="020B0609020204030204" pitchFamily="49" charset="0"/>
              </a:rPr>
              <a:t>        </a:t>
            </a:r>
            <a:r>
              <a:rPr lang="en-US" sz="1600" dirty="0" err="1">
                <a:solidFill>
                  <a:prstClr val="white"/>
                </a:solidFill>
                <a:latin typeface="Consolas" panose="020B0609020204030204" pitchFamily="49" charset="0"/>
              </a:rPr>
              <a:t>uniqueInstance</a:t>
            </a:r>
            <a:r>
              <a:rPr lang="en-US" sz="1600" dirty="0">
                <a:solidFill>
                  <a:prstClr val="white"/>
                </a:solidFill>
                <a:latin typeface="Consolas" panose="020B0609020204030204" pitchFamily="49" charset="0"/>
              </a:rPr>
              <a:t> = new Singleton();</a:t>
            </a:r>
          </a:p>
          <a:p>
            <a:pPr lvl="0"/>
            <a:r>
              <a:rPr lang="en-US" sz="1600" dirty="0">
                <a:solidFill>
                  <a:srgbClr val="97E9D5"/>
                </a:solidFill>
                <a:latin typeface="Consolas" panose="020B0609020204030204" pitchFamily="49" charset="0"/>
              </a:rPr>
              <a:t>    return</a:t>
            </a:r>
            <a:r>
              <a:rPr lang="en-US" sz="1600" dirty="0">
                <a:solidFill>
                  <a:prstClr val="white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prstClr val="white"/>
                </a:solidFill>
                <a:latin typeface="Consolas" panose="020B0609020204030204" pitchFamily="49" charset="0"/>
              </a:rPr>
              <a:t>uniqueInstance</a:t>
            </a:r>
            <a:r>
              <a:rPr lang="en-US" sz="1600" dirty="0">
                <a:solidFill>
                  <a:prstClr val="white"/>
                </a:solidFill>
                <a:latin typeface="Consolas" panose="020B0609020204030204" pitchFamily="49" charset="0"/>
              </a:rPr>
              <a:t>; </a:t>
            </a:r>
          </a:p>
          <a:p>
            <a:pPr lvl="0"/>
            <a:r>
              <a:rPr lang="en-US" sz="1600" dirty="0">
                <a:solidFill>
                  <a:prstClr val="white"/>
                </a:solidFill>
                <a:latin typeface="Consolas" panose="020B06090202040302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667186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vert="horz" lIns="92075" tIns="46038" rIns="92075" bIns="46038" rtlCol="0" anchor="ctr">
            <a:normAutofit/>
          </a:bodyPr>
          <a:lstStyle/>
          <a:p>
            <a:r>
              <a:rPr lang="en-US" dirty="0"/>
              <a:t>Summary</a:t>
            </a: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20000" y="1825625"/>
            <a:ext cx="10743754" cy="4762744"/>
          </a:xfrm>
          <a:noFill/>
          <a:ln/>
        </p:spPr>
        <p:txBody>
          <a:bodyPr vert="horz" lIns="92075" tIns="46038" rIns="92075" bIns="46038" rtlCol="0">
            <a:normAutofit lnSpcReduction="10000"/>
          </a:bodyPr>
          <a:lstStyle/>
          <a:p>
            <a:pPr>
              <a:buNone/>
            </a:pPr>
            <a:r>
              <a:rPr lang="en-US" dirty="0">
                <a:solidFill>
                  <a:schemeClr val="tx1"/>
                </a:solidFill>
              </a:rPr>
              <a:t>Lazy versus eager instantiation </a:t>
            </a:r>
          </a:p>
          <a:p>
            <a:pPr lvl="1"/>
            <a:r>
              <a:rPr lang="en-US" sz="2500" dirty="0">
                <a:solidFill>
                  <a:schemeClr val="tx1"/>
                </a:solidFill>
              </a:rPr>
              <a:t>Lazy initialization: create instance when needed</a:t>
            </a:r>
          </a:p>
          <a:p>
            <a:pPr lvl="1"/>
            <a:r>
              <a:rPr lang="en-US" sz="2500" dirty="0">
                <a:solidFill>
                  <a:schemeClr val="tx1"/>
                </a:solidFill>
              </a:rPr>
              <a:t>Eager initialization: instance created at load time, before needed</a:t>
            </a:r>
          </a:p>
          <a:p>
            <a:pPr lvl="2"/>
            <a:r>
              <a:rPr lang="en-US" sz="2200" dirty="0">
                <a:solidFill>
                  <a:schemeClr val="tx1"/>
                </a:solidFill>
              </a:rPr>
              <a:t>And whether or not it is actually ever accessed</a:t>
            </a:r>
          </a:p>
          <a:p>
            <a:pPr lvl="1"/>
            <a:endParaRPr lang="en-US" sz="2500" dirty="0">
              <a:solidFill>
                <a:schemeClr val="tx1"/>
              </a:solidFill>
            </a:endParaRPr>
          </a:p>
          <a:p>
            <a:pPr>
              <a:buNone/>
            </a:pPr>
            <a:r>
              <a:rPr lang="en-US" dirty="0">
                <a:solidFill>
                  <a:schemeClr val="tx1"/>
                </a:solidFill>
              </a:rPr>
              <a:t>Singleton class: encapsulates its sole instance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Only one instance, has global access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Wins over public, global variables</a:t>
            </a:r>
          </a:p>
          <a:p>
            <a:pPr lvl="2"/>
            <a:r>
              <a:rPr lang="en-US" sz="2400" dirty="0">
                <a:solidFill>
                  <a:schemeClr val="tx1"/>
                </a:solidFill>
              </a:rPr>
              <a:t>Retain control of the instance</a:t>
            </a:r>
          </a:p>
          <a:p>
            <a:pPr lvl="2"/>
            <a:r>
              <a:rPr lang="en-US" sz="2400" dirty="0">
                <a:solidFill>
                  <a:schemeClr val="tx1"/>
                </a:solidFill>
              </a:rPr>
              <a:t>Can ensure just a single instance</a:t>
            </a:r>
          </a:p>
          <a:p>
            <a:pPr lvl="1"/>
            <a:r>
              <a:rPr lang="en-US" sz="2800" dirty="0">
                <a:solidFill>
                  <a:schemeClr val="tx1"/>
                </a:solidFill>
              </a:rPr>
              <a:t>Issue: often don’t really need just one instance</a:t>
            </a:r>
          </a:p>
          <a:p>
            <a:pPr lvl="2"/>
            <a:r>
              <a:rPr lang="en-US" sz="2400" dirty="0" err="1">
                <a:solidFill>
                  <a:schemeClr val="tx1"/>
                </a:solidFill>
              </a:rPr>
              <a:t>Eg</a:t>
            </a:r>
            <a:r>
              <a:rPr lang="en-US" sz="2400" dirty="0">
                <a:solidFill>
                  <a:schemeClr val="tx1"/>
                </a:solidFill>
              </a:rPr>
              <a:t>: a kitchen in a house…</a:t>
            </a:r>
          </a:p>
        </p:txBody>
      </p:sp>
    </p:spTree>
    <p:extLst>
      <p:ext uri="{BB962C8B-B14F-4D97-AF65-F5344CB8AC3E}">
        <p14:creationId xmlns:p14="http://schemas.microsoft.com/office/powerpoint/2010/main" val="1598467973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728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7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97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97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97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972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972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972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972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972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9728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83" grpId="0" uiExpand="1" build="p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 Patterns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0000" y="1825625"/>
            <a:ext cx="10233800" cy="4687470"/>
          </a:xfrm>
        </p:spPr>
        <p:txBody>
          <a:bodyPr>
            <a:normAutofit/>
          </a:bodyPr>
          <a:lstStyle/>
          <a:p>
            <a:r>
              <a:rPr lang="en-US" dirty="0"/>
              <a:t>Generally: solving maintenance problems</a:t>
            </a:r>
          </a:p>
          <a:p>
            <a:pPr lvl="1"/>
            <a:r>
              <a:rPr lang="en-US" dirty="0"/>
              <a:t>Course goal: make maintenance easier</a:t>
            </a:r>
          </a:p>
          <a:p>
            <a:pPr lvl="1"/>
            <a:r>
              <a:rPr lang="en-US" dirty="0"/>
              <a:t>Why?</a:t>
            </a:r>
          </a:p>
          <a:p>
            <a:r>
              <a:rPr lang="en-US" dirty="0"/>
              <a:t>Each pattern:</a:t>
            </a:r>
          </a:p>
          <a:p>
            <a:pPr lvl="1"/>
            <a:r>
              <a:rPr lang="en-US" dirty="0"/>
              <a:t>Problem statement: what problem is being solved</a:t>
            </a:r>
          </a:p>
          <a:p>
            <a:pPr lvl="2"/>
            <a:r>
              <a:rPr lang="en-US" dirty="0"/>
              <a:t>How maintenance improved</a:t>
            </a:r>
          </a:p>
          <a:p>
            <a:pPr lvl="1"/>
            <a:r>
              <a:rPr lang="en-US" dirty="0"/>
              <a:t>Name: allows communication</a:t>
            </a:r>
          </a:p>
          <a:p>
            <a:pPr lvl="1"/>
            <a:r>
              <a:rPr lang="en-US" dirty="0"/>
              <a:t>Solution: class design</a:t>
            </a:r>
          </a:p>
          <a:p>
            <a:pPr lvl="1"/>
            <a:r>
              <a:rPr lang="en-US" dirty="0"/>
              <a:t>Advantages </a:t>
            </a:r>
            <a:r>
              <a:rPr lang="mr-IN" dirty="0"/>
              <a:t>–</a:t>
            </a:r>
            <a:r>
              <a:rPr lang="en-US" dirty="0"/>
              <a:t> what is improved in the design</a:t>
            </a:r>
          </a:p>
          <a:p>
            <a:pPr lvl="1"/>
            <a:r>
              <a:rPr lang="en-US" dirty="0"/>
              <a:t>Shortcomings </a:t>
            </a:r>
            <a:r>
              <a:rPr lang="mr-IN" dirty="0"/>
              <a:t>–</a:t>
            </a:r>
            <a:r>
              <a:rPr lang="en-US" dirty="0"/>
              <a:t> negatives of using the pattern</a:t>
            </a:r>
          </a:p>
          <a:p>
            <a:r>
              <a:rPr lang="en-US" dirty="0"/>
              <a:t>Reusing </a:t>
            </a:r>
            <a:r>
              <a:rPr lang="en-US" i="1" dirty="0"/>
              <a:t>approaches</a:t>
            </a:r>
            <a:r>
              <a:rPr lang="en-US" dirty="0"/>
              <a:t>, not specific code or algorithms</a:t>
            </a:r>
          </a:p>
        </p:txBody>
      </p:sp>
    </p:spTree>
    <p:extLst>
      <p:ext uri="{BB962C8B-B14F-4D97-AF65-F5344CB8AC3E}">
        <p14:creationId xmlns:p14="http://schemas.microsoft.com/office/powerpoint/2010/main" val="1307249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Patterns of patterns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9999" y="1825625"/>
            <a:ext cx="10745935" cy="4904784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What patterns have we looked at?</a:t>
            </a:r>
          </a:p>
          <a:p>
            <a:pPr lvl="1"/>
            <a:r>
              <a:rPr lang="en-US" dirty="0"/>
              <a:t>Null Object, Adapter, Strategy, Singleton</a:t>
            </a:r>
          </a:p>
          <a:p>
            <a:pPr lvl="1"/>
            <a:r>
              <a:rPr lang="en-US" dirty="0"/>
              <a:t>Will cover many more</a:t>
            </a:r>
          </a:p>
          <a:p>
            <a:pPr lvl="1"/>
            <a:r>
              <a:rPr lang="en-US" dirty="0"/>
              <a:t>Is there a way to organize them?</a:t>
            </a:r>
          </a:p>
          <a:p>
            <a:r>
              <a:rPr lang="en-US" dirty="0"/>
              <a:t>Singleton: based on how objects are </a:t>
            </a:r>
            <a:r>
              <a:rPr lang="en-US" i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created</a:t>
            </a:r>
          </a:p>
          <a:p>
            <a:r>
              <a:rPr lang="en-US" dirty="0"/>
              <a:t>Strategy: how objects </a:t>
            </a:r>
            <a:r>
              <a:rPr lang="en-US" i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behave</a:t>
            </a:r>
            <a:r>
              <a:rPr lang="en-US" i="1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 </a:t>
            </a:r>
            <a:r>
              <a:rPr lang="en-US" dirty="0"/>
              <a:t>at run time</a:t>
            </a:r>
          </a:p>
          <a:p>
            <a:r>
              <a:rPr lang="en-US" dirty="0"/>
              <a:t>Adapter: the </a:t>
            </a:r>
            <a:r>
              <a:rPr lang="en-US" i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structure</a:t>
            </a:r>
            <a:r>
              <a:rPr lang="en-US" dirty="0"/>
              <a:t> of objects/classes</a:t>
            </a:r>
          </a:p>
          <a:p>
            <a:r>
              <a:rPr lang="en-US" dirty="0"/>
              <a:t>Null Object: doesn’t quite fit in any of the 3 primary categories</a:t>
            </a:r>
          </a:p>
          <a:p>
            <a:pPr lvl="1"/>
            <a:r>
              <a:rPr lang="en-US" dirty="0"/>
              <a:t>Probably closest to behavioral </a:t>
            </a:r>
          </a:p>
          <a:p>
            <a:r>
              <a:rPr lang="en-US" dirty="0"/>
              <a:t>Will look at more examples in each category</a:t>
            </a:r>
          </a:p>
          <a:p>
            <a:r>
              <a:rPr lang="en-US" dirty="0"/>
              <a:t>Common feature: all reduce </a:t>
            </a:r>
            <a:r>
              <a:rPr lang="en-US" i="1" dirty="0"/>
              <a:t>coupling</a:t>
            </a:r>
            <a:r>
              <a:rPr lang="en-US" dirty="0"/>
              <a:t> between classes, increase </a:t>
            </a:r>
            <a:r>
              <a:rPr lang="en-US" i="1" dirty="0"/>
              <a:t>cohesion</a:t>
            </a:r>
            <a:r>
              <a:rPr lang="en-US" dirty="0"/>
              <a:t> within classes</a:t>
            </a:r>
            <a:endParaRPr lang="en-US" i="1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73936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0000" y="1825625"/>
            <a:ext cx="10233800" cy="4916138"/>
          </a:xfrm>
        </p:spPr>
        <p:txBody>
          <a:bodyPr>
            <a:normAutofit/>
          </a:bodyPr>
          <a:lstStyle/>
          <a:p>
            <a:r>
              <a:rPr lang="en-US" dirty="0"/>
              <a:t>Strategy Pattern</a:t>
            </a:r>
          </a:p>
          <a:p>
            <a:pPr lvl="1"/>
            <a:r>
              <a:rPr lang="en-US" dirty="0"/>
              <a:t>Indicator: excessive behavior overrides, code duplication among classes</a:t>
            </a:r>
          </a:p>
          <a:p>
            <a:pPr lvl="1"/>
            <a:r>
              <a:rPr lang="en-US" dirty="0"/>
              <a:t>Consequence:  allows changing behavior “late” – at runtime</a:t>
            </a:r>
          </a:p>
          <a:p>
            <a:pPr lvl="1"/>
            <a:r>
              <a:rPr lang="en-US" dirty="0"/>
              <a:t>Introduces </a:t>
            </a:r>
            <a:r>
              <a:rPr lang="en-US"/>
              <a:t>typically highly-coupled </a:t>
            </a:r>
            <a:r>
              <a:rPr lang="en-US" dirty="0"/>
              <a:t>classes to maintain</a:t>
            </a:r>
          </a:p>
          <a:p>
            <a:r>
              <a:rPr lang="en-US" dirty="0"/>
              <a:t>Singleton Pattern</a:t>
            </a:r>
          </a:p>
          <a:p>
            <a:pPr lvl="1"/>
            <a:r>
              <a:rPr lang="en-US" dirty="0"/>
              <a:t>Indicator: need single instance of a class (with </a:t>
            </a:r>
            <a:r>
              <a:rPr lang="en-US" i="1" dirty="0"/>
              <a:t>global</a:t>
            </a:r>
            <a:r>
              <a:rPr lang="en-US" dirty="0"/>
              <a:t> access)</a:t>
            </a:r>
          </a:p>
          <a:p>
            <a:pPr lvl="1"/>
            <a:r>
              <a:rPr lang="en-US" dirty="0"/>
              <a:t>Consequence: guarantee one instance, globally accessible</a:t>
            </a:r>
          </a:p>
          <a:p>
            <a:pPr lvl="1"/>
            <a:r>
              <a:rPr lang="en-US" dirty="0"/>
              <a:t>Multi-threaded applications: must use more complex solution</a:t>
            </a:r>
          </a:p>
          <a:p>
            <a:pPr lvl="1"/>
            <a:r>
              <a:rPr lang="en-US" dirty="0"/>
              <a:t>Possible overuse</a:t>
            </a:r>
          </a:p>
          <a:p>
            <a:r>
              <a:rPr lang="en-US" dirty="0"/>
              <a:t>Creational, Behavioral, Structural Design Patterns</a:t>
            </a:r>
          </a:p>
          <a:p>
            <a:r>
              <a:rPr lang="en-US" dirty="0"/>
              <a:t>Reducing coupling, increasing cohesion</a:t>
            </a:r>
          </a:p>
        </p:txBody>
      </p:sp>
    </p:spTree>
    <p:extLst>
      <p:ext uri="{BB962C8B-B14F-4D97-AF65-F5344CB8AC3E}">
        <p14:creationId xmlns:p14="http://schemas.microsoft.com/office/powerpoint/2010/main" val="24957093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Singleton</a:t>
            </a:r>
            <a:endParaRPr lang="en-US" sz="3600" dirty="0"/>
          </a:p>
        </p:txBody>
      </p:sp>
      <p:sp>
        <p:nvSpPr>
          <p:cNvPr id="69635" name="Rectangle 3"/>
          <p:cNvSpPr>
            <a:spLocks noGrp="1" noChangeArrowheads="1"/>
          </p:cNvSpPr>
          <p:nvPr>
            <p:ph idx="1"/>
          </p:nvPr>
        </p:nvSpPr>
        <p:spPr>
          <a:xfrm>
            <a:off x="838198" y="1911104"/>
            <a:ext cx="9631682" cy="4724473"/>
          </a:xfrm>
        </p:spPr>
        <p:txBody>
          <a:bodyPr>
            <a:normAutofit fontScale="92500" lnSpcReduction="10000"/>
          </a:bodyPr>
          <a:lstStyle/>
          <a:p>
            <a:r>
              <a:rPr lang="en-US" dirty="0">
                <a:solidFill>
                  <a:schemeClr val="tx1"/>
                </a:solidFill>
              </a:rPr>
              <a:t>Sometimes it is important to have only one instance of a class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Easy to do of course, just declare a variable in a block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But what if need global access?</a:t>
            </a:r>
          </a:p>
          <a:p>
            <a:pPr lvl="1"/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Examples: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Factory (that creates many “product” instances)</a:t>
            </a:r>
          </a:p>
          <a:p>
            <a:pPr lvl="2"/>
            <a:r>
              <a:rPr lang="en-US" dirty="0">
                <a:solidFill>
                  <a:schemeClr val="tx1"/>
                </a:solidFill>
              </a:rPr>
              <a:t>More on this later!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Window manager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Event logger</a:t>
            </a:r>
          </a:p>
          <a:p>
            <a:pPr lvl="1"/>
            <a:endParaRPr lang="en-US" dirty="0">
              <a:solidFill>
                <a:schemeClr val="tx1"/>
              </a:solidFill>
            </a:endParaRPr>
          </a:p>
          <a:p>
            <a:pPr>
              <a:buNone/>
            </a:pPr>
            <a:r>
              <a:rPr lang="en-US" dirty="0">
                <a:solidFill>
                  <a:schemeClr val="tx1"/>
                </a:solidFill>
              </a:rPr>
              <a:t>The challenge: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Ensure that a certain class has only </a:t>
            </a:r>
            <a:r>
              <a:rPr lang="en-US" b="1" dirty="0">
                <a:solidFill>
                  <a:schemeClr val="tx1"/>
                </a:solidFill>
              </a:rPr>
              <a:t>one</a:t>
            </a:r>
            <a:r>
              <a:rPr lang="en-US" dirty="0">
                <a:solidFill>
                  <a:schemeClr val="tx1"/>
                </a:solidFill>
              </a:rPr>
              <a:t> instance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Provide global access to it</a:t>
            </a:r>
          </a:p>
        </p:txBody>
      </p:sp>
      <p:pic>
        <p:nvPicPr>
          <p:cNvPr id="1026" name="Picture 2" descr="C:\Documents and Settings\hornick\Local Settings\Temporary Internet Files\Content.IE5\PFYR14UO\MCj0326090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308833" y="3705125"/>
            <a:ext cx="1295400" cy="1780289"/>
          </a:xfrm>
          <a:prstGeom prst="rect">
            <a:avLst/>
          </a:prstGeom>
          <a:noFill/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E2B8C75-D404-15B5-7BFA-5DCD71DFD2AB}"/>
              </a:ext>
            </a:extLst>
          </p:cNvPr>
          <p:cNvSpPr txBox="1"/>
          <p:nvPr/>
        </p:nvSpPr>
        <p:spPr>
          <a:xfrm>
            <a:off x="8358809" y="349889"/>
            <a:ext cx="3478695" cy="37566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Ch. 21 of </a:t>
            </a:r>
            <a:r>
              <a:rPr lang="en-US" i="1" dirty="0"/>
              <a:t>Design Patterns Explained</a:t>
            </a:r>
          </a:p>
        </p:txBody>
      </p:sp>
    </p:spTree>
    <p:extLst>
      <p:ext uri="{BB962C8B-B14F-4D97-AF65-F5344CB8AC3E}">
        <p14:creationId xmlns:p14="http://schemas.microsoft.com/office/powerpoint/2010/main" val="2073168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69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696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696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696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696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5" dur="500"/>
                                        <p:tgtEl>
                                          <p:spTgt spid="696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8" dur="500"/>
                                        <p:tgtEl>
                                          <p:spTgt spid="6963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1" dur="500"/>
                                        <p:tgtEl>
                                          <p:spTgt spid="6963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2590800"/>
            <a:ext cx="8001000" cy="2362200"/>
          </a:xfrm>
        </p:spPr>
        <p:txBody>
          <a:bodyPr/>
          <a:lstStyle/>
          <a:p>
            <a:pPr>
              <a:buNone/>
            </a:pPr>
            <a:r>
              <a:rPr lang="en-US" sz="44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How can you prevent </a:t>
            </a:r>
            <a:r>
              <a:rPr lang="en-US" sz="4400" b="1" i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any</a:t>
            </a:r>
            <a:r>
              <a:rPr lang="en-US" sz="44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 instances of a class from being created?</a:t>
            </a:r>
          </a:p>
        </p:txBody>
      </p:sp>
      <p:pic>
        <p:nvPicPr>
          <p:cNvPr id="3074" name="Picture 2" descr="C:\Documents and Settings\hornick\Local Settings\Temporary Internet Files\Content.IE5\3EMX8BOC\MCj0431560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9000" y="4343400"/>
            <a:ext cx="1981200" cy="1981200"/>
          </a:xfrm>
          <a:prstGeom prst="rect">
            <a:avLst/>
          </a:prstGeom>
          <a:noFill/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118F052-477F-40C1-AD9D-8ABCC0CF1955}"/>
              </a:ext>
            </a:extLst>
          </p:cNvPr>
          <p:cNvSpPr txBox="1"/>
          <p:nvPr/>
        </p:nvSpPr>
        <p:spPr>
          <a:xfrm>
            <a:off x="530322" y="4808904"/>
            <a:ext cx="29017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Don’t write it?...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199C937-C31A-4AB3-A7D0-67F6631B061A}"/>
              </a:ext>
            </a:extLst>
          </p:cNvPr>
          <p:cNvSpPr txBox="1"/>
          <p:nvPr/>
        </p:nvSpPr>
        <p:spPr>
          <a:xfrm>
            <a:off x="530322" y="5334000"/>
            <a:ext cx="5206490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Tell programmers, “just don’t </a:t>
            </a:r>
          </a:p>
          <a:p>
            <a:r>
              <a:rPr lang="en-US" sz="3200" dirty="0"/>
              <a:t>create instances”?</a:t>
            </a:r>
          </a:p>
        </p:txBody>
      </p:sp>
    </p:spTree>
    <p:extLst>
      <p:ext uri="{BB962C8B-B14F-4D97-AF65-F5344CB8AC3E}">
        <p14:creationId xmlns:p14="http://schemas.microsoft.com/office/powerpoint/2010/main" val="1460232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vert="horz" lIns="92075" tIns="46038" rIns="92075" bIns="46038" rtlCol="0" anchor="ctr"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Moving towards a solution…</a:t>
            </a:r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94130" y="1985169"/>
            <a:ext cx="6934200" cy="4411662"/>
          </a:xfrm>
          <a:noFill/>
          <a:ln/>
        </p:spPr>
        <p:txBody>
          <a:bodyPr vert="horz" lIns="92075" tIns="46038" rIns="92075" bIns="46038" rtlCol="0"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Restrict the ability to construct more than one instance of a </a:t>
            </a:r>
            <a:r>
              <a:rPr lang="en-US" b="1" u="sng" dirty="0">
                <a:solidFill>
                  <a:schemeClr val="tx1"/>
                </a:solidFill>
              </a:rPr>
              <a:t>Singleton </a:t>
            </a:r>
            <a:r>
              <a:rPr lang="en-US" dirty="0">
                <a:solidFill>
                  <a:schemeClr val="tx1"/>
                </a:solidFill>
              </a:rPr>
              <a:t>class</a:t>
            </a:r>
            <a:br>
              <a:rPr lang="en-US" dirty="0">
                <a:solidFill>
                  <a:schemeClr val="tx1"/>
                </a:solidFill>
              </a:rPr>
            </a:br>
            <a:endParaRPr lang="en-US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Make the class responsible for keeping track of its one and only instance</a:t>
            </a:r>
            <a:br>
              <a:rPr lang="en-US" dirty="0">
                <a:solidFill>
                  <a:schemeClr val="tx1"/>
                </a:solidFill>
              </a:rPr>
            </a:br>
            <a:endParaRPr lang="en-US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Provide a global (static) access method</a:t>
            </a:r>
          </a:p>
        </p:txBody>
      </p:sp>
      <p:pic>
        <p:nvPicPr>
          <p:cNvPr id="2050" name="Picture 2" descr="C:\Documents and Settings\hornick\Local Settings\Temporary Internet Files\Content.IE5\DKJ0Z5I0\MCj0082259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463839" y="3806031"/>
            <a:ext cx="2263242" cy="25908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861190836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059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0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10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10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595" grpId="0" uiExpand="1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Basic solution</a:t>
            </a: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838199" y="1966669"/>
            <a:ext cx="11068665" cy="474745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lnSpc>
                <a:spcPct val="50000"/>
              </a:lnSpc>
              <a:spcBef>
                <a:spcPct val="50000"/>
              </a:spcBef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public class Singleton {</a:t>
            </a:r>
            <a:br>
              <a:rPr lang="en-US" sz="2000" b="1" dirty="0">
                <a:latin typeface="Courier New" pitchFamily="49" charset="0"/>
                <a:cs typeface="Courier New" pitchFamily="49" charset="0"/>
              </a:rPr>
            </a:br>
            <a:endParaRPr lang="en-US" sz="2000" b="1" dirty="0">
              <a:latin typeface="Courier New" pitchFamily="49" charset="0"/>
              <a:cs typeface="Courier New" pitchFamily="49" charset="0"/>
            </a:endParaRPr>
          </a:p>
          <a:p>
            <a:pPr algn="l">
              <a:lnSpc>
                <a:spcPct val="50000"/>
              </a:lnSpc>
              <a:spcBef>
                <a:spcPct val="50000"/>
              </a:spcBef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private static Singleton </a:t>
            </a:r>
            <a:r>
              <a:rPr lang="en-US" sz="2000" b="1" dirty="0" err="1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uniqueInstance</a:t>
            </a:r>
            <a:r>
              <a:rPr lang="en-US" sz="2000" b="1" dirty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 = new Singleton();</a:t>
            </a:r>
            <a:endParaRPr lang="en-US" sz="2000" b="1" dirty="0">
              <a:latin typeface="Courier New" pitchFamily="49" charset="0"/>
              <a:cs typeface="Courier New" pitchFamily="49" charset="0"/>
            </a:endParaRPr>
          </a:p>
          <a:p>
            <a:pPr algn="l">
              <a:lnSpc>
                <a:spcPct val="50000"/>
              </a:lnSpc>
              <a:spcBef>
                <a:spcPct val="50000"/>
              </a:spcBef>
            </a:pPr>
            <a:endParaRPr lang="en-US" sz="2000" b="1" dirty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 private constructor cannot be called;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20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 // no instances can be created.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private Singleton() {</a:t>
            </a:r>
          </a:p>
          <a:p>
            <a:pPr algn="l">
              <a:lnSpc>
                <a:spcPct val="50000"/>
              </a:lnSpc>
              <a:spcBef>
                <a:spcPct val="50000"/>
              </a:spcBef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pPr algn="l">
              <a:lnSpc>
                <a:spcPct val="50000"/>
              </a:lnSpc>
              <a:spcBef>
                <a:spcPct val="50000"/>
              </a:spcBef>
            </a:pPr>
            <a:endParaRPr lang="en-US" sz="2000" b="1" dirty="0">
              <a:latin typeface="Courier New" pitchFamily="49" charset="0"/>
              <a:cs typeface="Courier New" pitchFamily="49" charset="0"/>
            </a:endParaRPr>
          </a:p>
          <a:p>
            <a:pPr algn="l">
              <a:lnSpc>
                <a:spcPct val="50000"/>
              </a:lnSpc>
              <a:spcBef>
                <a:spcPct val="50000"/>
              </a:spcBef>
            </a:pPr>
            <a:r>
              <a:rPr lang="en-US" sz="20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 // return the same instance to all callers of this method</a:t>
            </a:r>
            <a:br>
              <a:rPr lang="en-US" sz="2000" b="1" dirty="0">
                <a:latin typeface="Courier New" pitchFamily="49" charset="0"/>
                <a:cs typeface="Courier New" pitchFamily="49" charset="0"/>
              </a:rPr>
            </a:br>
            <a:br>
              <a:rPr lang="en-US" sz="2000" b="1" dirty="0">
                <a:latin typeface="Courier New" pitchFamily="49" charset="0"/>
                <a:cs typeface="Courier New" pitchFamily="49" charset="0"/>
              </a:rPr>
            </a:b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public static Singleton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getInstance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() {</a:t>
            </a:r>
          </a:p>
          <a:p>
            <a:pPr algn="l">
              <a:lnSpc>
                <a:spcPct val="50000"/>
              </a:lnSpc>
              <a:spcBef>
                <a:spcPct val="50000"/>
              </a:spcBef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return </a:t>
            </a:r>
            <a:r>
              <a:rPr lang="en-US" sz="2000" b="1" dirty="0" err="1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uniqueInstance</a:t>
            </a:r>
            <a:r>
              <a:rPr lang="en-US" sz="2000" b="1" dirty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 algn="l">
              <a:lnSpc>
                <a:spcPct val="50000"/>
              </a:lnSpc>
              <a:spcBef>
                <a:spcPct val="50000"/>
              </a:spcBef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pPr algn="l">
              <a:lnSpc>
                <a:spcPct val="50000"/>
              </a:lnSpc>
              <a:spcBef>
                <a:spcPct val="50000"/>
              </a:spcBef>
            </a:pPr>
            <a:endParaRPr lang="en-US" sz="2000" b="1" dirty="0">
              <a:latin typeface="Courier New" pitchFamily="49" charset="0"/>
              <a:cs typeface="Courier New" pitchFamily="49" charset="0"/>
            </a:endParaRPr>
          </a:p>
          <a:p>
            <a:pPr algn="l">
              <a:lnSpc>
                <a:spcPct val="50000"/>
              </a:lnSpc>
              <a:spcBef>
                <a:spcPct val="50000"/>
              </a:spcBef>
            </a:pPr>
            <a:r>
              <a:rPr lang="en-US" sz="20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 // add other methods…</a:t>
            </a:r>
          </a:p>
          <a:p>
            <a:pPr algn="l">
              <a:lnSpc>
                <a:spcPct val="50000"/>
              </a:lnSpc>
              <a:spcBef>
                <a:spcPct val="50000"/>
              </a:spcBef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}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</a:t>
            </a:r>
          </a:p>
        </p:txBody>
      </p:sp>
      <p:sp>
        <p:nvSpPr>
          <p:cNvPr id="5" name="Oval 4"/>
          <p:cNvSpPr/>
          <p:nvPr/>
        </p:nvSpPr>
        <p:spPr>
          <a:xfrm>
            <a:off x="4820652" y="2228451"/>
            <a:ext cx="5699864" cy="533400"/>
          </a:xfrm>
          <a:prstGeom prst="ellipse">
            <a:avLst/>
          </a:prstGeom>
          <a:noFill/>
          <a:ln w="254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1475976" y="5004169"/>
            <a:ext cx="4268347" cy="533400"/>
          </a:xfrm>
          <a:prstGeom prst="ellipse">
            <a:avLst/>
          </a:prstGeom>
          <a:noFill/>
          <a:ln w="254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C:\Documents and Settings\hornick\Local Settings\Temporary Internet Files\Content.IE5\8GV4S627\MCj0424708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293137" y="5004169"/>
            <a:ext cx="2454757" cy="16351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091411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C95E4AB-FA7E-4E39-B92B-ED232DC08CEA}"/>
              </a:ext>
            </a:extLst>
          </p:cNvPr>
          <p:cNvSpPr txBox="1"/>
          <p:nvPr/>
        </p:nvSpPr>
        <p:spPr>
          <a:xfrm>
            <a:off x="518511" y="1120365"/>
            <a:ext cx="12014828" cy="52629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accent2"/>
                </a:solidFill>
                <a:latin typeface="Consolas" panose="020B0609020204030204" pitchFamily="49" charset="0"/>
              </a:rPr>
              <a:t>public</a:t>
            </a:r>
            <a:r>
              <a:rPr lang="en-US" sz="2800" dirty="0">
                <a:latin typeface="Consolas" panose="020B0609020204030204" pitchFamily="49" charset="0"/>
              </a:rPr>
              <a:t> </a:t>
            </a:r>
            <a:r>
              <a:rPr lang="en-US" sz="2800" dirty="0">
                <a:solidFill>
                  <a:schemeClr val="accent2"/>
                </a:solidFill>
                <a:latin typeface="Consolas" panose="020B0609020204030204" pitchFamily="49" charset="0"/>
              </a:rPr>
              <a:t>class</a:t>
            </a:r>
            <a:r>
              <a:rPr lang="en-US" sz="2800" dirty="0">
                <a:latin typeface="Consolas" panose="020B0609020204030204" pitchFamily="49" charset="0"/>
              </a:rPr>
              <a:t> Printer {</a:t>
            </a:r>
          </a:p>
          <a:p>
            <a:r>
              <a:rPr lang="en-US" sz="2800" dirty="0">
                <a:latin typeface="Consolas" panose="020B0609020204030204" pitchFamily="49" charset="0"/>
              </a:rPr>
              <a:t>    </a:t>
            </a:r>
            <a:r>
              <a:rPr lang="en-US" sz="2800" dirty="0">
                <a:solidFill>
                  <a:schemeClr val="accent2"/>
                </a:solidFill>
                <a:latin typeface="Consolas" panose="020B0609020204030204" pitchFamily="49" charset="0"/>
              </a:rPr>
              <a:t>private static </a:t>
            </a:r>
            <a:r>
              <a:rPr lang="en-US" sz="2800" dirty="0">
                <a:latin typeface="Consolas" panose="020B0609020204030204" pitchFamily="49" charset="0"/>
              </a:rPr>
              <a:t>Printer </a:t>
            </a:r>
            <a:r>
              <a:rPr lang="en-US" sz="2800" dirty="0" err="1">
                <a:latin typeface="Consolas" panose="020B0609020204030204" pitchFamily="49" charset="0"/>
              </a:rPr>
              <a:t>uniqueInstance</a:t>
            </a:r>
            <a:r>
              <a:rPr lang="en-US" sz="2800" dirty="0">
                <a:latin typeface="Consolas" panose="020B0609020204030204" pitchFamily="49" charset="0"/>
              </a:rPr>
              <a:t> </a:t>
            </a:r>
          </a:p>
          <a:p>
            <a:r>
              <a:rPr lang="en-US" sz="2800" dirty="0">
                <a:latin typeface="Consolas" panose="020B0609020204030204" pitchFamily="49" charset="0"/>
              </a:rPr>
              <a:t>        = new Printer();</a:t>
            </a:r>
          </a:p>
          <a:p>
            <a:endParaRPr lang="en-US" sz="2800" dirty="0">
              <a:latin typeface="Consolas" panose="020B0609020204030204" pitchFamily="49" charset="0"/>
            </a:endParaRPr>
          </a:p>
          <a:p>
            <a:r>
              <a:rPr lang="en-US" sz="2800" dirty="0">
                <a:latin typeface="Consolas" panose="020B0609020204030204" pitchFamily="49" charset="0"/>
              </a:rPr>
              <a:t>    </a:t>
            </a:r>
            <a:r>
              <a:rPr lang="en-US" sz="2800" dirty="0">
                <a:solidFill>
                  <a:schemeClr val="accent2"/>
                </a:solidFill>
                <a:latin typeface="Consolas" panose="020B0609020204030204" pitchFamily="49" charset="0"/>
              </a:rPr>
              <a:t>private</a:t>
            </a:r>
            <a:r>
              <a:rPr lang="en-US" sz="2800" dirty="0">
                <a:latin typeface="Consolas" panose="020B0609020204030204" pitchFamily="49" charset="0"/>
              </a:rPr>
              <a:t> Printer() { }</a:t>
            </a:r>
          </a:p>
          <a:p>
            <a:endParaRPr lang="en-US" sz="2800" dirty="0">
              <a:latin typeface="Consolas" panose="020B0609020204030204" pitchFamily="49" charset="0"/>
            </a:endParaRPr>
          </a:p>
          <a:p>
            <a:r>
              <a:rPr lang="en-US" sz="2800" dirty="0">
                <a:latin typeface="Consolas" panose="020B0609020204030204" pitchFamily="49" charset="0"/>
              </a:rPr>
              <a:t>    </a:t>
            </a:r>
            <a:r>
              <a:rPr lang="en-US" sz="2800" dirty="0">
                <a:solidFill>
                  <a:schemeClr val="accent2"/>
                </a:solidFill>
                <a:latin typeface="Consolas" panose="020B0609020204030204" pitchFamily="49" charset="0"/>
              </a:rPr>
              <a:t>public</a:t>
            </a:r>
            <a:r>
              <a:rPr lang="en-US" sz="2800" dirty="0">
                <a:latin typeface="Consolas" panose="020B0609020204030204" pitchFamily="49" charset="0"/>
              </a:rPr>
              <a:t> </a:t>
            </a:r>
            <a:r>
              <a:rPr lang="en-US" sz="2800" dirty="0">
                <a:solidFill>
                  <a:schemeClr val="accent2"/>
                </a:solidFill>
                <a:latin typeface="Consolas" panose="020B0609020204030204" pitchFamily="49" charset="0"/>
              </a:rPr>
              <a:t>static</a:t>
            </a:r>
            <a:r>
              <a:rPr lang="en-US" sz="2800" dirty="0">
                <a:latin typeface="Consolas" panose="020B0609020204030204" pitchFamily="49" charset="0"/>
              </a:rPr>
              <a:t> </a:t>
            </a:r>
            <a:r>
              <a:rPr lang="en-US" sz="2800" dirty="0" err="1">
                <a:latin typeface="Consolas" panose="020B0609020204030204" pitchFamily="49" charset="0"/>
              </a:rPr>
              <a:t>getInstance</a:t>
            </a:r>
            <a:r>
              <a:rPr lang="en-US" sz="2800" dirty="0">
                <a:latin typeface="Consolas" panose="020B0609020204030204" pitchFamily="49" charset="0"/>
              </a:rPr>
              <a:t>() { </a:t>
            </a:r>
            <a:r>
              <a:rPr lang="en-US" sz="2800" dirty="0">
                <a:solidFill>
                  <a:schemeClr val="accent2"/>
                </a:solidFill>
                <a:latin typeface="Consolas" panose="020B0609020204030204" pitchFamily="49" charset="0"/>
              </a:rPr>
              <a:t>return</a:t>
            </a:r>
            <a:r>
              <a:rPr lang="en-US" sz="2800" dirty="0">
                <a:latin typeface="Consolas" panose="020B0609020204030204" pitchFamily="49" charset="0"/>
              </a:rPr>
              <a:t> </a:t>
            </a:r>
            <a:r>
              <a:rPr lang="en-US" sz="2800" dirty="0" err="1">
                <a:latin typeface="Consolas" panose="020B0609020204030204" pitchFamily="49" charset="0"/>
              </a:rPr>
              <a:t>uniqueInstance</a:t>
            </a:r>
            <a:r>
              <a:rPr lang="en-US" sz="2800" dirty="0">
                <a:latin typeface="Consolas" panose="020B0609020204030204" pitchFamily="49" charset="0"/>
              </a:rPr>
              <a:t>; }</a:t>
            </a:r>
          </a:p>
          <a:p>
            <a:endParaRPr lang="en-US" sz="2800" dirty="0">
              <a:latin typeface="Consolas" panose="020B0609020204030204" pitchFamily="49" charset="0"/>
            </a:endParaRPr>
          </a:p>
          <a:p>
            <a:r>
              <a:rPr lang="en-US" sz="2800" dirty="0">
                <a:latin typeface="Consolas" panose="020B0609020204030204" pitchFamily="49" charset="0"/>
              </a:rPr>
              <a:t>    </a:t>
            </a:r>
            <a:r>
              <a:rPr lang="en-US" sz="2800" dirty="0">
                <a:solidFill>
                  <a:schemeClr val="accent2"/>
                </a:solidFill>
                <a:latin typeface="Consolas" panose="020B0609020204030204" pitchFamily="49" charset="0"/>
              </a:rPr>
              <a:t>public</a:t>
            </a:r>
            <a:r>
              <a:rPr lang="en-US" sz="2800" dirty="0">
                <a:latin typeface="Consolas" panose="020B0609020204030204" pitchFamily="49" charset="0"/>
              </a:rPr>
              <a:t> void write(String text) {</a:t>
            </a:r>
          </a:p>
          <a:p>
            <a:r>
              <a:rPr lang="en-US" sz="2800" dirty="0">
                <a:latin typeface="Consolas" panose="020B0609020204030204" pitchFamily="49" charset="0"/>
              </a:rPr>
              <a:t>        </a:t>
            </a:r>
            <a:r>
              <a:rPr lang="en-US" sz="2800" dirty="0" err="1">
                <a:latin typeface="Consolas" panose="020B0609020204030204" pitchFamily="49" charset="0"/>
              </a:rPr>
              <a:t>System.out.println</a:t>
            </a:r>
            <a:r>
              <a:rPr lang="en-US" sz="2800" dirty="0">
                <a:latin typeface="Consolas" panose="020B0609020204030204" pitchFamily="49" charset="0"/>
              </a:rPr>
              <a:t>(text); // or something fancier…</a:t>
            </a:r>
          </a:p>
          <a:p>
            <a:r>
              <a:rPr lang="en-US" sz="2800" dirty="0">
                <a:latin typeface="Consolas" panose="020B0609020204030204" pitchFamily="49" charset="0"/>
              </a:rPr>
              <a:t>    }</a:t>
            </a:r>
          </a:p>
          <a:p>
            <a:r>
              <a:rPr lang="en-US" sz="2800" dirty="0"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BCD9269-1F3B-4127-9015-B0F66BD61992}"/>
              </a:ext>
            </a:extLst>
          </p:cNvPr>
          <p:cNvSpPr/>
          <p:nvPr/>
        </p:nvSpPr>
        <p:spPr>
          <a:xfrm>
            <a:off x="9601474" y="474656"/>
            <a:ext cx="220765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/>
              <a:t>Example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D4F54DB-621B-4477-9412-EE924B17607B}"/>
              </a:ext>
            </a:extLst>
          </p:cNvPr>
          <p:cNvSpPr txBox="1"/>
          <p:nvPr/>
        </p:nvSpPr>
        <p:spPr>
          <a:xfrm>
            <a:off x="2777924" y="5949387"/>
            <a:ext cx="1297150" cy="461665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Usage:</a:t>
            </a:r>
            <a:r>
              <a:rPr lang="en-US" sz="24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Consolas" panose="020B0609020204030204" pitchFamily="49" charset="0"/>
              </a:rPr>
              <a:t>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739EAA9-9385-45F5-B20E-77E50AA20E39}"/>
              </a:ext>
            </a:extLst>
          </p:cNvPr>
          <p:cNvSpPr txBox="1"/>
          <p:nvPr/>
        </p:nvSpPr>
        <p:spPr>
          <a:xfrm>
            <a:off x="2777924" y="5948731"/>
            <a:ext cx="8868133" cy="461665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2400" i="1" dirty="0">
                <a:solidFill>
                  <a:schemeClr val="tx1"/>
                </a:solidFill>
              </a:rPr>
              <a:t>Usage</a:t>
            </a:r>
            <a:r>
              <a:rPr lang="en-US" sz="2400" dirty="0">
                <a:solidFill>
                  <a:schemeClr val="tx1"/>
                </a:solidFill>
              </a:rPr>
              <a:t>:   </a:t>
            </a:r>
            <a:r>
              <a:rPr lang="en-US" sz="2400" dirty="0" err="1">
                <a:solidFill>
                  <a:schemeClr val="tx1"/>
                </a:solidFill>
                <a:latin typeface="Consolas" panose="020B0609020204030204" pitchFamily="49" charset="0"/>
              </a:rPr>
              <a:t>Printer.getInstance</a:t>
            </a:r>
            <a:r>
              <a:rPr lang="en-US" sz="2400" dirty="0">
                <a:solidFill>
                  <a:schemeClr val="tx1"/>
                </a:solidFill>
                <a:latin typeface="Consolas" panose="020B0609020204030204" pitchFamily="49" charset="0"/>
              </a:rPr>
              <a:t>().write(“Hello, Dolly!”);</a:t>
            </a:r>
          </a:p>
        </p:txBody>
      </p:sp>
    </p:spTree>
    <p:extLst>
      <p:ext uri="{BB962C8B-B14F-4D97-AF65-F5344CB8AC3E}">
        <p14:creationId xmlns:p14="http://schemas.microsoft.com/office/powerpoint/2010/main" val="230688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>
          <a:xfrm>
            <a:off x="757084" y="350837"/>
            <a:ext cx="7543800" cy="1096962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Important Concepts</a:t>
            </a:r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63561" y="1447799"/>
            <a:ext cx="10471355" cy="5021827"/>
          </a:xfrm>
        </p:spPr>
        <p:txBody>
          <a:bodyPr>
            <a:normAutofit/>
          </a:bodyPr>
          <a:lstStyle/>
          <a:p>
            <a:pPr lvl="1"/>
            <a:endParaRPr lang="en-US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3000" dirty="0">
                <a:solidFill>
                  <a:schemeClr val="tx1"/>
                </a:solidFill>
              </a:rPr>
              <a:t>Why a private constructor?</a:t>
            </a:r>
          </a:p>
          <a:p>
            <a:pPr lvl="1">
              <a:buNone/>
            </a:pPr>
            <a:r>
              <a:rPr lang="en-US" sz="2600" dirty="0">
                <a:solidFill>
                  <a:schemeClr val="tx1"/>
                </a:solidFill>
              </a:rPr>
              <a:t>	</a:t>
            </a:r>
            <a:r>
              <a:rPr lang="en-US" sz="2600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Instantiating the </a:t>
            </a:r>
            <a:r>
              <a:rPr lang="en-US" sz="26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urier New" pitchFamily="49" charset="0"/>
                <a:cs typeface="Courier New" pitchFamily="49" charset="0"/>
              </a:rPr>
              <a:t>Singleton</a:t>
            </a:r>
            <a:r>
              <a:rPr lang="en-US" sz="2600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 class directly: compilation error</a:t>
            </a:r>
          </a:p>
          <a:p>
            <a:pPr lvl="2"/>
            <a:r>
              <a:rPr lang="en-US" sz="2200" dirty="0">
                <a:solidFill>
                  <a:schemeClr val="tx1"/>
                </a:solidFill>
              </a:rPr>
              <a:t>Only the </a:t>
            </a:r>
            <a:r>
              <a:rPr lang="en-US" sz="2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Singleton</a:t>
            </a:r>
            <a:r>
              <a:rPr lang="en-US" sz="2200" dirty="0">
                <a:solidFill>
                  <a:schemeClr val="tx1"/>
                </a:solidFill>
              </a:rPr>
              <a:t> class can create instances of itself</a:t>
            </a:r>
          </a:p>
          <a:p>
            <a:pPr lvl="1"/>
            <a:endParaRPr lang="en-US" sz="2600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3000" dirty="0">
                <a:solidFill>
                  <a:schemeClr val="tx1"/>
                </a:solidFill>
              </a:rPr>
              <a:t>How can you access the single instance of the </a:t>
            </a:r>
            <a:r>
              <a:rPr lang="en-US" sz="3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Singleton</a:t>
            </a:r>
            <a:r>
              <a:rPr lang="en-US" sz="3000" dirty="0">
                <a:solidFill>
                  <a:schemeClr val="tx1"/>
                </a:solidFill>
              </a:rPr>
              <a:t> class?</a:t>
            </a:r>
          </a:p>
          <a:p>
            <a:pPr lvl="1">
              <a:buNone/>
            </a:pPr>
            <a:r>
              <a:rPr lang="en-US" sz="2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600" b="1" dirty="0" err="1">
                <a:solidFill>
                  <a:schemeClr val="accent5">
                    <a:lumMod val="40000"/>
                    <a:lumOff val="60000"/>
                  </a:schemeClr>
                </a:solidFill>
                <a:latin typeface="Courier New" pitchFamily="49" charset="0"/>
                <a:cs typeface="Courier New" pitchFamily="49" charset="0"/>
              </a:rPr>
              <a:t>getInstance</a:t>
            </a:r>
            <a:r>
              <a:rPr lang="en-US" sz="2600" dirty="0">
                <a:solidFill>
                  <a:schemeClr val="accent5">
                    <a:lumMod val="40000"/>
                    <a:lumOff val="60000"/>
                  </a:schemeClr>
                </a:solidFill>
                <a:latin typeface="Courier New" pitchFamily="49" charset="0"/>
                <a:cs typeface="Courier New" pitchFamily="49" charset="0"/>
              </a:rPr>
              <a:t>()</a:t>
            </a:r>
            <a:r>
              <a:rPr lang="en-US" sz="2600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 is a static method, so accessible through the class name</a:t>
            </a:r>
          </a:p>
          <a:p>
            <a:pPr lvl="2"/>
            <a:r>
              <a:rPr lang="en-US" sz="22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Singleton.getInstance</a:t>
            </a:r>
            <a:r>
              <a:rPr lang="en-US" sz="2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()</a:t>
            </a:r>
            <a:endParaRPr lang="en-US" sz="22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 lvl="2"/>
            <a:r>
              <a:rPr lang="en-US" sz="2200" dirty="0">
                <a:solidFill>
                  <a:schemeClr val="tx1"/>
                </a:solidFill>
              </a:rPr>
              <a:t>Provides global access to the instance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48E1E84-21F8-4A85-BBB1-C4C83D9C0CBB}"/>
              </a:ext>
            </a:extLst>
          </p:cNvPr>
          <p:cNvSpPr txBox="1"/>
          <p:nvPr/>
        </p:nvSpPr>
        <p:spPr>
          <a:xfrm rot="21026745">
            <a:off x="5956837" y="1201801"/>
            <a:ext cx="37142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Segoe Print" panose="02000600000000000000" pitchFamily="2" charset="0"/>
              </a:rPr>
              <a:t>Could you make the constructor protected?</a:t>
            </a:r>
          </a:p>
        </p:txBody>
      </p:sp>
    </p:spTree>
    <p:extLst>
      <p:ext uri="{BB962C8B-B14F-4D97-AF65-F5344CB8AC3E}">
        <p14:creationId xmlns:p14="http://schemas.microsoft.com/office/powerpoint/2010/main" val="94106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691" grpId="0" uiExpand="1" build="p"/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C95E4AB-FA7E-4E39-B92B-ED232DC08CEA}"/>
              </a:ext>
            </a:extLst>
          </p:cNvPr>
          <p:cNvSpPr txBox="1"/>
          <p:nvPr/>
        </p:nvSpPr>
        <p:spPr>
          <a:xfrm>
            <a:off x="302201" y="633234"/>
            <a:ext cx="11889799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2"/>
                </a:solidFill>
                <a:latin typeface="Consolas" panose="020B0609020204030204" pitchFamily="49" charset="0"/>
              </a:rPr>
              <a:t>public</a:t>
            </a:r>
            <a:r>
              <a:rPr lang="en-US" sz="2800" dirty="0">
                <a:latin typeface="Consolas" panose="020B0609020204030204" pitchFamily="49" charset="0"/>
              </a:rPr>
              <a:t> </a:t>
            </a:r>
            <a:r>
              <a:rPr lang="en-US" sz="2800" dirty="0">
                <a:solidFill>
                  <a:schemeClr val="accent2"/>
                </a:solidFill>
                <a:latin typeface="Consolas" panose="020B0609020204030204" pitchFamily="49" charset="0"/>
              </a:rPr>
              <a:t>class</a:t>
            </a:r>
            <a:r>
              <a:rPr lang="en-US" sz="2800" dirty="0">
                <a:latin typeface="Consolas" panose="020B0609020204030204" pitchFamily="49" charset="0"/>
              </a:rPr>
              <a:t> Printer {</a:t>
            </a:r>
          </a:p>
          <a:p>
            <a:r>
              <a:rPr lang="en-US" sz="2800" dirty="0">
                <a:latin typeface="Consolas" panose="020B0609020204030204" pitchFamily="49" charset="0"/>
              </a:rPr>
              <a:t>    </a:t>
            </a:r>
            <a:r>
              <a:rPr lang="en-US" sz="2800" dirty="0">
                <a:solidFill>
                  <a:schemeClr val="accent2"/>
                </a:solidFill>
                <a:latin typeface="Consolas" panose="020B0609020204030204" pitchFamily="49" charset="0"/>
              </a:rPr>
              <a:t>private static </a:t>
            </a:r>
            <a:r>
              <a:rPr lang="en-US" sz="2800" dirty="0">
                <a:latin typeface="Consolas" panose="020B0609020204030204" pitchFamily="49" charset="0"/>
              </a:rPr>
              <a:t>Printer </a:t>
            </a:r>
            <a:r>
              <a:rPr lang="en-US" sz="2800" dirty="0" err="1">
                <a:latin typeface="Consolas" panose="020B0609020204030204" pitchFamily="49" charset="0"/>
              </a:rPr>
              <a:t>uniqueInstance</a:t>
            </a:r>
            <a:r>
              <a:rPr lang="en-US" sz="2800" dirty="0">
                <a:latin typeface="Consolas" panose="020B0609020204030204" pitchFamily="49" charset="0"/>
              </a:rPr>
              <a:t>; </a:t>
            </a:r>
            <a:r>
              <a:rPr lang="en-US" sz="2400" dirty="0">
                <a:latin typeface="Consolas" panose="020B0609020204030204" pitchFamily="49" charset="0"/>
              </a:rPr>
              <a:t>//</a:t>
            </a:r>
            <a:r>
              <a:rPr lang="en-US" sz="2400" strike="sngStrike" dirty="0">
                <a:solidFill>
                  <a:schemeClr val="tx1">
                    <a:lumMod val="85000"/>
                  </a:schemeClr>
                </a:solidFill>
                <a:latin typeface="Consolas" panose="020B0609020204030204" pitchFamily="49" charset="0"/>
              </a:rPr>
              <a:t>= new Printer();</a:t>
            </a:r>
            <a:endParaRPr lang="en-US" sz="2800" dirty="0">
              <a:latin typeface="Consolas" panose="020B0609020204030204" pitchFamily="49" charset="0"/>
            </a:endParaRPr>
          </a:p>
          <a:p>
            <a:r>
              <a:rPr lang="en-US" sz="2800" dirty="0">
                <a:latin typeface="Consolas" panose="020B0609020204030204" pitchFamily="49" charset="0"/>
              </a:rPr>
              <a:t>    </a:t>
            </a:r>
            <a:r>
              <a:rPr lang="en-US" sz="2800" dirty="0">
                <a:solidFill>
                  <a:schemeClr val="accent2"/>
                </a:solidFill>
                <a:latin typeface="Consolas" panose="020B0609020204030204" pitchFamily="49" charset="0"/>
              </a:rPr>
              <a:t>private</a:t>
            </a:r>
            <a:r>
              <a:rPr lang="en-US" sz="2800" dirty="0">
                <a:latin typeface="Consolas" panose="020B0609020204030204" pitchFamily="49" charset="0"/>
              </a:rPr>
              <a:t> Printer() { }</a:t>
            </a:r>
          </a:p>
          <a:p>
            <a:endParaRPr lang="en-US" sz="2800" dirty="0">
              <a:latin typeface="Consolas" panose="020B0609020204030204" pitchFamily="49" charset="0"/>
            </a:endParaRPr>
          </a:p>
          <a:p>
            <a:r>
              <a:rPr lang="en-US" sz="2800" dirty="0">
                <a:latin typeface="Consolas" panose="020B0609020204030204" pitchFamily="49" charset="0"/>
              </a:rPr>
              <a:t>    </a:t>
            </a:r>
            <a:r>
              <a:rPr lang="en-US" sz="2800" dirty="0">
                <a:solidFill>
                  <a:schemeClr val="accent2"/>
                </a:solidFill>
                <a:latin typeface="Consolas" panose="020B0609020204030204" pitchFamily="49" charset="0"/>
              </a:rPr>
              <a:t>public</a:t>
            </a:r>
            <a:r>
              <a:rPr lang="en-US" sz="2800" dirty="0">
                <a:latin typeface="Consolas" panose="020B0609020204030204" pitchFamily="49" charset="0"/>
              </a:rPr>
              <a:t> </a:t>
            </a:r>
            <a:r>
              <a:rPr lang="en-US" sz="2800" dirty="0">
                <a:solidFill>
                  <a:schemeClr val="accent2"/>
                </a:solidFill>
                <a:latin typeface="Consolas" panose="020B0609020204030204" pitchFamily="49" charset="0"/>
              </a:rPr>
              <a:t>static</a:t>
            </a:r>
            <a:r>
              <a:rPr lang="en-US" sz="2800" dirty="0">
                <a:latin typeface="Consolas" panose="020B0609020204030204" pitchFamily="49" charset="0"/>
              </a:rPr>
              <a:t> </a:t>
            </a:r>
            <a:r>
              <a:rPr lang="en-US" sz="2800" dirty="0" err="1">
                <a:latin typeface="Consolas" panose="020B0609020204030204" pitchFamily="49" charset="0"/>
              </a:rPr>
              <a:t>getInstance</a:t>
            </a:r>
            <a:r>
              <a:rPr lang="en-US" sz="2800" dirty="0">
                <a:latin typeface="Consolas" panose="020B0609020204030204" pitchFamily="49" charset="0"/>
              </a:rPr>
              <a:t>() { </a:t>
            </a:r>
          </a:p>
          <a:p>
            <a:r>
              <a:rPr lang="en-US" sz="2800" dirty="0">
                <a:latin typeface="Consolas" panose="020B0609020204030204" pitchFamily="49" charset="0"/>
              </a:rPr>
              <a:t>        if ( </a:t>
            </a:r>
            <a:r>
              <a:rPr lang="en-US" sz="2800" dirty="0" err="1">
                <a:latin typeface="Consolas" panose="020B0609020204030204" pitchFamily="49" charset="0"/>
              </a:rPr>
              <a:t>uniqueInstance</a:t>
            </a:r>
            <a:r>
              <a:rPr lang="en-US" sz="2800" dirty="0">
                <a:latin typeface="Consolas" panose="020B0609020204030204" pitchFamily="49" charset="0"/>
              </a:rPr>
              <a:t> == null )</a:t>
            </a:r>
          </a:p>
          <a:p>
            <a:r>
              <a:rPr lang="en-US" sz="2800" dirty="0">
                <a:latin typeface="Consolas" panose="020B0609020204030204" pitchFamily="49" charset="0"/>
              </a:rPr>
              <a:t>            </a:t>
            </a:r>
            <a:r>
              <a:rPr lang="en-US" sz="2800" dirty="0" err="1">
                <a:latin typeface="Consolas" panose="020B0609020204030204" pitchFamily="49" charset="0"/>
              </a:rPr>
              <a:t>uniqueInstance</a:t>
            </a:r>
            <a:r>
              <a:rPr lang="en-US" sz="2800" dirty="0">
                <a:latin typeface="Consolas" panose="020B0609020204030204" pitchFamily="49" charset="0"/>
              </a:rPr>
              <a:t> = new Printer();</a:t>
            </a:r>
          </a:p>
          <a:p>
            <a:r>
              <a:rPr lang="en-US" sz="2800" dirty="0">
                <a:solidFill>
                  <a:schemeClr val="accent2"/>
                </a:solidFill>
                <a:latin typeface="Consolas" panose="020B0609020204030204" pitchFamily="49" charset="0"/>
              </a:rPr>
              <a:t>        return</a:t>
            </a:r>
            <a:r>
              <a:rPr lang="en-US" sz="2800" dirty="0">
                <a:latin typeface="Consolas" panose="020B0609020204030204" pitchFamily="49" charset="0"/>
              </a:rPr>
              <a:t> </a:t>
            </a:r>
            <a:r>
              <a:rPr lang="en-US" sz="2800" dirty="0" err="1">
                <a:latin typeface="Consolas" panose="020B0609020204030204" pitchFamily="49" charset="0"/>
              </a:rPr>
              <a:t>uniqueInstance</a:t>
            </a:r>
            <a:r>
              <a:rPr lang="en-US" sz="2800" dirty="0">
                <a:latin typeface="Consolas" panose="020B0609020204030204" pitchFamily="49" charset="0"/>
              </a:rPr>
              <a:t>; </a:t>
            </a:r>
          </a:p>
          <a:p>
            <a:r>
              <a:rPr lang="en-US" sz="2800" dirty="0">
                <a:latin typeface="Consolas" panose="020B0609020204030204" pitchFamily="49" charset="0"/>
              </a:rPr>
              <a:t>    }</a:t>
            </a:r>
          </a:p>
          <a:p>
            <a:endParaRPr lang="en-US" sz="2800" dirty="0">
              <a:latin typeface="Consolas" panose="020B0609020204030204" pitchFamily="49" charset="0"/>
            </a:endParaRPr>
          </a:p>
          <a:p>
            <a:r>
              <a:rPr lang="en-US" sz="2800" dirty="0">
                <a:latin typeface="Consolas" panose="020B0609020204030204" pitchFamily="49" charset="0"/>
              </a:rPr>
              <a:t>    </a:t>
            </a:r>
            <a:r>
              <a:rPr lang="en-US" sz="2800" dirty="0">
                <a:solidFill>
                  <a:schemeClr val="accent2"/>
                </a:solidFill>
                <a:latin typeface="Consolas" panose="020B0609020204030204" pitchFamily="49" charset="0"/>
              </a:rPr>
              <a:t>public</a:t>
            </a:r>
            <a:r>
              <a:rPr lang="en-US" sz="2800" dirty="0">
                <a:latin typeface="Consolas" panose="020B0609020204030204" pitchFamily="49" charset="0"/>
              </a:rPr>
              <a:t> write(String text) {</a:t>
            </a:r>
          </a:p>
          <a:p>
            <a:r>
              <a:rPr lang="en-US" sz="2800" dirty="0">
                <a:latin typeface="Consolas" panose="020B0609020204030204" pitchFamily="49" charset="0"/>
              </a:rPr>
              <a:t>        </a:t>
            </a:r>
            <a:r>
              <a:rPr lang="en-US" sz="2800" dirty="0" err="1">
                <a:latin typeface="Consolas" panose="020B0609020204030204" pitchFamily="49" charset="0"/>
              </a:rPr>
              <a:t>System.out.println</a:t>
            </a:r>
            <a:r>
              <a:rPr lang="en-US" sz="2800" dirty="0">
                <a:latin typeface="Consolas" panose="020B0609020204030204" pitchFamily="49" charset="0"/>
              </a:rPr>
              <a:t>(text);</a:t>
            </a:r>
          </a:p>
          <a:p>
            <a:r>
              <a:rPr lang="en-US" sz="2800" dirty="0">
                <a:latin typeface="Consolas" panose="020B0609020204030204" pitchFamily="49" charset="0"/>
              </a:rPr>
              <a:t>    }</a:t>
            </a:r>
          </a:p>
          <a:p>
            <a:r>
              <a:rPr lang="en-US" sz="2800" dirty="0"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BCD9269-1F3B-4127-9015-B0F66BD61992}"/>
              </a:ext>
            </a:extLst>
          </p:cNvPr>
          <p:cNvSpPr/>
          <p:nvPr/>
        </p:nvSpPr>
        <p:spPr>
          <a:xfrm>
            <a:off x="7615358" y="248514"/>
            <a:ext cx="437972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/>
              <a:t>Alternative model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38420C7-9A42-43F2-95C0-2DDBA54A3BF7}"/>
              </a:ext>
            </a:extLst>
          </p:cNvPr>
          <p:cNvSpPr txBox="1"/>
          <p:nvPr/>
        </p:nvSpPr>
        <p:spPr>
          <a:xfrm>
            <a:off x="7451418" y="3979830"/>
            <a:ext cx="3970270" cy="83099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>
                <a:latin typeface="Segoe Print" panose="02000600000000000000" pitchFamily="2" charset="0"/>
              </a:rPr>
              <a:t>“Lazy” initialization – initialize on use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58D41DB-F01F-4E4B-B88F-A8FE27499432}"/>
              </a:ext>
            </a:extLst>
          </p:cNvPr>
          <p:cNvSpPr txBox="1"/>
          <p:nvPr/>
        </p:nvSpPr>
        <p:spPr>
          <a:xfrm>
            <a:off x="7887708" y="2104622"/>
            <a:ext cx="3602268" cy="5232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800" dirty="0">
                <a:latin typeface="Segoe Print" panose="02000600000000000000" pitchFamily="2" charset="0"/>
              </a:rPr>
              <a:t>Eager initialization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347DA40B-241F-4FCA-BB7A-2B77251B8469}"/>
              </a:ext>
            </a:extLst>
          </p:cNvPr>
          <p:cNvCxnSpPr/>
          <p:nvPr/>
        </p:nvCxnSpPr>
        <p:spPr>
          <a:xfrm flipV="1">
            <a:off x="9875520" y="1479665"/>
            <a:ext cx="266007" cy="623455"/>
          </a:xfrm>
          <a:prstGeom prst="straightConnector1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headEnd type="none" w="med" len="med"/>
            <a:tailEnd type="arrow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0683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vert="horz" lIns="92075" tIns="46038" rIns="92075" bIns="46038" rtlCol="0" anchor="ctr">
            <a:normAutofit fontScale="90000"/>
          </a:bodyPr>
          <a:lstStyle/>
          <a:p>
            <a:r>
              <a:rPr lang="en-US" dirty="0"/>
              <a:t>Eager instantiation has pros and cons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973932"/>
            <a:ext cx="8449638" cy="4618064"/>
          </a:xfrm>
          <a:noFill/>
          <a:ln/>
        </p:spPr>
        <p:txBody>
          <a:bodyPr vert="horz" lIns="92075" tIns="46038" rIns="92075" bIns="46038" rtlCol="0">
            <a:noAutofit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Global/static objects created whether used or not</a:t>
            </a:r>
          </a:p>
          <a:p>
            <a:pPr lvl="1"/>
            <a:r>
              <a:rPr lang="en-US" sz="1800" dirty="0">
                <a:solidFill>
                  <a:schemeClr val="tx1"/>
                </a:solidFill>
              </a:rPr>
              <a:t>Created on application load, before call to main()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sz="2400" dirty="0">
                <a:solidFill>
                  <a:schemeClr val="tx1"/>
                </a:solidFill>
              </a:rPr>
              <a:t>If creating singleton object is resource intensive, get delay on start</a:t>
            </a:r>
          </a:p>
          <a:p>
            <a:pPr lvl="1"/>
            <a:r>
              <a:rPr lang="en-US" sz="1800" dirty="0">
                <a:solidFill>
                  <a:schemeClr val="tx1"/>
                </a:solidFill>
              </a:rPr>
              <a:t>Example: object establishes a network connection to a remote database server upon creation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sz="2400" dirty="0">
                <a:solidFill>
                  <a:schemeClr val="tx1"/>
                </a:solidFill>
              </a:rPr>
              <a:t>Not all information may be available at static initialization time</a:t>
            </a:r>
          </a:p>
          <a:p>
            <a:pPr lvl="1"/>
            <a:r>
              <a:rPr lang="en-US" sz="1800" dirty="0">
                <a:solidFill>
                  <a:schemeClr val="tx1"/>
                </a:solidFill>
              </a:rPr>
              <a:t>Example: the specific file/database/resource that you are connecting to may not be known at application load time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sz="2400" dirty="0">
                <a:solidFill>
                  <a:schemeClr val="tx1"/>
                </a:solidFill>
              </a:rPr>
              <a:t>Win: static initialization is guaranteed to be “thread-safe”</a:t>
            </a:r>
          </a:p>
          <a:p>
            <a:pPr lvl="1"/>
            <a:r>
              <a:rPr lang="en-US" sz="1800" dirty="0">
                <a:solidFill>
                  <a:schemeClr val="tx1"/>
                </a:solidFill>
              </a:rPr>
              <a:t>Relevant for GUI apps</a:t>
            </a:r>
          </a:p>
          <a:p>
            <a:pPr lvl="1"/>
            <a:r>
              <a:rPr lang="en-US" sz="1800" dirty="0">
                <a:solidFill>
                  <a:schemeClr val="tx1"/>
                </a:solidFill>
              </a:rPr>
              <a:t>Why? Need example where it fails!</a:t>
            </a:r>
          </a:p>
        </p:txBody>
      </p:sp>
      <p:pic>
        <p:nvPicPr>
          <p:cNvPr id="3074" name="Picture 2" descr="C:\Documents and Settings\hornick\Local Settings\Temporary Internet Files\Content.IE5\YDNS56TQ\MCj0157019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534418" y="1952737"/>
            <a:ext cx="2286000" cy="295252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468010274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137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1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01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01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013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013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013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013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013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1013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379" grpId="0" uiExpand="1" build="p" animBg="1"/>
    </p:bldLst>
  </p:timing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Depth</Template>
  <TotalTime>11080</TotalTime>
  <Words>1163</Words>
  <Application>Microsoft Macintosh PowerPoint</Application>
  <PresentationFormat>Widescreen</PresentationFormat>
  <Paragraphs>202</Paragraphs>
  <Slides>15</Slides>
  <Notes>10</Notes>
  <HiddenSlides>4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Calibri</vt:lpstr>
      <vt:lpstr>Consolas</vt:lpstr>
      <vt:lpstr>Corbel</vt:lpstr>
      <vt:lpstr>Courier New</vt:lpstr>
      <vt:lpstr>Segoe Print</vt:lpstr>
      <vt:lpstr>Depth</vt:lpstr>
      <vt:lpstr> 11. Singleton Pattern</vt:lpstr>
      <vt:lpstr>Singleton</vt:lpstr>
      <vt:lpstr>Question:</vt:lpstr>
      <vt:lpstr>Moving towards a solution…</vt:lpstr>
      <vt:lpstr>Basic solution</vt:lpstr>
      <vt:lpstr>PowerPoint Presentation</vt:lpstr>
      <vt:lpstr>Important Concepts</vt:lpstr>
      <vt:lpstr>PowerPoint Presentation</vt:lpstr>
      <vt:lpstr>Eager instantiation has pros and cons</vt:lpstr>
      <vt:lpstr>Multithreading</vt:lpstr>
      <vt:lpstr>Lazy Initialization with Multithreading</vt:lpstr>
      <vt:lpstr>Summary</vt:lpstr>
      <vt:lpstr>Design Patterns</vt:lpstr>
      <vt:lpstr>Patterns of patterns</vt:lpstr>
      <vt:lpstr>Review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 Course Introduction</dc:title>
  <dc:creator>Brad Dennis</dc:creator>
  <cp:lastModifiedBy>Hasker, Dr. Robert</cp:lastModifiedBy>
  <cp:revision>383</cp:revision>
  <dcterms:created xsi:type="dcterms:W3CDTF">2014-08-01T20:24:53Z</dcterms:created>
  <dcterms:modified xsi:type="dcterms:W3CDTF">2025-04-09T03:03:49Z</dcterms:modified>
</cp:coreProperties>
</file>