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27"/>
  </p:notes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54" r:id="rId9"/>
    <p:sldId id="355" r:id="rId10"/>
    <p:sldId id="356" r:id="rId11"/>
    <p:sldId id="359" r:id="rId12"/>
    <p:sldId id="297" r:id="rId13"/>
    <p:sldId id="301" r:id="rId14"/>
    <p:sldId id="302" r:id="rId15"/>
    <p:sldId id="360" r:id="rId16"/>
    <p:sldId id="303" r:id="rId17"/>
    <p:sldId id="304" r:id="rId18"/>
    <p:sldId id="305" r:id="rId19"/>
    <p:sldId id="311" r:id="rId20"/>
    <p:sldId id="312" r:id="rId21"/>
    <p:sldId id="306" r:id="rId22"/>
    <p:sldId id="307" r:id="rId23"/>
    <p:sldId id="308" r:id="rId24"/>
    <p:sldId id="309" r:id="rId25"/>
    <p:sldId id="31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1" autoAdjust="0"/>
    <p:restoredTop sz="94490" autoAdjust="0"/>
  </p:normalViewPr>
  <p:slideViewPr>
    <p:cSldViewPr snapToGrid="0">
      <p:cViewPr varScale="1">
        <p:scale>
          <a:sx n="69" d="100"/>
          <a:sy n="69" d="100"/>
        </p:scale>
        <p:origin x="6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procedural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49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668BCF8D-9B1C-4D95-B23B-89F1BED2B12B}" type="slidenum">
              <a:rPr lang="en-US" sz="1200">
                <a:latin typeface="Times New Roman"/>
              </a:rPr>
              <a:t>22</a:t>
            </a:fld>
            <a:endParaRPr/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1004760" y="4565520"/>
            <a:ext cx="5304960" cy="4281120"/>
          </a:xfrm>
          <a:prstGeom prst="rect">
            <a:avLst/>
          </a:prstGeom>
        </p:spPr>
        <p:txBody>
          <a:bodyPr lIns="95400" tIns="47520" rIns="95400" bIns="4752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3105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DBFEB801-771F-4EB6-8AB4-2A2DA3DF789A}" type="slidenum">
              <a:rPr lang="en-US" sz="1200">
                <a:latin typeface="Times New Roman"/>
              </a:rPr>
              <a:t>23</a:t>
            </a:fld>
            <a:endParaRPr/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1004760" y="4565520"/>
            <a:ext cx="5304960" cy="4281120"/>
          </a:xfrm>
          <a:prstGeom prst="rect">
            <a:avLst/>
          </a:prstGeom>
        </p:spPr>
        <p:txBody>
          <a:bodyPr lIns="95400" tIns="47520" rIns="95400" bIns="47520"/>
          <a:lstStyle/>
          <a:p>
            <a:r>
              <a:rPr lang="en-US" dirty="0"/>
              <a:t>OS Layer image from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1399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D3E531C7-ADBC-49E1-AE4A-CA2CE841997E}" type="slidenum">
              <a:rPr lang="en-US" sz="1200">
                <a:latin typeface="Times New Roman"/>
              </a:rPr>
              <a:t>24</a:t>
            </a:fld>
            <a:endParaRPr/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1004760" y="4565520"/>
            <a:ext cx="5304960" cy="4281120"/>
          </a:xfrm>
          <a:prstGeom prst="rect">
            <a:avLst/>
          </a:prstGeom>
        </p:spPr>
        <p:txBody>
          <a:bodyPr lIns="95400" tIns="47520" rIns="95400" bIns="4752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1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Issue: it’s often not just the method</a:t>
            </a:r>
            <a:r>
              <a:rPr lang="en-US" baseline="0" dirty="0"/>
              <a:t> names, but rules on the order they were applied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8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03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92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5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could use abstract class, but that would be in a case where you need to keep using the alternative implementations – probably just doing OO at that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13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D4466496-733F-40D0-9D79-0C206DC0D135}" type="slidenum">
              <a:rPr lang="en-US" sz="1200">
                <a:latin typeface="Times New Roman"/>
              </a:rPr>
              <a:t>16</a:t>
            </a:fld>
            <a:endParaRPr/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1004760" y="4565520"/>
            <a:ext cx="5304960" cy="4281120"/>
          </a:xfrm>
          <a:prstGeom prst="rect">
            <a:avLst/>
          </a:prstGeom>
        </p:spPr>
        <p:txBody>
          <a:bodyPr lIns="95400" tIns="47520" rIns="95400" bIns="47520"/>
          <a:lstStyle/>
          <a:p>
            <a:r>
              <a:rPr lang="en-US" dirty="0"/>
              <a:t>Picture: from a cathedral in France, image copyright Robert W. Hasker, 2025; permission granted to include in slide deck for discussions of the Facade Pattern, but no other uses without permission of </a:t>
            </a:r>
            <a:r>
              <a:rPr lang="en-US"/>
              <a:t>the author.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0810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30CC965D-EEDF-49F0-BB2B-C3F4EA63036C}" type="slidenum">
              <a:rPr lang="en-US" sz="1200">
                <a:latin typeface="Times New Roman"/>
              </a:rPr>
              <a:t>17</a:t>
            </a:fld>
            <a:endParaRPr/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1004760" y="4565520"/>
            <a:ext cx="5304960" cy="4281120"/>
          </a:xfrm>
          <a:prstGeom prst="rect">
            <a:avLst/>
          </a:prstGeom>
        </p:spPr>
        <p:txBody>
          <a:bodyPr lIns="95400" tIns="47520" rIns="95400" bIns="4752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534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-web.msoe.edu/hasker/se2811/samples/SimpleQueue.java" TargetMode="External"/><Relationship Id="rId2" Type="http://schemas.openxmlformats.org/officeDocument/2006/relationships/hyperlink" Target="https://faculty-web.msoe.edu/hasker/se2811/samples/SimpleLinkedList.j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aculty-web.msoe.edu/hasker/se2811/samples/GenericQueue.jav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br>
              <a:rPr lang="en-US" sz="7200" dirty="0"/>
            </a:br>
            <a:r>
              <a:rPr lang="en-US" sz="7200" dirty="0"/>
              <a:t>12. Adapter, Façade Pattern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SWE2410 Design and Cloud Patterns</a:t>
            </a:r>
          </a:p>
          <a:p>
            <a:r>
              <a:rPr lang="en-US"/>
              <a:t>Dr</a:t>
            </a:r>
            <a:r>
              <a:rPr lang="en-US" dirty="0"/>
              <a:t>. Rob Hasker (based on slides by Dr. Mark Hornick)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E3AAB-CC20-904F-ADE4-7BECF8900C03}"/>
              </a:ext>
            </a:extLst>
          </p:cNvPr>
          <p:cNvSpPr txBox="1"/>
          <p:nvPr/>
        </p:nvSpPr>
        <p:spPr>
          <a:xfrm>
            <a:off x="8026398" y="749300"/>
            <a:ext cx="332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Design Patterns Explained, Ch. 7</a:t>
            </a:r>
          </a:p>
          <a:p>
            <a:r>
              <a:rPr lang="en-US" i="1" dirty="0"/>
              <a:t>Design Patterns Explained</a:t>
            </a:r>
            <a:r>
              <a:rPr lang="en-US" dirty="0"/>
              <a:t>, Ch. 6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Adapter: a </a:t>
            </a:r>
            <a:r>
              <a:rPr lang="en-US" alt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structural</a:t>
            </a:r>
            <a:r>
              <a:rPr lang="en-US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design pattern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Captures relationships between classes</a:t>
            </a:r>
          </a:p>
          <a:p>
            <a:r>
              <a:rPr lang="en-US" dirty="0">
                <a:solidFill>
                  <a:schemeClr val="tx1"/>
                </a:solidFill>
              </a:rPr>
              <a:t>Alternative name: </a:t>
            </a:r>
            <a:r>
              <a:rPr lang="en-US" i="1" dirty="0">
                <a:solidFill>
                  <a:schemeClr val="tx1"/>
                </a:solidFill>
              </a:rPr>
              <a:t>Wrapper</a:t>
            </a:r>
          </a:p>
          <a:p>
            <a:r>
              <a:rPr lang="en-US" dirty="0">
                <a:solidFill>
                  <a:schemeClr val="tx1"/>
                </a:solidFill>
              </a:rPr>
              <a:t>When to apply: interface code to a different API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Program to interfaces, not implementations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Could we use an abstract class instead of an interface?</a:t>
            </a:r>
          </a:p>
          <a:p>
            <a:r>
              <a:rPr lang="en-US" dirty="0">
                <a:solidFill>
                  <a:schemeClr val="tx1"/>
                </a:solidFill>
              </a:rPr>
              <a:t>Advantage: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Reduces dependencies between classes – </a:t>
            </a:r>
            <a:r>
              <a:rPr lang="en-US" i="1" dirty="0">
                <a:solidFill>
                  <a:schemeClr val="tx1"/>
                </a:solidFill>
              </a:rPr>
              <a:t>low coupling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Shortcomings?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Overhead for delegation calls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It’s less obvious what an adapter method call does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Typically want to remove adapter over time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(unless anticipate further changes)</a:t>
            </a:r>
          </a:p>
        </p:txBody>
      </p:sp>
    </p:spTree>
    <p:extLst>
      <p:ext uri="{BB962C8B-B14F-4D97-AF65-F5344CB8AC3E}">
        <p14:creationId xmlns:p14="http://schemas.microsoft.com/office/powerpoint/2010/main" val="55297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Application (in-class activity)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957135"/>
            <a:ext cx="10233800" cy="338563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Working in teams of two, apply the adapter pattern to a queue: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Download </a:t>
            </a:r>
            <a:r>
              <a:rPr lang="en-US" dirty="0">
                <a:hlinkClick r:id="rId2"/>
              </a:rPr>
              <a:t>se2811/samples/SimpleLinkedList.java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Download </a:t>
            </a:r>
            <a:r>
              <a:rPr lang="en-US" dirty="0">
                <a:hlinkClick r:id="rId3"/>
              </a:rPr>
              <a:t>se2811/samples/SimpleQueue.java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Use IntelliJ to build, run both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Download </a:t>
            </a:r>
            <a:r>
              <a:rPr lang="en-US" dirty="0">
                <a:hlinkClick r:id="rId4"/>
              </a:rPr>
              <a:t>se2811/samples/GenericQueue.java</a:t>
            </a: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Create </a:t>
            </a:r>
            <a:r>
              <a:rPr lang="en-US" dirty="0" err="1"/>
              <a:t>LinkedQueue.java</a:t>
            </a:r>
            <a:r>
              <a:rPr lang="en-US" dirty="0"/>
              <a:t> with the same test main as </a:t>
            </a:r>
            <a:r>
              <a:rPr lang="en-US" dirty="0" err="1"/>
              <a:t>SimpleQueue.java</a:t>
            </a:r>
            <a:r>
              <a:rPr lang="en-US" dirty="0"/>
              <a:t> but using </a:t>
            </a:r>
            <a:r>
              <a:rPr lang="en-US" dirty="0" err="1"/>
              <a:t>SimpleLinkedList</a:t>
            </a:r>
            <a:r>
              <a:rPr lang="en-US" dirty="0"/>
              <a:t> instead of </a:t>
            </a:r>
            <a:r>
              <a:rPr lang="en-US" dirty="0" err="1"/>
              <a:t>ArrayList</a:t>
            </a:r>
            <a:r>
              <a:rPr lang="en-US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instructed, upload </a:t>
            </a:r>
            <a:r>
              <a:rPr lang="en-US" dirty="0" err="1"/>
              <a:t>LinkedQueue.java</a:t>
            </a:r>
            <a:r>
              <a:rPr lang="en-US" dirty="0"/>
              <a:t> to Canvas.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53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5400" dirty="0">
                <a:latin typeface="Corbel"/>
              </a:rPr>
              <a:t>Recall: Adapter (Wrapper) Pattern</a:t>
            </a:r>
            <a:endParaRPr dirty="0"/>
          </a:p>
        </p:txBody>
      </p:sp>
      <p:sp>
        <p:nvSpPr>
          <p:cNvPr id="224" name="CustomShape 36"/>
          <p:cNvSpPr/>
          <p:nvPr/>
        </p:nvSpPr>
        <p:spPr>
          <a:xfrm>
            <a:off x="1033919" y="2646360"/>
            <a:ext cx="3411957" cy="3747240"/>
          </a:xfrm>
          <a:prstGeom prst="rect">
            <a:avLst/>
          </a:prstGeom>
          <a:solidFill>
            <a:srgbClr val="41AEBD"/>
          </a:solidFill>
          <a:ln w="19080">
            <a:solidFill>
              <a:srgbClr val="FFFFFF"/>
            </a:solidFill>
            <a:miter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Corbel"/>
              </a:rPr>
              <a:t>Adapter</a:t>
            </a:r>
            <a:endParaRPr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Corbel"/>
              </a:rPr>
              <a:t> Implements the interface your classes expect</a:t>
            </a:r>
            <a:endParaRPr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Corbel"/>
              </a:rPr>
              <a:t> Uses the old vendor interface to pass requests to the new vendor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CustomShape 12">
            <a:extLst>
              <a:ext uri="{FF2B5EF4-FFF2-40B4-BE49-F238E27FC236}">
                <a16:creationId xmlns:a16="http://schemas.microsoft.com/office/drawing/2014/main" id="{10126A7F-3661-4A12-624A-C1218BA114DA}"/>
              </a:ext>
            </a:extLst>
          </p:cNvPr>
          <p:cNvSpPr/>
          <p:nvPr/>
        </p:nvSpPr>
        <p:spPr>
          <a:xfrm>
            <a:off x="6590660" y="2597403"/>
            <a:ext cx="1381540" cy="60131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Existing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Application</a:t>
            </a:r>
            <a:endParaRPr dirty="0"/>
          </a:p>
        </p:txBody>
      </p:sp>
      <p:sp>
        <p:nvSpPr>
          <p:cNvPr id="6" name="Arrow: Pentagon 19">
            <a:extLst>
              <a:ext uri="{FF2B5EF4-FFF2-40B4-BE49-F238E27FC236}">
                <a16:creationId xmlns:a16="http://schemas.microsoft.com/office/drawing/2014/main" id="{0262938B-40A5-072C-37B7-D90D519AE814}"/>
              </a:ext>
            </a:extLst>
          </p:cNvPr>
          <p:cNvSpPr/>
          <p:nvPr/>
        </p:nvSpPr>
        <p:spPr>
          <a:xfrm>
            <a:off x="6504409" y="1993876"/>
            <a:ext cx="2016141" cy="1852500"/>
          </a:xfrm>
          <a:prstGeom prst="homePlat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stomShape 13">
            <a:extLst>
              <a:ext uri="{FF2B5EF4-FFF2-40B4-BE49-F238E27FC236}">
                <a16:creationId xmlns:a16="http://schemas.microsoft.com/office/drawing/2014/main" id="{AE4F3A48-AFAF-5F6F-D46A-44E78777BFD5}"/>
              </a:ext>
            </a:extLst>
          </p:cNvPr>
          <p:cNvSpPr/>
          <p:nvPr/>
        </p:nvSpPr>
        <p:spPr>
          <a:xfrm>
            <a:off x="9535213" y="2593050"/>
            <a:ext cx="1144294" cy="57980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Vendor 1 Classes</a:t>
            </a:r>
            <a:endParaRPr dirty="0"/>
          </a:p>
        </p:txBody>
      </p:sp>
      <p:sp>
        <p:nvSpPr>
          <p:cNvPr id="7" name="Arrow: Chevron 20">
            <a:extLst>
              <a:ext uri="{FF2B5EF4-FFF2-40B4-BE49-F238E27FC236}">
                <a16:creationId xmlns:a16="http://schemas.microsoft.com/office/drawing/2014/main" id="{7639D2EE-52AE-9AA8-6D3B-3AA688343CA3}"/>
              </a:ext>
            </a:extLst>
          </p:cNvPr>
          <p:cNvSpPr/>
          <p:nvPr/>
        </p:nvSpPr>
        <p:spPr>
          <a:xfrm>
            <a:off x="8635762" y="2018333"/>
            <a:ext cx="1919194" cy="1807567"/>
          </a:xfrm>
          <a:custGeom>
            <a:avLst/>
            <a:gdLst>
              <a:gd name="connsiteX0" fmla="*/ 0 w 2408215"/>
              <a:gd name="connsiteY0" fmla="*/ 0 h 1992113"/>
              <a:gd name="connsiteX1" fmla="*/ 1412159 w 2408215"/>
              <a:gd name="connsiteY1" fmla="*/ 0 h 1992113"/>
              <a:gd name="connsiteX2" fmla="*/ 2408215 w 2408215"/>
              <a:gd name="connsiteY2" fmla="*/ 996057 h 1992113"/>
              <a:gd name="connsiteX3" fmla="*/ 1412159 w 2408215"/>
              <a:gd name="connsiteY3" fmla="*/ 1992113 h 1992113"/>
              <a:gd name="connsiteX4" fmla="*/ 0 w 2408215"/>
              <a:gd name="connsiteY4" fmla="*/ 1992113 h 1992113"/>
              <a:gd name="connsiteX5" fmla="*/ 996057 w 2408215"/>
              <a:gd name="connsiteY5" fmla="*/ 996057 h 1992113"/>
              <a:gd name="connsiteX6" fmla="*/ 0 w 2408215"/>
              <a:gd name="connsiteY6" fmla="*/ 0 h 1992113"/>
              <a:gd name="connsiteX0" fmla="*/ 0 w 2408215"/>
              <a:gd name="connsiteY0" fmla="*/ 13447 h 2005560"/>
              <a:gd name="connsiteX1" fmla="*/ 2286218 w 2408215"/>
              <a:gd name="connsiteY1" fmla="*/ 0 h 2005560"/>
              <a:gd name="connsiteX2" fmla="*/ 2408215 w 2408215"/>
              <a:gd name="connsiteY2" fmla="*/ 1009504 h 2005560"/>
              <a:gd name="connsiteX3" fmla="*/ 1412159 w 2408215"/>
              <a:gd name="connsiteY3" fmla="*/ 2005560 h 2005560"/>
              <a:gd name="connsiteX4" fmla="*/ 0 w 2408215"/>
              <a:gd name="connsiteY4" fmla="*/ 2005560 h 2005560"/>
              <a:gd name="connsiteX5" fmla="*/ 996057 w 2408215"/>
              <a:gd name="connsiteY5" fmla="*/ 1009504 h 2005560"/>
              <a:gd name="connsiteX6" fmla="*/ 0 w 2408215"/>
              <a:gd name="connsiteY6" fmla="*/ 13447 h 2005560"/>
              <a:gd name="connsiteX0" fmla="*/ 0 w 2327533"/>
              <a:gd name="connsiteY0" fmla="*/ 13447 h 2005560"/>
              <a:gd name="connsiteX1" fmla="*/ 2286218 w 2327533"/>
              <a:gd name="connsiteY1" fmla="*/ 0 h 2005560"/>
              <a:gd name="connsiteX2" fmla="*/ 2327533 w 2327533"/>
              <a:gd name="connsiteY2" fmla="*/ 1009504 h 2005560"/>
              <a:gd name="connsiteX3" fmla="*/ 1412159 w 2327533"/>
              <a:gd name="connsiteY3" fmla="*/ 2005560 h 2005560"/>
              <a:gd name="connsiteX4" fmla="*/ 0 w 2327533"/>
              <a:gd name="connsiteY4" fmla="*/ 2005560 h 2005560"/>
              <a:gd name="connsiteX5" fmla="*/ 996057 w 2327533"/>
              <a:gd name="connsiteY5" fmla="*/ 1009504 h 2005560"/>
              <a:gd name="connsiteX6" fmla="*/ 0 w 2327533"/>
              <a:gd name="connsiteY6" fmla="*/ 13447 h 2005560"/>
              <a:gd name="connsiteX0" fmla="*/ 0 w 2393794"/>
              <a:gd name="connsiteY0" fmla="*/ 13447 h 2005560"/>
              <a:gd name="connsiteX1" fmla="*/ 2286218 w 2393794"/>
              <a:gd name="connsiteY1" fmla="*/ 0 h 2005560"/>
              <a:gd name="connsiteX2" fmla="*/ 2327533 w 2393794"/>
              <a:gd name="connsiteY2" fmla="*/ 1009504 h 2005560"/>
              <a:gd name="connsiteX3" fmla="*/ 2393794 w 2393794"/>
              <a:gd name="connsiteY3" fmla="*/ 1965219 h 2005560"/>
              <a:gd name="connsiteX4" fmla="*/ 0 w 2393794"/>
              <a:gd name="connsiteY4" fmla="*/ 2005560 h 2005560"/>
              <a:gd name="connsiteX5" fmla="*/ 996057 w 2393794"/>
              <a:gd name="connsiteY5" fmla="*/ 1009504 h 2005560"/>
              <a:gd name="connsiteX6" fmla="*/ 0 w 2393794"/>
              <a:gd name="connsiteY6" fmla="*/ 13447 h 2005560"/>
              <a:gd name="connsiteX0" fmla="*/ 0 w 2327533"/>
              <a:gd name="connsiteY0" fmla="*/ 13447 h 2005560"/>
              <a:gd name="connsiteX1" fmla="*/ 2286218 w 2327533"/>
              <a:gd name="connsiteY1" fmla="*/ 0 h 2005560"/>
              <a:gd name="connsiteX2" fmla="*/ 2327533 w 2327533"/>
              <a:gd name="connsiteY2" fmla="*/ 1009504 h 2005560"/>
              <a:gd name="connsiteX3" fmla="*/ 2326558 w 2327533"/>
              <a:gd name="connsiteY3" fmla="*/ 1965219 h 2005560"/>
              <a:gd name="connsiteX4" fmla="*/ 0 w 2327533"/>
              <a:gd name="connsiteY4" fmla="*/ 2005560 h 2005560"/>
              <a:gd name="connsiteX5" fmla="*/ 996057 w 2327533"/>
              <a:gd name="connsiteY5" fmla="*/ 1009504 h 2005560"/>
              <a:gd name="connsiteX6" fmla="*/ 0 w 2327533"/>
              <a:gd name="connsiteY6" fmla="*/ 13447 h 2005560"/>
              <a:gd name="connsiteX0" fmla="*/ 0 w 2326558"/>
              <a:gd name="connsiteY0" fmla="*/ 13447 h 2005560"/>
              <a:gd name="connsiteX1" fmla="*/ 2286218 w 2326558"/>
              <a:gd name="connsiteY1" fmla="*/ 0 h 2005560"/>
              <a:gd name="connsiteX2" fmla="*/ 2326558 w 2326558"/>
              <a:gd name="connsiteY2" fmla="*/ 1965219 h 2005560"/>
              <a:gd name="connsiteX3" fmla="*/ 0 w 2326558"/>
              <a:gd name="connsiteY3" fmla="*/ 2005560 h 2005560"/>
              <a:gd name="connsiteX4" fmla="*/ 996057 w 2326558"/>
              <a:gd name="connsiteY4" fmla="*/ 1009504 h 2005560"/>
              <a:gd name="connsiteX5" fmla="*/ 0 w 2326558"/>
              <a:gd name="connsiteY5" fmla="*/ 13447 h 2005560"/>
              <a:gd name="connsiteX0" fmla="*/ 0 w 2326559"/>
              <a:gd name="connsiteY0" fmla="*/ 0 h 1992113"/>
              <a:gd name="connsiteX1" fmla="*/ 2326559 w 2326559"/>
              <a:gd name="connsiteY1" fmla="*/ 0 h 1992113"/>
              <a:gd name="connsiteX2" fmla="*/ 2326558 w 2326559"/>
              <a:gd name="connsiteY2" fmla="*/ 1951772 h 1992113"/>
              <a:gd name="connsiteX3" fmla="*/ 0 w 2326559"/>
              <a:gd name="connsiteY3" fmla="*/ 1992113 h 1992113"/>
              <a:gd name="connsiteX4" fmla="*/ 996057 w 2326559"/>
              <a:gd name="connsiteY4" fmla="*/ 996057 h 1992113"/>
              <a:gd name="connsiteX5" fmla="*/ 0 w 2326559"/>
              <a:gd name="connsiteY5" fmla="*/ 0 h 1992113"/>
              <a:gd name="connsiteX0" fmla="*/ 0 w 2326558"/>
              <a:gd name="connsiteY0" fmla="*/ 0 h 1992113"/>
              <a:gd name="connsiteX1" fmla="*/ 2151747 w 2326558"/>
              <a:gd name="connsiteY1" fmla="*/ 0 h 1992113"/>
              <a:gd name="connsiteX2" fmla="*/ 2326558 w 2326558"/>
              <a:gd name="connsiteY2" fmla="*/ 1951772 h 1992113"/>
              <a:gd name="connsiteX3" fmla="*/ 0 w 2326558"/>
              <a:gd name="connsiteY3" fmla="*/ 1992113 h 1992113"/>
              <a:gd name="connsiteX4" fmla="*/ 996057 w 2326558"/>
              <a:gd name="connsiteY4" fmla="*/ 996057 h 1992113"/>
              <a:gd name="connsiteX5" fmla="*/ 0 w 2326558"/>
              <a:gd name="connsiteY5" fmla="*/ 0 h 1992113"/>
              <a:gd name="connsiteX0" fmla="*/ 0 w 2165194"/>
              <a:gd name="connsiteY0" fmla="*/ 0 h 1992113"/>
              <a:gd name="connsiteX1" fmla="*/ 2151747 w 2165194"/>
              <a:gd name="connsiteY1" fmla="*/ 0 h 1992113"/>
              <a:gd name="connsiteX2" fmla="*/ 2165194 w 2165194"/>
              <a:gd name="connsiteY2" fmla="*/ 1951772 h 1992113"/>
              <a:gd name="connsiteX3" fmla="*/ 0 w 2165194"/>
              <a:gd name="connsiteY3" fmla="*/ 1992113 h 1992113"/>
              <a:gd name="connsiteX4" fmla="*/ 996057 w 2165194"/>
              <a:gd name="connsiteY4" fmla="*/ 996057 h 1992113"/>
              <a:gd name="connsiteX5" fmla="*/ 0 w 2165194"/>
              <a:gd name="connsiteY5" fmla="*/ 0 h 19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5194" h="1992113">
                <a:moveTo>
                  <a:pt x="0" y="0"/>
                </a:moveTo>
                <a:lnTo>
                  <a:pt x="2151747" y="0"/>
                </a:lnTo>
                <a:cubicBezTo>
                  <a:pt x="2151747" y="650591"/>
                  <a:pt x="2165194" y="1301181"/>
                  <a:pt x="2165194" y="1951772"/>
                </a:cubicBezTo>
                <a:lnTo>
                  <a:pt x="0" y="1992113"/>
                </a:lnTo>
                <a:lnTo>
                  <a:pt x="996057" y="996057"/>
                </a:lnTo>
                <a:lnTo>
                  <a:pt x="0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ustomShape 35">
            <a:extLst>
              <a:ext uri="{FF2B5EF4-FFF2-40B4-BE49-F238E27FC236}">
                <a16:creationId xmlns:a16="http://schemas.microsoft.com/office/drawing/2014/main" id="{957C6E34-ECBE-D331-8EC0-BD7464406E88}"/>
              </a:ext>
            </a:extLst>
          </p:cNvPr>
          <p:cNvSpPr/>
          <p:nvPr/>
        </p:nvSpPr>
        <p:spPr>
          <a:xfrm>
            <a:off x="7953577" y="5967646"/>
            <a:ext cx="1232605" cy="369602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Adapter</a:t>
            </a:r>
            <a:endParaRPr dirty="0"/>
          </a:p>
        </p:txBody>
      </p:sp>
      <p:sp>
        <p:nvSpPr>
          <p:cNvPr id="11" name="CustomShape 12">
            <a:extLst>
              <a:ext uri="{FF2B5EF4-FFF2-40B4-BE49-F238E27FC236}">
                <a16:creationId xmlns:a16="http://schemas.microsoft.com/office/drawing/2014/main" id="{54A2EE80-A124-7998-B0FB-D7D8A959302E}"/>
              </a:ext>
            </a:extLst>
          </p:cNvPr>
          <p:cNvSpPr/>
          <p:nvPr/>
        </p:nvSpPr>
        <p:spPr>
          <a:xfrm>
            <a:off x="6309246" y="5183182"/>
            <a:ext cx="1623983" cy="64762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Existing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Application</a:t>
            </a:r>
            <a:endParaRPr dirty="0"/>
          </a:p>
        </p:txBody>
      </p:sp>
      <p:sp>
        <p:nvSpPr>
          <p:cNvPr id="12" name="Arrow: Pentagon 42">
            <a:extLst>
              <a:ext uri="{FF2B5EF4-FFF2-40B4-BE49-F238E27FC236}">
                <a16:creationId xmlns:a16="http://schemas.microsoft.com/office/drawing/2014/main" id="{E491AC42-A020-D3FE-1600-0ADD5CA51BB3}"/>
              </a:ext>
            </a:extLst>
          </p:cNvPr>
          <p:cNvSpPr/>
          <p:nvPr/>
        </p:nvSpPr>
        <p:spPr>
          <a:xfrm>
            <a:off x="6096000" y="4620389"/>
            <a:ext cx="2100225" cy="1773211"/>
          </a:xfrm>
          <a:prstGeom prst="homePlat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stomShape 32">
            <a:extLst>
              <a:ext uri="{FF2B5EF4-FFF2-40B4-BE49-F238E27FC236}">
                <a16:creationId xmlns:a16="http://schemas.microsoft.com/office/drawing/2014/main" id="{ACECB5EF-1263-ED97-053F-EF0EE7A4534B}"/>
              </a:ext>
            </a:extLst>
          </p:cNvPr>
          <p:cNvSpPr/>
          <p:nvPr/>
        </p:nvSpPr>
        <p:spPr>
          <a:xfrm>
            <a:off x="10167880" y="5134235"/>
            <a:ext cx="1237355" cy="64762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Vendor 2 Classes</a:t>
            </a:r>
            <a:endParaRPr dirty="0"/>
          </a:p>
        </p:txBody>
      </p:sp>
      <p:sp>
        <p:nvSpPr>
          <p:cNvPr id="14" name="Rectangle 43">
            <a:extLst>
              <a:ext uri="{FF2B5EF4-FFF2-40B4-BE49-F238E27FC236}">
                <a16:creationId xmlns:a16="http://schemas.microsoft.com/office/drawing/2014/main" id="{F129F2EB-3D02-5534-1E6C-6B47028EB0CB}"/>
              </a:ext>
            </a:extLst>
          </p:cNvPr>
          <p:cNvSpPr/>
          <p:nvPr/>
        </p:nvSpPr>
        <p:spPr>
          <a:xfrm>
            <a:off x="9491391" y="4586032"/>
            <a:ext cx="1766123" cy="1807568"/>
          </a:xfrm>
          <a:custGeom>
            <a:avLst/>
            <a:gdLst>
              <a:gd name="connsiteX0" fmla="*/ 0 w 1734671"/>
              <a:gd name="connsiteY0" fmla="*/ 0 h 1783500"/>
              <a:gd name="connsiteX1" fmla="*/ 1734671 w 1734671"/>
              <a:gd name="connsiteY1" fmla="*/ 0 h 1783500"/>
              <a:gd name="connsiteX2" fmla="*/ 1734671 w 1734671"/>
              <a:gd name="connsiteY2" fmla="*/ 1783500 h 1783500"/>
              <a:gd name="connsiteX3" fmla="*/ 0 w 1734671"/>
              <a:gd name="connsiteY3" fmla="*/ 1783500 h 1783500"/>
              <a:gd name="connsiteX4" fmla="*/ 0 w 1734671"/>
              <a:gd name="connsiteY4" fmla="*/ 0 h 1783500"/>
              <a:gd name="connsiteX0" fmla="*/ 2587 w 1737258"/>
              <a:gd name="connsiteY0" fmla="*/ 0 h 1783500"/>
              <a:gd name="connsiteX1" fmla="*/ 1737258 w 1737258"/>
              <a:gd name="connsiteY1" fmla="*/ 0 h 1783500"/>
              <a:gd name="connsiteX2" fmla="*/ 1737258 w 1737258"/>
              <a:gd name="connsiteY2" fmla="*/ 1783500 h 1783500"/>
              <a:gd name="connsiteX3" fmla="*/ 2587 w 1737258"/>
              <a:gd name="connsiteY3" fmla="*/ 1783500 h 1783500"/>
              <a:gd name="connsiteX4" fmla="*/ 2587 w 1737258"/>
              <a:gd name="connsiteY4" fmla="*/ 544732 h 1783500"/>
              <a:gd name="connsiteX5" fmla="*/ 2587 w 1737258"/>
              <a:gd name="connsiteY5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91256 w 1825927"/>
              <a:gd name="connsiteY5" fmla="*/ 544732 h 1783500"/>
              <a:gd name="connsiteX6" fmla="*/ 91256 w 1825927"/>
              <a:gd name="connsiteY6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817398 w 1825927"/>
              <a:gd name="connsiteY5" fmla="*/ 652309 h 1783500"/>
              <a:gd name="connsiteX6" fmla="*/ 91256 w 1825927"/>
              <a:gd name="connsiteY6" fmla="*/ 544732 h 1783500"/>
              <a:gd name="connsiteX7" fmla="*/ 91256 w 1825927"/>
              <a:gd name="connsiteY7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924975 w 1825927"/>
              <a:gd name="connsiteY5" fmla="*/ 1311215 h 1783500"/>
              <a:gd name="connsiteX6" fmla="*/ 817398 w 1825927"/>
              <a:gd name="connsiteY6" fmla="*/ 652309 h 1783500"/>
              <a:gd name="connsiteX7" fmla="*/ 91256 w 1825927"/>
              <a:gd name="connsiteY7" fmla="*/ 544732 h 1783500"/>
              <a:gd name="connsiteX8" fmla="*/ 91256 w 1825927"/>
              <a:gd name="connsiteY8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924975 w 1825927"/>
              <a:gd name="connsiteY5" fmla="*/ 1311215 h 1783500"/>
              <a:gd name="connsiteX6" fmla="*/ 803951 w 1825927"/>
              <a:gd name="connsiteY6" fmla="*/ 611968 h 1783500"/>
              <a:gd name="connsiteX7" fmla="*/ 91256 w 1825927"/>
              <a:gd name="connsiteY7" fmla="*/ 544732 h 1783500"/>
              <a:gd name="connsiteX8" fmla="*/ 91256 w 1825927"/>
              <a:gd name="connsiteY8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924975 w 1825927"/>
              <a:gd name="connsiteY5" fmla="*/ 1311215 h 1783500"/>
              <a:gd name="connsiteX6" fmla="*/ 790504 w 1825927"/>
              <a:gd name="connsiteY6" fmla="*/ 625415 h 1783500"/>
              <a:gd name="connsiteX7" fmla="*/ 91256 w 1825927"/>
              <a:gd name="connsiteY7" fmla="*/ 544732 h 1783500"/>
              <a:gd name="connsiteX8" fmla="*/ 91256 w 1825927"/>
              <a:gd name="connsiteY8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763610 w 1825927"/>
              <a:gd name="connsiteY5" fmla="*/ 1257427 h 1783500"/>
              <a:gd name="connsiteX6" fmla="*/ 790504 w 1825927"/>
              <a:gd name="connsiteY6" fmla="*/ 625415 h 1783500"/>
              <a:gd name="connsiteX7" fmla="*/ 91256 w 1825927"/>
              <a:gd name="connsiteY7" fmla="*/ 544732 h 1783500"/>
              <a:gd name="connsiteX8" fmla="*/ 91256 w 1825927"/>
              <a:gd name="connsiteY8" fmla="*/ 0 h 1783500"/>
              <a:gd name="connsiteX0" fmla="*/ 130486 w 1865157"/>
              <a:gd name="connsiteY0" fmla="*/ 0 h 1783500"/>
              <a:gd name="connsiteX1" fmla="*/ 1865157 w 1865157"/>
              <a:gd name="connsiteY1" fmla="*/ 0 h 1783500"/>
              <a:gd name="connsiteX2" fmla="*/ 1865157 w 1865157"/>
              <a:gd name="connsiteY2" fmla="*/ 1783500 h 1783500"/>
              <a:gd name="connsiteX3" fmla="*/ 130486 w 1865157"/>
              <a:gd name="connsiteY3" fmla="*/ 1783500 h 1783500"/>
              <a:gd name="connsiteX4" fmla="*/ 130486 w 1865157"/>
              <a:gd name="connsiteY4" fmla="*/ 1284321 h 1783500"/>
              <a:gd name="connsiteX5" fmla="*/ 802840 w 1865157"/>
              <a:gd name="connsiteY5" fmla="*/ 1257427 h 1783500"/>
              <a:gd name="connsiteX6" fmla="*/ 829734 w 1865157"/>
              <a:gd name="connsiteY6" fmla="*/ 625415 h 1783500"/>
              <a:gd name="connsiteX7" fmla="*/ 130486 w 1865157"/>
              <a:gd name="connsiteY7" fmla="*/ 544732 h 1783500"/>
              <a:gd name="connsiteX8" fmla="*/ 130486 w 1865157"/>
              <a:gd name="connsiteY8" fmla="*/ 0 h 1783500"/>
              <a:gd name="connsiteX0" fmla="*/ 130486 w 1865157"/>
              <a:gd name="connsiteY0" fmla="*/ 0 h 1783500"/>
              <a:gd name="connsiteX1" fmla="*/ 1865157 w 1865157"/>
              <a:gd name="connsiteY1" fmla="*/ 0 h 1783500"/>
              <a:gd name="connsiteX2" fmla="*/ 1865157 w 1865157"/>
              <a:gd name="connsiteY2" fmla="*/ 1783500 h 1783500"/>
              <a:gd name="connsiteX3" fmla="*/ 130486 w 1865157"/>
              <a:gd name="connsiteY3" fmla="*/ 1783500 h 1783500"/>
              <a:gd name="connsiteX4" fmla="*/ 130486 w 1865157"/>
              <a:gd name="connsiteY4" fmla="*/ 1284321 h 1783500"/>
              <a:gd name="connsiteX5" fmla="*/ 802840 w 1865157"/>
              <a:gd name="connsiteY5" fmla="*/ 1257427 h 1783500"/>
              <a:gd name="connsiteX6" fmla="*/ 829734 w 1865157"/>
              <a:gd name="connsiteY6" fmla="*/ 625415 h 1783500"/>
              <a:gd name="connsiteX7" fmla="*/ 130486 w 1865157"/>
              <a:gd name="connsiteY7" fmla="*/ 544732 h 1783500"/>
              <a:gd name="connsiteX8" fmla="*/ 130486 w 1865157"/>
              <a:gd name="connsiteY8" fmla="*/ 0 h 1783500"/>
              <a:gd name="connsiteX0" fmla="*/ 169853 w 1904524"/>
              <a:gd name="connsiteY0" fmla="*/ 0 h 1783500"/>
              <a:gd name="connsiteX1" fmla="*/ 1904524 w 1904524"/>
              <a:gd name="connsiteY1" fmla="*/ 0 h 1783500"/>
              <a:gd name="connsiteX2" fmla="*/ 1904524 w 1904524"/>
              <a:gd name="connsiteY2" fmla="*/ 1783500 h 1783500"/>
              <a:gd name="connsiteX3" fmla="*/ 169853 w 1904524"/>
              <a:gd name="connsiteY3" fmla="*/ 1783500 h 1783500"/>
              <a:gd name="connsiteX4" fmla="*/ 169853 w 1904524"/>
              <a:gd name="connsiteY4" fmla="*/ 1284321 h 1783500"/>
              <a:gd name="connsiteX5" fmla="*/ 842207 w 1904524"/>
              <a:gd name="connsiteY5" fmla="*/ 1257427 h 1783500"/>
              <a:gd name="connsiteX6" fmla="*/ 869101 w 1904524"/>
              <a:gd name="connsiteY6" fmla="*/ 625415 h 1783500"/>
              <a:gd name="connsiteX7" fmla="*/ 169853 w 1904524"/>
              <a:gd name="connsiteY7" fmla="*/ 544732 h 1783500"/>
              <a:gd name="connsiteX8" fmla="*/ 169853 w 1904524"/>
              <a:gd name="connsiteY8" fmla="*/ 0 h 1783500"/>
              <a:gd name="connsiteX0" fmla="*/ 59728 w 1794399"/>
              <a:gd name="connsiteY0" fmla="*/ 0 h 1783500"/>
              <a:gd name="connsiteX1" fmla="*/ 1794399 w 1794399"/>
              <a:gd name="connsiteY1" fmla="*/ 0 h 1783500"/>
              <a:gd name="connsiteX2" fmla="*/ 1794399 w 1794399"/>
              <a:gd name="connsiteY2" fmla="*/ 1783500 h 1783500"/>
              <a:gd name="connsiteX3" fmla="*/ 59728 w 1794399"/>
              <a:gd name="connsiteY3" fmla="*/ 1783500 h 1783500"/>
              <a:gd name="connsiteX4" fmla="*/ 59728 w 1794399"/>
              <a:gd name="connsiteY4" fmla="*/ 1284321 h 1783500"/>
              <a:gd name="connsiteX5" fmla="*/ 732082 w 1794399"/>
              <a:gd name="connsiteY5" fmla="*/ 1257427 h 1783500"/>
              <a:gd name="connsiteX6" fmla="*/ 758976 w 1794399"/>
              <a:gd name="connsiteY6" fmla="*/ 625415 h 1783500"/>
              <a:gd name="connsiteX7" fmla="*/ 59728 w 1794399"/>
              <a:gd name="connsiteY7" fmla="*/ 544732 h 1783500"/>
              <a:gd name="connsiteX8" fmla="*/ 59728 w 1794399"/>
              <a:gd name="connsiteY8" fmla="*/ 0 h 1783500"/>
              <a:gd name="connsiteX0" fmla="*/ 65245 w 1799916"/>
              <a:gd name="connsiteY0" fmla="*/ 0 h 1783500"/>
              <a:gd name="connsiteX1" fmla="*/ 1799916 w 1799916"/>
              <a:gd name="connsiteY1" fmla="*/ 0 h 1783500"/>
              <a:gd name="connsiteX2" fmla="*/ 1799916 w 1799916"/>
              <a:gd name="connsiteY2" fmla="*/ 1783500 h 1783500"/>
              <a:gd name="connsiteX3" fmla="*/ 65245 w 1799916"/>
              <a:gd name="connsiteY3" fmla="*/ 1783500 h 1783500"/>
              <a:gd name="connsiteX4" fmla="*/ 65245 w 1799916"/>
              <a:gd name="connsiteY4" fmla="*/ 1284321 h 1783500"/>
              <a:gd name="connsiteX5" fmla="*/ 737599 w 1799916"/>
              <a:gd name="connsiteY5" fmla="*/ 1257427 h 1783500"/>
              <a:gd name="connsiteX6" fmla="*/ 764493 w 1799916"/>
              <a:gd name="connsiteY6" fmla="*/ 625415 h 1783500"/>
              <a:gd name="connsiteX7" fmla="*/ 65245 w 1799916"/>
              <a:gd name="connsiteY7" fmla="*/ 544732 h 1783500"/>
              <a:gd name="connsiteX8" fmla="*/ 65245 w 1799916"/>
              <a:gd name="connsiteY8" fmla="*/ 0 h 1783500"/>
              <a:gd name="connsiteX0" fmla="*/ 7 w 1734678"/>
              <a:gd name="connsiteY0" fmla="*/ 0 h 1783500"/>
              <a:gd name="connsiteX1" fmla="*/ 1734678 w 1734678"/>
              <a:gd name="connsiteY1" fmla="*/ 0 h 1783500"/>
              <a:gd name="connsiteX2" fmla="*/ 1734678 w 1734678"/>
              <a:gd name="connsiteY2" fmla="*/ 1783500 h 1783500"/>
              <a:gd name="connsiteX3" fmla="*/ 7 w 1734678"/>
              <a:gd name="connsiteY3" fmla="*/ 1783500 h 1783500"/>
              <a:gd name="connsiteX4" fmla="*/ 7 w 1734678"/>
              <a:gd name="connsiteY4" fmla="*/ 1284321 h 1783500"/>
              <a:gd name="connsiteX5" fmla="*/ 672361 w 1734678"/>
              <a:gd name="connsiteY5" fmla="*/ 1257427 h 1783500"/>
              <a:gd name="connsiteX6" fmla="*/ 699255 w 1734678"/>
              <a:gd name="connsiteY6" fmla="*/ 625415 h 1783500"/>
              <a:gd name="connsiteX7" fmla="*/ 7 w 1734678"/>
              <a:gd name="connsiteY7" fmla="*/ 544732 h 1783500"/>
              <a:gd name="connsiteX8" fmla="*/ 7 w 1734678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12701 w 1734677"/>
              <a:gd name="connsiteY5" fmla="*/ 1163297 h 1783500"/>
              <a:gd name="connsiteX6" fmla="*/ 699254 w 1734677"/>
              <a:gd name="connsiteY6" fmla="*/ 625415 h 1783500"/>
              <a:gd name="connsiteX7" fmla="*/ 6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699254 w 1734677"/>
              <a:gd name="connsiteY6" fmla="*/ 625415 h 1783500"/>
              <a:gd name="connsiteX7" fmla="*/ 6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699254 w 1734677"/>
              <a:gd name="connsiteY6" fmla="*/ 625415 h 1783500"/>
              <a:gd name="connsiteX7" fmla="*/ 6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699254 w 1734677"/>
              <a:gd name="connsiteY6" fmla="*/ 625415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2 w 1734677"/>
              <a:gd name="connsiteY6" fmla="*/ 585074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2 w 1734677"/>
              <a:gd name="connsiteY6" fmla="*/ 585074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93383 w 1734677"/>
              <a:gd name="connsiteY6" fmla="*/ 611968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1 w 1734677"/>
              <a:gd name="connsiteY6" fmla="*/ 571626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1 w 1734677"/>
              <a:gd name="connsiteY6" fmla="*/ 571626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1 w 1734677"/>
              <a:gd name="connsiteY6" fmla="*/ 571626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1 w 1734677"/>
              <a:gd name="connsiteY6" fmla="*/ 571626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0 w 1734671"/>
              <a:gd name="connsiteY0" fmla="*/ 0 h 1783500"/>
              <a:gd name="connsiteX1" fmla="*/ 1734671 w 1734671"/>
              <a:gd name="connsiteY1" fmla="*/ 0 h 1783500"/>
              <a:gd name="connsiteX2" fmla="*/ 1734671 w 1734671"/>
              <a:gd name="connsiteY2" fmla="*/ 1783500 h 1783500"/>
              <a:gd name="connsiteX3" fmla="*/ 0 w 1734671"/>
              <a:gd name="connsiteY3" fmla="*/ 1783500 h 1783500"/>
              <a:gd name="connsiteX4" fmla="*/ 26894 w 1734671"/>
              <a:gd name="connsiteY4" fmla="*/ 1230532 h 1783500"/>
              <a:gd name="connsiteX5" fmla="*/ 726142 w 1734671"/>
              <a:gd name="connsiteY5" fmla="*/ 1203639 h 1783500"/>
              <a:gd name="connsiteX6" fmla="*/ 753035 w 1734671"/>
              <a:gd name="connsiteY6" fmla="*/ 571626 h 1783500"/>
              <a:gd name="connsiteX7" fmla="*/ 26894 w 1734671"/>
              <a:gd name="connsiteY7" fmla="*/ 544732 h 1783500"/>
              <a:gd name="connsiteX8" fmla="*/ 0 w 1734671"/>
              <a:gd name="connsiteY8" fmla="*/ 0 h 1783500"/>
              <a:gd name="connsiteX0" fmla="*/ 0 w 1734671"/>
              <a:gd name="connsiteY0" fmla="*/ 0 h 1783500"/>
              <a:gd name="connsiteX1" fmla="*/ 1734671 w 1734671"/>
              <a:gd name="connsiteY1" fmla="*/ 0 h 1783500"/>
              <a:gd name="connsiteX2" fmla="*/ 1734671 w 1734671"/>
              <a:gd name="connsiteY2" fmla="*/ 1783500 h 1783500"/>
              <a:gd name="connsiteX3" fmla="*/ 0 w 1734671"/>
              <a:gd name="connsiteY3" fmla="*/ 1783500 h 1783500"/>
              <a:gd name="connsiteX4" fmla="*/ 26894 w 1734671"/>
              <a:gd name="connsiteY4" fmla="*/ 1230532 h 1783500"/>
              <a:gd name="connsiteX5" fmla="*/ 726142 w 1734671"/>
              <a:gd name="connsiteY5" fmla="*/ 1149851 h 1783500"/>
              <a:gd name="connsiteX6" fmla="*/ 753035 w 1734671"/>
              <a:gd name="connsiteY6" fmla="*/ 571626 h 1783500"/>
              <a:gd name="connsiteX7" fmla="*/ 26894 w 1734671"/>
              <a:gd name="connsiteY7" fmla="*/ 544732 h 1783500"/>
              <a:gd name="connsiteX8" fmla="*/ 0 w 1734671"/>
              <a:gd name="connsiteY8" fmla="*/ 0 h 1783500"/>
              <a:gd name="connsiteX0" fmla="*/ 5 w 1734676"/>
              <a:gd name="connsiteY0" fmla="*/ 0 h 1783500"/>
              <a:gd name="connsiteX1" fmla="*/ 1734676 w 1734676"/>
              <a:gd name="connsiteY1" fmla="*/ 0 h 1783500"/>
              <a:gd name="connsiteX2" fmla="*/ 1734676 w 1734676"/>
              <a:gd name="connsiteY2" fmla="*/ 1783500 h 1783500"/>
              <a:gd name="connsiteX3" fmla="*/ 5 w 1734676"/>
              <a:gd name="connsiteY3" fmla="*/ 1783500 h 1783500"/>
              <a:gd name="connsiteX4" fmla="*/ 5 w 1734676"/>
              <a:gd name="connsiteY4" fmla="*/ 1230532 h 1783500"/>
              <a:gd name="connsiteX5" fmla="*/ 726147 w 1734676"/>
              <a:gd name="connsiteY5" fmla="*/ 1149851 h 1783500"/>
              <a:gd name="connsiteX6" fmla="*/ 753040 w 1734676"/>
              <a:gd name="connsiteY6" fmla="*/ 571626 h 1783500"/>
              <a:gd name="connsiteX7" fmla="*/ 26899 w 1734676"/>
              <a:gd name="connsiteY7" fmla="*/ 544732 h 1783500"/>
              <a:gd name="connsiteX8" fmla="*/ 5 w 1734676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38364 w 1746141"/>
              <a:gd name="connsiteY7" fmla="*/ 544732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38364 w 1746141"/>
              <a:gd name="connsiteY7" fmla="*/ 544732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44094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44094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54485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54485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54485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54485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4284 w 1738955"/>
              <a:gd name="connsiteY0" fmla="*/ 0 h 1783500"/>
              <a:gd name="connsiteX1" fmla="*/ 1738955 w 1738955"/>
              <a:gd name="connsiteY1" fmla="*/ 0 h 1783500"/>
              <a:gd name="connsiteX2" fmla="*/ 1738955 w 1738955"/>
              <a:gd name="connsiteY2" fmla="*/ 1783500 h 1783500"/>
              <a:gd name="connsiteX3" fmla="*/ 4284 w 1738955"/>
              <a:gd name="connsiteY3" fmla="*/ 1783500 h 1783500"/>
              <a:gd name="connsiteX4" fmla="*/ 14675 w 1738955"/>
              <a:gd name="connsiteY4" fmla="*/ 1183773 h 1783500"/>
              <a:gd name="connsiteX5" fmla="*/ 647299 w 1738955"/>
              <a:gd name="connsiteY5" fmla="*/ 1160242 h 1783500"/>
              <a:gd name="connsiteX6" fmla="*/ 643019 w 1738955"/>
              <a:gd name="connsiteY6" fmla="*/ 576821 h 1783500"/>
              <a:gd name="connsiteX7" fmla="*/ 15592 w 1738955"/>
              <a:gd name="connsiteY7" fmla="*/ 570709 h 1783500"/>
              <a:gd name="connsiteX8" fmla="*/ 4284 w 1738955"/>
              <a:gd name="connsiteY8" fmla="*/ 0 h 1783500"/>
              <a:gd name="connsiteX0" fmla="*/ 4284 w 1738955"/>
              <a:gd name="connsiteY0" fmla="*/ 0 h 1783500"/>
              <a:gd name="connsiteX1" fmla="*/ 1738955 w 1738955"/>
              <a:gd name="connsiteY1" fmla="*/ 0 h 1783500"/>
              <a:gd name="connsiteX2" fmla="*/ 1738955 w 1738955"/>
              <a:gd name="connsiteY2" fmla="*/ 1783500 h 1783500"/>
              <a:gd name="connsiteX3" fmla="*/ 4284 w 1738955"/>
              <a:gd name="connsiteY3" fmla="*/ 1783500 h 1783500"/>
              <a:gd name="connsiteX4" fmla="*/ 14675 w 1738955"/>
              <a:gd name="connsiteY4" fmla="*/ 1183773 h 1783500"/>
              <a:gd name="connsiteX5" fmla="*/ 647299 w 1738955"/>
              <a:gd name="connsiteY5" fmla="*/ 1160242 h 1783500"/>
              <a:gd name="connsiteX6" fmla="*/ 643019 w 1738955"/>
              <a:gd name="connsiteY6" fmla="*/ 576821 h 1783500"/>
              <a:gd name="connsiteX7" fmla="*/ 15592 w 1738955"/>
              <a:gd name="connsiteY7" fmla="*/ 570709 h 1783500"/>
              <a:gd name="connsiteX8" fmla="*/ 4284 w 1738955"/>
              <a:gd name="connsiteY8" fmla="*/ 0 h 1783500"/>
              <a:gd name="connsiteX0" fmla="*/ 0 w 1734671"/>
              <a:gd name="connsiteY0" fmla="*/ 0 h 1783500"/>
              <a:gd name="connsiteX1" fmla="*/ 1734671 w 1734671"/>
              <a:gd name="connsiteY1" fmla="*/ 0 h 1783500"/>
              <a:gd name="connsiteX2" fmla="*/ 1734671 w 1734671"/>
              <a:gd name="connsiteY2" fmla="*/ 1783500 h 1783500"/>
              <a:gd name="connsiteX3" fmla="*/ 0 w 1734671"/>
              <a:gd name="connsiteY3" fmla="*/ 1783500 h 1783500"/>
              <a:gd name="connsiteX4" fmla="*/ 10391 w 1734671"/>
              <a:gd name="connsiteY4" fmla="*/ 1183773 h 1783500"/>
              <a:gd name="connsiteX5" fmla="*/ 643015 w 1734671"/>
              <a:gd name="connsiteY5" fmla="*/ 1160242 h 1783500"/>
              <a:gd name="connsiteX6" fmla="*/ 638735 w 1734671"/>
              <a:gd name="connsiteY6" fmla="*/ 576821 h 1783500"/>
              <a:gd name="connsiteX7" fmla="*/ 11308 w 1734671"/>
              <a:gd name="connsiteY7" fmla="*/ 570709 h 1783500"/>
              <a:gd name="connsiteX8" fmla="*/ 0 w 1734671"/>
              <a:gd name="connsiteY8" fmla="*/ 0 h 1783500"/>
              <a:gd name="connsiteX0" fmla="*/ 5195 w 1739866"/>
              <a:gd name="connsiteY0" fmla="*/ 0 h 1783500"/>
              <a:gd name="connsiteX1" fmla="*/ 1739866 w 1739866"/>
              <a:gd name="connsiteY1" fmla="*/ 0 h 1783500"/>
              <a:gd name="connsiteX2" fmla="*/ 1739866 w 1739866"/>
              <a:gd name="connsiteY2" fmla="*/ 1783500 h 1783500"/>
              <a:gd name="connsiteX3" fmla="*/ 5195 w 1739866"/>
              <a:gd name="connsiteY3" fmla="*/ 1783500 h 1783500"/>
              <a:gd name="connsiteX4" fmla="*/ 0 w 1739866"/>
              <a:gd name="connsiteY4" fmla="*/ 1173383 h 1783500"/>
              <a:gd name="connsiteX5" fmla="*/ 648210 w 1739866"/>
              <a:gd name="connsiteY5" fmla="*/ 1160242 h 1783500"/>
              <a:gd name="connsiteX6" fmla="*/ 643930 w 1739866"/>
              <a:gd name="connsiteY6" fmla="*/ 576821 h 1783500"/>
              <a:gd name="connsiteX7" fmla="*/ 16503 w 1739866"/>
              <a:gd name="connsiteY7" fmla="*/ 570709 h 1783500"/>
              <a:gd name="connsiteX8" fmla="*/ 5195 w 1739866"/>
              <a:gd name="connsiteY8" fmla="*/ 0 h 178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9866" h="1783500">
                <a:moveTo>
                  <a:pt x="5195" y="0"/>
                </a:moveTo>
                <a:lnTo>
                  <a:pt x="1739866" y="0"/>
                </a:lnTo>
                <a:lnTo>
                  <a:pt x="1739866" y="1783500"/>
                </a:lnTo>
                <a:lnTo>
                  <a:pt x="5195" y="1783500"/>
                </a:lnTo>
                <a:cubicBezTo>
                  <a:pt x="7436" y="1467220"/>
                  <a:pt x="9475" y="1452275"/>
                  <a:pt x="0" y="1173383"/>
                </a:cubicBezTo>
                <a:cubicBezTo>
                  <a:pt x="241945" y="1166489"/>
                  <a:pt x="505895" y="1173588"/>
                  <a:pt x="648210" y="1160242"/>
                </a:cubicBezTo>
                <a:cubicBezTo>
                  <a:pt x="650247" y="1022206"/>
                  <a:pt x="659414" y="782195"/>
                  <a:pt x="643930" y="576821"/>
                </a:cubicBezTo>
                <a:lnTo>
                  <a:pt x="16503" y="570709"/>
                </a:lnTo>
                <a:lnTo>
                  <a:pt x="5195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Chevron 46">
            <a:extLst>
              <a:ext uri="{FF2B5EF4-FFF2-40B4-BE49-F238E27FC236}">
                <a16:creationId xmlns:a16="http://schemas.microsoft.com/office/drawing/2014/main" id="{83A276E5-6F3E-8CC1-5FFB-8C6D4451EB1F}"/>
              </a:ext>
            </a:extLst>
          </p:cNvPr>
          <p:cNvSpPr/>
          <p:nvPr/>
        </p:nvSpPr>
        <p:spPr>
          <a:xfrm>
            <a:off x="7574476" y="4586032"/>
            <a:ext cx="1916915" cy="1802155"/>
          </a:xfrm>
          <a:custGeom>
            <a:avLst/>
            <a:gdLst>
              <a:gd name="connsiteX0" fmla="*/ 0 w 2069001"/>
              <a:gd name="connsiteY0" fmla="*/ 0 h 1815030"/>
              <a:gd name="connsiteX1" fmla="*/ 1161486 w 2069001"/>
              <a:gd name="connsiteY1" fmla="*/ 0 h 1815030"/>
              <a:gd name="connsiteX2" fmla="*/ 2069001 w 2069001"/>
              <a:gd name="connsiteY2" fmla="*/ 907515 h 1815030"/>
              <a:gd name="connsiteX3" fmla="*/ 1161486 w 2069001"/>
              <a:gd name="connsiteY3" fmla="*/ 1815030 h 1815030"/>
              <a:gd name="connsiteX4" fmla="*/ 0 w 2069001"/>
              <a:gd name="connsiteY4" fmla="*/ 1815030 h 1815030"/>
              <a:gd name="connsiteX5" fmla="*/ 907515 w 2069001"/>
              <a:gd name="connsiteY5" fmla="*/ 907515 h 1815030"/>
              <a:gd name="connsiteX6" fmla="*/ 0 w 2069001"/>
              <a:gd name="connsiteY6" fmla="*/ 0 h 1815030"/>
              <a:gd name="connsiteX0" fmla="*/ 0 w 2069001"/>
              <a:gd name="connsiteY0" fmla="*/ 0 h 1815030"/>
              <a:gd name="connsiteX1" fmla="*/ 1810415 w 2069001"/>
              <a:gd name="connsiteY1" fmla="*/ 7374 h 1815030"/>
              <a:gd name="connsiteX2" fmla="*/ 2069001 w 2069001"/>
              <a:gd name="connsiteY2" fmla="*/ 907515 h 1815030"/>
              <a:gd name="connsiteX3" fmla="*/ 1161486 w 2069001"/>
              <a:gd name="connsiteY3" fmla="*/ 1815030 h 1815030"/>
              <a:gd name="connsiteX4" fmla="*/ 0 w 2069001"/>
              <a:gd name="connsiteY4" fmla="*/ 1815030 h 1815030"/>
              <a:gd name="connsiteX5" fmla="*/ 907515 w 2069001"/>
              <a:gd name="connsiteY5" fmla="*/ 907515 h 1815030"/>
              <a:gd name="connsiteX6" fmla="*/ 0 w 2069001"/>
              <a:gd name="connsiteY6" fmla="*/ 0 h 1815030"/>
              <a:gd name="connsiteX0" fmla="*/ 0 w 2069001"/>
              <a:gd name="connsiteY0" fmla="*/ 0 h 1815030"/>
              <a:gd name="connsiteX1" fmla="*/ 1810415 w 2069001"/>
              <a:gd name="connsiteY1" fmla="*/ 7374 h 1815030"/>
              <a:gd name="connsiteX2" fmla="*/ 2069001 w 2069001"/>
              <a:gd name="connsiteY2" fmla="*/ 907515 h 1815030"/>
              <a:gd name="connsiteX3" fmla="*/ 1803041 w 2069001"/>
              <a:gd name="connsiteY3" fmla="*/ 1800281 h 1815030"/>
              <a:gd name="connsiteX4" fmla="*/ 0 w 2069001"/>
              <a:gd name="connsiteY4" fmla="*/ 1815030 h 1815030"/>
              <a:gd name="connsiteX5" fmla="*/ 907515 w 2069001"/>
              <a:gd name="connsiteY5" fmla="*/ 907515 h 1815030"/>
              <a:gd name="connsiteX6" fmla="*/ 0 w 2069001"/>
              <a:gd name="connsiteY6" fmla="*/ 0 h 1815030"/>
              <a:gd name="connsiteX0" fmla="*/ 0 w 2511453"/>
              <a:gd name="connsiteY0" fmla="*/ 0 h 1815030"/>
              <a:gd name="connsiteX1" fmla="*/ 1810415 w 2511453"/>
              <a:gd name="connsiteY1" fmla="*/ 7374 h 1815030"/>
              <a:gd name="connsiteX2" fmla="*/ 2511453 w 2511453"/>
              <a:gd name="connsiteY2" fmla="*/ 575676 h 1815030"/>
              <a:gd name="connsiteX3" fmla="*/ 1803041 w 2511453"/>
              <a:gd name="connsiteY3" fmla="*/ 1800281 h 1815030"/>
              <a:gd name="connsiteX4" fmla="*/ 0 w 2511453"/>
              <a:gd name="connsiteY4" fmla="*/ 1815030 h 1815030"/>
              <a:gd name="connsiteX5" fmla="*/ 907515 w 2511453"/>
              <a:gd name="connsiteY5" fmla="*/ 907515 h 1815030"/>
              <a:gd name="connsiteX6" fmla="*/ 0 w 2511453"/>
              <a:gd name="connsiteY6" fmla="*/ 0 h 1815030"/>
              <a:gd name="connsiteX0" fmla="*/ 0 w 2517079"/>
              <a:gd name="connsiteY0" fmla="*/ 0 h 1815030"/>
              <a:gd name="connsiteX1" fmla="*/ 1810415 w 2517079"/>
              <a:gd name="connsiteY1" fmla="*/ 7374 h 1815030"/>
              <a:gd name="connsiteX2" fmla="*/ 2511453 w 2517079"/>
              <a:gd name="connsiteY2" fmla="*/ 575676 h 1815030"/>
              <a:gd name="connsiteX3" fmla="*/ 2485725 w 2517079"/>
              <a:gd name="connsiteY3" fmla="*/ 1128114 h 1815030"/>
              <a:gd name="connsiteX4" fmla="*/ 1803041 w 2517079"/>
              <a:gd name="connsiteY4" fmla="*/ 1800281 h 1815030"/>
              <a:gd name="connsiteX5" fmla="*/ 0 w 2517079"/>
              <a:gd name="connsiteY5" fmla="*/ 1815030 h 1815030"/>
              <a:gd name="connsiteX6" fmla="*/ 907515 w 2517079"/>
              <a:gd name="connsiteY6" fmla="*/ 907515 h 1815030"/>
              <a:gd name="connsiteX7" fmla="*/ 0 w 2517079"/>
              <a:gd name="connsiteY7" fmla="*/ 0 h 1815030"/>
              <a:gd name="connsiteX0" fmla="*/ 0 w 2511453"/>
              <a:gd name="connsiteY0" fmla="*/ 0 h 1815030"/>
              <a:gd name="connsiteX1" fmla="*/ 1810415 w 2511453"/>
              <a:gd name="connsiteY1" fmla="*/ 7374 h 1815030"/>
              <a:gd name="connsiteX2" fmla="*/ 2511453 w 2511453"/>
              <a:gd name="connsiteY2" fmla="*/ 575676 h 1815030"/>
              <a:gd name="connsiteX3" fmla="*/ 2485725 w 2511453"/>
              <a:gd name="connsiteY3" fmla="*/ 1128114 h 1815030"/>
              <a:gd name="connsiteX4" fmla="*/ 1803041 w 2511453"/>
              <a:gd name="connsiteY4" fmla="*/ 1800281 h 1815030"/>
              <a:gd name="connsiteX5" fmla="*/ 0 w 2511453"/>
              <a:gd name="connsiteY5" fmla="*/ 1815030 h 1815030"/>
              <a:gd name="connsiteX6" fmla="*/ 907515 w 2511453"/>
              <a:gd name="connsiteY6" fmla="*/ 907515 h 1815030"/>
              <a:gd name="connsiteX7" fmla="*/ 0 w 2511453"/>
              <a:gd name="connsiteY7" fmla="*/ 0 h 1815030"/>
              <a:gd name="connsiteX0" fmla="*/ 0 w 2511453"/>
              <a:gd name="connsiteY0" fmla="*/ 0 h 1815030"/>
              <a:gd name="connsiteX1" fmla="*/ 1810415 w 2511453"/>
              <a:gd name="connsiteY1" fmla="*/ 7374 h 1815030"/>
              <a:gd name="connsiteX2" fmla="*/ 2511453 w 2511453"/>
              <a:gd name="connsiteY2" fmla="*/ 575676 h 1815030"/>
              <a:gd name="connsiteX3" fmla="*/ 2485725 w 2511453"/>
              <a:gd name="connsiteY3" fmla="*/ 1128114 h 1815030"/>
              <a:gd name="connsiteX4" fmla="*/ 1803041 w 2511453"/>
              <a:gd name="connsiteY4" fmla="*/ 1800281 h 1815030"/>
              <a:gd name="connsiteX5" fmla="*/ 0 w 2511453"/>
              <a:gd name="connsiteY5" fmla="*/ 1815030 h 1815030"/>
              <a:gd name="connsiteX6" fmla="*/ 907515 w 2511453"/>
              <a:gd name="connsiteY6" fmla="*/ 907515 h 1815030"/>
              <a:gd name="connsiteX7" fmla="*/ 0 w 2511453"/>
              <a:gd name="connsiteY7" fmla="*/ 0 h 1815030"/>
              <a:gd name="connsiteX0" fmla="*/ 0 w 2485725"/>
              <a:gd name="connsiteY0" fmla="*/ 0 h 1815030"/>
              <a:gd name="connsiteX1" fmla="*/ 1810415 w 2485725"/>
              <a:gd name="connsiteY1" fmla="*/ 7374 h 1815030"/>
              <a:gd name="connsiteX2" fmla="*/ 2481956 w 2485725"/>
              <a:gd name="connsiteY2" fmla="*/ 605173 h 1815030"/>
              <a:gd name="connsiteX3" fmla="*/ 2485725 w 2485725"/>
              <a:gd name="connsiteY3" fmla="*/ 1128114 h 1815030"/>
              <a:gd name="connsiteX4" fmla="*/ 1803041 w 2485725"/>
              <a:gd name="connsiteY4" fmla="*/ 1800281 h 1815030"/>
              <a:gd name="connsiteX5" fmla="*/ 0 w 2485725"/>
              <a:gd name="connsiteY5" fmla="*/ 1815030 h 1815030"/>
              <a:gd name="connsiteX6" fmla="*/ 907515 w 2485725"/>
              <a:gd name="connsiteY6" fmla="*/ 907515 h 1815030"/>
              <a:gd name="connsiteX7" fmla="*/ 0 w 2485725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63602 w 2481956"/>
              <a:gd name="connsiteY3" fmla="*/ 1128114 h 1815030"/>
              <a:gd name="connsiteX4" fmla="*/ 1803041 w 2481956"/>
              <a:gd name="connsiteY4" fmla="*/ 1800281 h 1815030"/>
              <a:gd name="connsiteX5" fmla="*/ 0 w 2481956"/>
              <a:gd name="connsiteY5" fmla="*/ 1815030 h 1815030"/>
              <a:gd name="connsiteX6" fmla="*/ 907515 w 2481956"/>
              <a:gd name="connsiteY6" fmla="*/ 907515 h 1815030"/>
              <a:gd name="connsiteX7" fmla="*/ 0 w 2481956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63602 w 2481956"/>
              <a:gd name="connsiteY3" fmla="*/ 1128114 h 1815030"/>
              <a:gd name="connsiteX4" fmla="*/ 1803041 w 2481956"/>
              <a:gd name="connsiteY4" fmla="*/ 1800281 h 1815030"/>
              <a:gd name="connsiteX5" fmla="*/ 0 w 2481956"/>
              <a:gd name="connsiteY5" fmla="*/ 1815030 h 1815030"/>
              <a:gd name="connsiteX6" fmla="*/ 907515 w 2481956"/>
              <a:gd name="connsiteY6" fmla="*/ 907515 h 1815030"/>
              <a:gd name="connsiteX7" fmla="*/ 0 w 2481956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78351 w 2481956"/>
              <a:gd name="connsiteY3" fmla="*/ 1128114 h 1815030"/>
              <a:gd name="connsiteX4" fmla="*/ 1803041 w 2481956"/>
              <a:gd name="connsiteY4" fmla="*/ 1800281 h 1815030"/>
              <a:gd name="connsiteX5" fmla="*/ 0 w 2481956"/>
              <a:gd name="connsiteY5" fmla="*/ 1815030 h 1815030"/>
              <a:gd name="connsiteX6" fmla="*/ 907515 w 2481956"/>
              <a:gd name="connsiteY6" fmla="*/ 907515 h 1815030"/>
              <a:gd name="connsiteX7" fmla="*/ 0 w 2481956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78351 w 2481956"/>
              <a:gd name="connsiteY3" fmla="*/ 1128114 h 1815030"/>
              <a:gd name="connsiteX4" fmla="*/ 1803041 w 2481956"/>
              <a:gd name="connsiteY4" fmla="*/ 1800281 h 1815030"/>
              <a:gd name="connsiteX5" fmla="*/ 0 w 2481956"/>
              <a:gd name="connsiteY5" fmla="*/ 1815030 h 1815030"/>
              <a:gd name="connsiteX6" fmla="*/ 907515 w 2481956"/>
              <a:gd name="connsiteY6" fmla="*/ 907515 h 1815030"/>
              <a:gd name="connsiteX7" fmla="*/ 0 w 2481956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78351 w 2481956"/>
              <a:gd name="connsiteY3" fmla="*/ 1128114 h 1815030"/>
              <a:gd name="connsiteX4" fmla="*/ 2094893 w 2481956"/>
              <a:gd name="connsiteY4" fmla="*/ 1356714 h 1815030"/>
              <a:gd name="connsiteX5" fmla="*/ 1803041 w 2481956"/>
              <a:gd name="connsiteY5" fmla="*/ 1800281 h 1815030"/>
              <a:gd name="connsiteX6" fmla="*/ 0 w 2481956"/>
              <a:gd name="connsiteY6" fmla="*/ 1815030 h 1815030"/>
              <a:gd name="connsiteX7" fmla="*/ 907515 w 2481956"/>
              <a:gd name="connsiteY7" fmla="*/ 907515 h 1815030"/>
              <a:gd name="connsiteX8" fmla="*/ 0 w 2481956"/>
              <a:gd name="connsiteY8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78351 w 2481956"/>
              <a:gd name="connsiteY3" fmla="*/ 1128114 h 1815030"/>
              <a:gd name="connsiteX4" fmla="*/ 1814674 w 2481956"/>
              <a:gd name="connsiteY4" fmla="*/ 1231352 h 1815030"/>
              <a:gd name="connsiteX5" fmla="*/ 1803041 w 2481956"/>
              <a:gd name="connsiteY5" fmla="*/ 1800281 h 1815030"/>
              <a:gd name="connsiteX6" fmla="*/ 0 w 2481956"/>
              <a:gd name="connsiteY6" fmla="*/ 1815030 h 1815030"/>
              <a:gd name="connsiteX7" fmla="*/ 907515 w 2481956"/>
              <a:gd name="connsiteY7" fmla="*/ 907515 h 1815030"/>
              <a:gd name="connsiteX8" fmla="*/ 0 w 2481956"/>
              <a:gd name="connsiteY8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785176 w 2481956"/>
              <a:gd name="connsiteY2" fmla="*/ 619294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829421 w 2481956"/>
              <a:gd name="connsiteY2" fmla="*/ 597171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829421 w 2481956"/>
              <a:gd name="connsiteY2" fmla="*/ 597171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829421 w 2481956"/>
              <a:gd name="connsiteY2" fmla="*/ 597171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814672 w 2481956"/>
              <a:gd name="connsiteY2" fmla="*/ 597171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243348 w 2481956"/>
              <a:gd name="connsiteY0" fmla="*/ 14748 h 1807656"/>
              <a:gd name="connsiteX1" fmla="*/ 1810415 w 2481956"/>
              <a:gd name="connsiteY1" fmla="*/ 0 h 1807656"/>
              <a:gd name="connsiteX2" fmla="*/ 1814672 w 2481956"/>
              <a:gd name="connsiteY2" fmla="*/ 589797 h 1807656"/>
              <a:gd name="connsiteX3" fmla="*/ 2481956 w 2481956"/>
              <a:gd name="connsiteY3" fmla="*/ 597799 h 1807656"/>
              <a:gd name="connsiteX4" fmla="*/ 2478351 w 2481956"/>
              <a:gd name="connsiteY4" fmla="*/ 1120740 h 1807656"/>
              <a:gd name="connsiteX5" fmla="*/ 1814674 w 2481956"/>
              <a:gd name="connsiteY5" fmla="*/ 1223978 h 1807656"/>
              <a:gd name="connsiteX6" fmla="*/ 1803041 w 2481956"/>
              <a:gd name="connsiteY6" fmla="*/ 1792907 h 1807656"/>
              <a:gd name="connsiteX7" fmla="*/ 0 w 2481956"/>
              <a:gd name="connsiteY7" fmla="*/ 1807656 h 1807656"/>
              <a:gd name="connsiteX8" fmla="*/ 907515 w 2481956"/>
              <a:gd name="connsiteY8" fmla="*/ 900141 h 1807656"/>
              <a:gd name="connsiteX9" fmla="*/ 243348 w 2481956"/>
              <a:gd name="connsiteY9" fmla="*/ 14748 h 1807656"/>
              <a:gd name="connsiteX0" fmla="*/ 243348 w 2481956"/>
              <a:gd name="connsiteY0" fmla="*/ 14748 h 1807656"/>
              <a:gd name="connsiteX1" fmla="*/ 1810415 w 2481956"/>
              <a:gd name="connsiteY1" fmla="*/ 0 h 1807656"/>
              <a:gd name="connsiteX2" fmla="*/ 1814672 w 2481956"/>
              <a:gd name="connsiteY2" fmla="*/ 589797 h 1807656"/>
              <a:gd name="connsiteX3" fmla="*/ 2481956 w 2481956"/>
              <a:gd name="connsiteY3" fmla="*/ 597799 h 1807656"/>
              <a:gd name="connsiteX4" fmla="*/ 2478351 w 2481956"/>
              <a:gd name="connsiteY4" fmla="*/ 1120740 h 1807656"/>
              <a:gd name="connsiteX5" fmla="*/ 1814674 w 2481956"/>
              <a:gd name="connsiteY5" fmla="*/ 1223978 h 1807656"/>
              <a:gd name="connsiteX6" fmla="*/ 1803041 w 2481956"/>
              <a:gd name="connsiteY6" fmla="*/ 1792907 h 1807656"/>
              <a:gd name="connsiteX7" fmla="*/ 0 w 2481956"/>
              <a:gd name="connsiteY7" fmla="*/ 1807656 h 1807656"/>
              <a:gd name="connsiteX8" fmla="*/ 1091870 w 2481956"/>
              <a:gd name="connsiteY8" fmla="*/ 870645 h 1807656"/>
              <a:gd name="connsiteX9" fmla="*/ 243348 w 2481956"/>
              <a:gd name="connsiteY9" fmla="*/ 14748 h 1807656"/>
              <a:gd name="connsiteX0" fmla="*/ 44245 w 2282853"/>
              <a:gd name="connsiteY0" fmla="*/ 14748 h 1815030"/>
              <a:gd name="connsiteX1" fmla="*/ 1611312 w 2282853"/>
              <a:gd name="connsiteY1" fmla="*/ 0 h 1815030"/>
              <a:gd name="connsiteX2" fmla="*/ 1615569 w 2282853"/>
              <a:gd name="connsiteY2" fmla="*/ 589797 h 1815030"/>
              <a:gd name="connsiteX3" fmla="*/ 2282853 w 2282853"/>
              <a:gd name="connsiteY3" fmla="*/ 597799 h 1815030"/>
              <a:gd name="connsiteX4" fmla="*/ 2279248 w 2282853"/>
              <a:gd name="connsiteY4" fmla="*/ 1120740 h 1815030"/>
              <a:gd name="connsiteX5" fmla="*/ 1615571 w 2282853"/>
              <a:gd name="connsiteY5" fmla="*/ 1223978 h 1815030"/>
              <a:gd name="connsiteX6" fmla="*/ 1603938 w 2282853"/>
              <a:gd name="connsiteY6" fmla="*/ 1792907 h 1815030"/>
              <a:gd name="connsiteX7" fmla="*/ 0 w 2282853"/>
              <a:gd name="connsiteY7" fmla="*/ 1815030 h 1815030"/>
              <a:gd name="connsiteX8" fmla="*/ 892767 w 2282853"/>
              <a:gd name="connsiteY8" fmla="*/ 870645 h 1815030"/>
              <a:gd name="connsiteX9" fmla="*/ 44245 w 2282853"/>
              <a:gd name="connsiteY9" fmla="*/ 14748 h 1815030"/>
              <a:gd name="connsiteX0" fmla="*/ 73742 w 2312350"/>
              <a:gd name="connsiteY0" fmla="*/ 14748 h 1792907"/>
              <a:gd name="connsiteX1" fmla="*/ 1640809 w 2312350"/>
              <a:gd name="connsiteY1" fmla="*/ 0 h 1792907"/>
              <a:gd name="connsiteX2" fmla="*/ 1645066 w 2312350"/>
              <a:gd name="connsiteY2" fmla="*/ 589797 h 1792907"/>
              <a:gd name="connsiteX3" fmla="*/ 2312350 w 2312350"/>
              <a:gd name="connsiteY3" fmla="*/ 597799 h 1792907"/>
              <a:gd name="connsiteX4" fmla="*/ 2308745 w 2312350"/>
              <a:gd name="connsiteY4" fmla="*/ 1120740 h 1792907"/>
              <a:gd name="connsiteX5" fmla="*/ 1645068 w 2312350"/>
              <a:gd name="connsiteY5" fmla="*/ 1223978 h 1792907"/>
              <a:gd name="connsiteX6" fmla="*/ 1633435 w 2312350"/>
              <a:gd name="connsiteY6" fmla="*/ 1792907 h 1792907"/>
              <a:gd name="connsiteX7" fmla="*/ 0 w 2312350"/>
              <a:gd name="connsiteY7" fmla="*/ 1778159 h 1792907"/>
              <a:gd name="connsiteX8" fmla="*/ 922264 w 2312350"/>
              <a:gd name="connsiteY8" fmla="*/ 870645 h 1792907"/>
              <a:gd name="connsiteX9" fmla="*/ 73742 w 2312350"/>
              <a:gd name="connsiteY9" fmla="*/ 14748 h 1792907"/>
              <a:gd name="connsiteX0" fmla="*/ 73742 w 2312350"/>
              <a:gd name="connsiteY0" fmla="*/ 14748 h 1792907"/>
              <a:gd name="connsiteX1" fmla="*/ 1640809 w 2312350"/>
              <a:gd name="connsiteY1" fmla="*/ 0 h 1792907"/>
              <a:gd name="connsiteX2" fmla="*/ 1645066 w 2312350"/>
              <a:gd name="connsiteY2" fmla="*/ 589797 h 1792907"/>
              <a:gd name="connsiteX3" fmla="*/ 2312350 w 2312350"/>
              <a:gd name="connsiteY3" fmla="*/ 597799 h 1792907"/>
              <a:gd name="connsiteX4" fmla="*/ 2308745 w 2312350"/>
              <a:gd name="connsiteY4" fmla="*/ 1120740 h 1792907"/>
              <a:gd name="connsiteX5" fmla="*/ 1645068 w 2312350"/>
              <a:gd name="connsiteY5" fmla="*/ 1223978 h 1792907"/>
              <a:gd name="connsiteX6" fmla="*/ 1633435 w 2312350"/>
              <a:gd name="connsiteY6" fmla="*/ 1792907 h 1792907"/>
              <a:gd name="connsiteX7" fmla="*/ 0 w 2312350"/>
              <a:gd name="connsiteY7" fmla="*/ 1778159 h 1792907"/>
              <a:gd name="connsiteX8" fmla="*/ 1093159 w 2312350"/>
              <a:gd name="connsiteY8" fmla="*/ 892768 h 1792907"/>
              <a:gd name="connsiteX9" fmla="*/ 73742 w 2312350"/>
              <a:gd name="connsiteY9" fmla="*/ 14748 h 1792907"/>
              <a:gd name="connsiteX0" fmla="*/ 73742 w 2312350"/>
              <a:gd name="connsiteY0" fmla="*/ 14748 h 1792907"/>
              <a:gd name="connsiteX1" fmla="*/ 1640809 w 2312350"/>
              <a:gd name="connsiteY1" fmla="*/ 0 h 1792907"/>
              <a:gd name="connsiteX2" fmla="*/ 1645066 w 2312350"/>
              <a:gd name="connsiteY2" fmla="*/ 626668 h 1792907"/>
              <a:gd name="connsiteX3" fmla="*/ 2312350 w 2312350"/>
              <a:gd name="connsiteY3" fmla="*/ 597799 h 1792907"/>
              <a:gd name="connsiteX4" fmla="*/ 2308745 w 2312350"/>
              <a:gd name="connsiteY4" fmla="*/ 1120740 h 1792907"/>
              <a:gd name="connsiteX5" fmla="*/ 1645068 w 2312350"/>
              <a:gd name="connsiteY5" fmla="*/ 1223978 h 1792907"/>
              <a:gd name="connsiteX6" fmla="*/ 1633435 w 2312350"/>
              <a:gd name="connsiteY6" fmla="*/ 1792907 h 1792907"/>
              <a:gd name="connsiteX7" fmla="*/ 0 w 2312350"/>
              <a:gd name="connsiteY7" fmla="*/ 1778159 h 1792907"/>
              <a:gd name="connsiteX8" fmla="*/ 1093159 w 2312350"/>
              <a:gd name="connsiteY8" fmla="*/ 892768 h 1792907"/>
              <a:gd name="connsiteX9" fmla="*/ 73742 w 2312350"/>
              <a:gd name="connsiteY9" fmla="*/ 14748 h 1792907"/>
              <a:gd name="connsiteX0" fmla="*/ 73742 w 2308744"/>
              <a:gd name="connsiteY0" fmla="*/ 14748 h 1792907"/>
              <a:gd name="connsiteX1" fmla="*/ 1640809 w 2308744"/>
              <a:gd name="connsiteY1" fmla="*/ 0 h 1792907"/>
              <a:gd name="connsiteX2" fmla="*/ 1645066 w 2308744"/>
              <a:gd name="connsiteY2" fmla="*/ 626668 h 1792907"/>
              <a:gd name="connsiteX3" fmla="*/ 2303356 w 2308744"/>
              <a:gd name="connsiteY3" fmla="*/ 634670 h 1792907"/>
              <a:gd name="connsiteX4" fmla="*/ 2308745 w 2308744"/>
              <a:gd name="connsiteY4" fmla="*/ 1120740 h 1792907"/>
              <a:gd name="connsiteX5" fmla="*/ 1645068 w 2308744"/>
              <a:gd name="connsiteY5" fmla="*/ 1223978 h 1792907"/>
              <a:gd name="connsiteX6" fmla="*/ 1633435 w 2308744"/>
              <a:gd name="connsiteY6" fmla="*/ 1792907 h 1792907"/>
              <a:gd name="connsiteX7" fmla="*/ 0 w 2308744"/>
              <a:gd name="connsiteY7" fmla="*/ 1778159 h 1792907"/>
              <a:gd name="connsiteX8" fmla="*/ 1093159 w 2308744"/>
              <a:gd name="connsiteY8" fmla="*/ 892768 h 1792907"/>
              <a:gd name="connsiteX9" fmla="*/ 73742 w 2308744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45068 w 2303356"/>
              <a:gd name="connsiteY5" fmla="*/ 1223978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45068 w 2303356"/>
              <a:gd name="connsiteY5" fmla="*/ 1223978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45068 w 2303356"/>
              <a:gd name="connsiteY5" fmla="*/ 1223978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63057 w 2303356"/>
              <a:gd name="connsiteY5" fmla="*/ 1091243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63057 w 2303356"/>
              <a:gd name="connsiteY5" fmla="*/ 1091243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63057 w 2303356"/>
              <a:gd name="connsiteY5" fmla="*/ 1091243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815030"/>
              <a:gd name="connsiteX1" fmla="*/ 1640809 w 2303356"/>
              <a:gd name="connsiteY1" fmla="*/ 0 h 1815030"/>
              <a:gd name="connsiteX2" fmla="*/ 1645066 w 2303356"/>
              <a:gd name="connsiteY2" fmla="*/ 626668 h 1815030"/>
              <a:gd name="connsiteX3" fmla="*/ 2303356 w 2303356"/>
              <a:gd name="connsiteY3" fmla="*/ 634670 h 1815030"/>
              <a:gd name="connsiteX4" fmla="*/ 2299751 w 2303356"/>
              <a:gd name="connsiteY4" fmla="*/ 1091243 h 1815030"/>
              <a:gd name="connsiteX5" fmla="*/ 1663057 w 2303356"/>
              <a:gd name="connsiteY5" fmla="*/ 1091243 h 1815030"/>
              <a:gd name="connsiteX6" fmla="*/ 1642429 w 2303356"/>
              <a:gd name="connsiteY6" fmla="*/ 1815030 h 1815030"/>
              <a:gd name="connsiteX7" fmla="*/ 0 w 2303356"/>
              <a:gd name="connsiteY7" fmla="*/ 1778159 h 1815030"/>
              <a:gd name="connsiteX8" fmla="*/ 1093159 w 2303356"/>
              <a:gd name="connsiteY8" fmla="*/ 892768 h 1815030"/>
              <a:gd name="connsiteX9" fmla="*/ 73742 w 2303356"/>
              <a:gd name="connsiteY9" fmla="*/ 14748 h 1815030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3356" h="1778159">
                <a:moveTo>
                  <a:pt x="73742" y="14748"/>
                </a:moveTo>
                <a:lnTo>
                  <a:pt x="1640809" y="0"/>
                </a:lnTo>
                <a:cubicBezTo>
                  <a:pt x="1649602" y="228554"/>
                  <a:pt x="1636272" y="449733"/>
                  <a:pt x="1645066" y="626668"/>
                </a:cubicBezTo>
                <a:lnTo>
                  <a:pt x="2303356" y="634670"/>
                </a:lnTo>
                <a:cubicBezTo>
                  <a:pt x="2294781" y="823732"/>
                  <a:pt x="2304193" y="916930"/>
                  <a:pt x="2299751" y="1091243"/>
                </a:cubicBezTo>
                <a:cubicBezTo>
                  <a:pt x="2037361" y="1083765"/>
                  <a:pt x="2027455" y="1089827"/>
                  <a:pt x="1663057" y="1091243"/>
                </a:cubicBezTo>
                <a:cubicBezTo>
                  <a:pt x="1649447" y="1269640"/>
                  <a:pt x="1649785" y="1502670"/>
                  <a:pt x="1651423" y="1770785"/>
                </a:cubicBezTo>
                <a:lnTo>
                  <a:pt x="0" y="1778159"/>
                </a:lnTo>
                <a:lnTo>
                  <a:pt x="1093159" y="892768"/>
                </a:lnTo>
                <a:lnTo>
                  <a:pt x="73742" y="14748"/>
                </a:lnTo>
                <a:close/>
              </a:path>
            </a:pathLst>
          </a:custGeom>
          <a:noFill/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CA32E0-2899-DCC4-18CE-091ACCEFFD7F}"/>
              </a:ext>
            </a:extLst>
          </p:cNvPr>
          <p:cNvSpPr/>
          <p:nvPr/>
        </p:nvSpPr>
        <p:spPr>
          <a:xfrm>
            <a:off x="9397420" y="2459421"/>
            <a:ext cx="1272748" cy="96957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D46E955D-1A51-70EF-351C-8FA14C946A9A}"/>
              </a:ext>
            </a:extLst>
          </p:cNvPr>
          <p:cNvSpPr/>
          <p:nvPr/>
        </p:nvSpPr>
        <p:spPr>
          <a:xfrm>
            <a:off x="10681156" y="1076142"/>
            <a:ext cx="1344327" cy="822896"/>
          </a:xfrm>
          <a:prstGeom prst="wedgeRoundRectCallout">
            <a:avLst>
              <a:gd name="adj1" fmla="val -68524"/>
              <a:gd name="adj2" fmla="val 134026"/>
              <a:gd name="adj3" fmla="val 1666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Goal: replace by Vendor 2</a:t>
            </a:r>
          </a:p>
        </p:txBody>
      </p:sp>
    </p:spTree>
    <p:extLst>
      <p:ext uri="{BB962C8B-B14F-4D97-AF65-F5344CB8AC3E}">
        <p14:creationId xmlns:p14="http://schemas.microsoft.com/office/powerpoint/2010/main" val="121852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10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0720" y="2667240"/>
            <a:ext cx="2655360" cy="2819160"/>
          </a:xfrm>
          <a:prstGeom prst="rect">
            <a:avLst/>
          </a:prstGeom>
          <a:ln>
            <a:noFill/>
          </a:ln>
        </p:spPr>
      </p:pic>
      <p:sp>
        <p:nvSpPr>
          <p:cNvPr id="237" name="TextShape 1"/>
          <p:cNvSpPr txBox="1"/>
          <p:nvPr/>
        </p:nvSpPr>
        <p:spPr>
          <a:xfrm>
            <a:off x="838080" y="365040"/>
            <a:ext cx="10902364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5400" dirty="0">
                <a:latin typeface="Corbel"/>
              </a:rPr>
              <a:t>Consider watching a movie at home...</a:t>
            </a:r>
            <a:endParaRPr dirty="0"/>
          </a:p>
        </p:txBody>
      </p:sp>
      <p:sp>
        <p:nvSpPr>
          <p:cNvPr id="238" name="TextShape 2"/>
          <p:cNvSpPr txBox="1"/>
          <p:nvPr/>
        </p:nvSpPr>
        <p:spPr>
          <a:xfrm>
            <a:off x="3356280" y="2088360"/>
            <a:ext cx="5787720" cy="4495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Corbel"/>
              </a:rPr>
              <a:t>Use multiple interfaces (remotes) to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latin typeface="Corbel"/>
              </a:rPr>
              <a:t>Turn on Receiver/amplifier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latin typeface="Corbel"/>
              </a:rPr>
              <a:t>Turn on TV/Monitor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latin typeface="Corbel"/>
              </a:rPr>
              <a:t>Turn on DVD player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latin typeface="Corbel"/>
              </a:rPr>
              <a:t>Set the Receiver input to DVD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latin typeface="Corbel"/>
              </a:rPr>
              <a:t>Put the Monitor in HDMI input mode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latin typeface="Corbel"/>
              </a:rPr>
              <a:t>Set the Receiver volume to medium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latin typeface="Corbel"/>
              </a:rPr>
              <a:t>Set Receiver to DTS Surround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latin typeface="Corbel"/>
              </a:rPr>
              <a:t>Start the DVD player.</a:t>
            </a:r>
            <a:endParaRPr dirty="0"/>
          </a:p>
        </p:txBody>
      </p:sp>
      <p:sp>
        <p:nvSpPr>
          <p:cNvPr id="239" name="CustomShape 3"/>
          <p:cNvSpPr/>
          <p:nvPr/>
        </p:nvSpPr>
        <p:spPr>
          <a:xfrm>
            <a:off x="9065160" y="2652840"/>
            <a:ext cx="2822040" cy="1461960"/>
          </a:xfrm>
          <a:prstGeom prst="rect">
            <a:avLst/>
          </a:prstGeom>
          <a:noFill/>
          <a:ln w="38160">
            <a:solidFill>
              <a:srgbClr val="C00000"/>
            </a:solidFill>
            <a:rou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orbel"/>
              </a:rPr>
              <a:t>Interacting with the following classes: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Corbel"/>
              </a:rPr>
              <a:t>Receiver/Amplifier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Corbel"/>
              </a:rPr>
              <a:t>TV/Monitor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Corbel"/>
              </a:rPr>
              <a:t>DVD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79107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charRg st="0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38">
                                            <p:txEl>
                                              <p:charRg st="0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" dur="500"/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" dur="500"/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" dur="500"/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" dur="500"/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" dur="500"/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7" dur="500"/>
                                        <p:tgtEl>
                                          <p:spTgt spid="238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5400" dirty="0">
                <a:latin typeface="Corbel"/>
              </a:rPr>
              <a:t>To decrease the complexity…</a:t>
            </a:r>
            <a:endParaRPr dirty="0"/>
          </a:p>
        </p:txBody>
      </p:sp>
      <p:sp>
        <p:nvSpPr>
          <p:cNvPr id="241" name="TextShape 2"/>
          <p:cNvSpPr txBox="1"/>
          <p:nvPr/>
        </p:nvSpPr>
        <p:spPr>
          <a:xfrm>
            <a:off x="229079" y="1690200"/>
            <a:ext cx="9716431" cy="503797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Corbel"/>
              </a:rPr>
              <a:t>New class: </a:t>
            </a:r>
            <a:r>
              <a:rPr lang="en-US" sz="2800" dirty="0" err="1">
                <a:solidFill>
                  <a:schemeClr val="accent6"/>
                </a:solidFill>
                <a:latin typeface="Courier New"/>
              </a:rPr>
              <a:t>TheaterFacade</a:t>
            </a:r>
            <a:r>
              <a:rPr lang="en-US" sz="2800" dirty="0">
                <a:latin typeface="Corbel"/>
              </a:rPr>
              <a:t> </a:t>
            </a:r>
            <a:endParaRPr dirty="0"/>
          </a:p>
          <a:p>
            <a:pPr lvl="2">
              <a:buSzPct val="45000"/>
            </a:pPr>
            <a:endParaRPr dirty="0"/>
          </a:p>
          <a:p>
            <a:pPr marL="800100" lvl="1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Corbel"/>
              </a:rPr>
              <a:t>The façade treats the various components as a sub system and calls on them to implement a </a:t>
            </a:r>
            <a:r>
              <a:rPr lang="en-US" sz="2400" dirty="0" err="1">
                <a:latin typeface="Courier New"/>
              </a:rPr>
              <a:t>watchMovie</a:t>
            </a:r>
            <a:r>
              <a:rPr lang="en-US" sz="2400" dirty="0">
                <a:latin typeface="Corbel"/>
              </a:rPr>
              <a:t> method.</a:t>
            </a:r>
            <a:endParaRPr sz="2400" dirty="0"/>
          </a:p>
          <a:p>
            <a:pPr marL="742950" lvl="1" indent="-285750">
              <a:buSzPct val="75000"/>
              <a:buFont typeface="Wingdings" panose="05000000000000000000" pitchFamily="2" charset="2"/>
              <a:buChar char="§"/>
            </a:pPr>
            <a:endParaRPr sz="2400" dirty="0"/>
          </a:p>
          <a:p>
            <a:pPr marL="800100" lvl="1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Corbel"/>
              </a:rPr>
              <a:t>To watch a movie, we just call one method, </a:t>
            </a:r>
            <a:r>
              <a:rPr lang="en-US" sz="2400" dirty="0" err="1">
                <a:latin typeface="Courier New"/>
              </a:rPr>
              <a:t>watchMovie</a:t>
            </a:r>
            <a:r>
              <a:rPr lang="en-US" sz="2400" dirty="0">
                <a:latin typeface="Corbel"/>
              </a:rPr>
              <a:t> and it communicates with the </a:t>
            </a:r>
            <a:r>
              <a:rPr lang="en-US" sz="2400" dirty="0">
                <a:latin typeface="Courier New"/>
              </a:rPr>
              <a:t>Monitor</a:t>
            </a:r>
            <a:r>
              <a:rPr lang="en-US" sz="2400" dirty="0">
                <a:latin typeface="Corbel"/>
              </a:rPr>
              <a:t>, </a:t>
            </a:r>
            <a:r>
              <a:rPr lang="en-US" sz="2400" dirty="0" err="1">
                <a:latin typeface="Courier New"/>
              </a:rPr>
              <a:t>DVDPlayer</a:t>
            </a:r>
            <a:r>
              <a:rPr lang="en-US" sz="2400" dirty="0">
                <a:latin typeface="Corbel"/>
              </a:rPr>
              <a:t>, </a:t>
            </a:r>
            <a:r>
              <a:rPr lang="en-US" sz="2400" dirty="0"/>
              <a:t>and </a:t>
            </a:r>
            <a:r>
              <a:rPr lang="en-US" sz="2400" dirty="0">
                <a:latin typeface="Courier New"/>
              </a:rPr>
              <a:t>Receiver </a:t>
            </a:r>
            <a:r>
              <a:rPr lang="en-US" sz="2400" dirty="0">
                <a:latin typeface="Corbel"/>
              </a:rPr>
              <a:t>for the rest of the system</a:t>
            </a:r>
          </a:p>
          <a:p>
            <a:pPr marL="800100" lvl="1" indent="-342900">
              <a:buSzPct val="75000"/>
              <a:buFont typeface="Wingdings" panose="05000000000000000000" pitchFamily="2" charset="2"/>
              <a:buChar char="§"/>
            </a:pPr>
            <a:endParaRPr sz="2400" dirty="0"/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Corbel"/>
              </a:rPr>
              <a:t>The façade still leaves the subsystem accessible to be used directly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orbel"/>
              </a:rPr>
              <a:t>subsystem classes are still available to provide additional control if needed</a:t>
            </a:r>
            <a:endParaRPr sz="2400" dirty="0"/>
          </a:p>
        </p:txBody>
      </p:sp>
      <p:pic>
        <p:nvPicPr>
          <p:cNvPr id="24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191402" y="703937"/>
            <a:ext cx="1511467" cy="132516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386416-7143-22DE-A508-EB2800DA406D}"/>
              </a:ext>
            </a:extLst>
          </p:cNvPr>
          <p:cNvSpPr txBox="1"/>
          <p:nvPr/>
        </p:nvSpPr>
        <p:spPr>
          <a:xfrm>
            <a:off x="2853412" y="533575"/>
            <a:ext cx="6804170" cy="95410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Oops – this is impossible to read</a:t>
            </a:r>
          </a:p>
          <a:p>
            <a:r>
              <a:rPr lang="en-US" sz="2800" dirty="0"/>
              <a:t>It’s difficult to read sentences while listening!</a:t>
            </a:r>
          </a:p>
        </p:txBody>
      </p:sp>
    </p:spTree>
    <p:extLst>
      <p:ext uri="{BB962C8B-B14F-4D97-AF65-F5344CB8AC3E}">
        <p14:creationId xmlns:p14="http://schemas.microsoft.com/office/powerpoint/2010/main" val="32597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29C78-8BCD-737A-7608-FFA06B9E0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>
            <a:extLst>
              <a:ext uri="{FF2B5EF4-FFF2-40B4-BE49-F238E27FC236}">
                <a16:creationId xmlns:a16="http://schemas.microsoft.com/office/drawing/2014/main" id="{B709836B-7C31-7554-D02B-782BB3148B9A}"/>
              </a:ext>
            </a:extLst>
          </p:cNvPr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5400" dirty="0">
                <a:latin typeface="Corbel"/>
              </a:rPr>
              <a:t>To decrease the complexity…</a:t>
            </a:r>
            <a:endParaRPr dirty="0"/>
          </a:p>
        </p:txBody>
      </p:sp>
      <p:sp>
        <p:nvSpPr>
          <p:cNvPr id="241" name="TextShape 2">
            <a:extLst>
              <a:ext uri="{FF2B5EF4-FFF2-40B4-BE49-F238E27FC236}">
                <a16:creationId xmlns:a16="http://schemas.microsoft.com/office/drawing/2014/main" id="{EBBECF2D-EC9F-9A67-094F-698D3F51D89D}"/>
              </a:ext>
            </a:extLst>
          </p:cNvPr>
          <p:cNvSpPr txBox="1"/>
          <p:nvPr/>
        </p:nvSpPr>
        <p:spPr>
          <a:xfrm>
            <a:off x="229079" y="1690200"/>
            <a:ext cx="9716431" cy="503797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Corbel"/>
              </a:rPr>
              <a:t>New class: </a:t>
            </a:r>
            <a:r>
              <a:rPr lang="en-US" sz="2800" dirty="0" err="1">
                <a:solidFill>
                  <a:schemeClr val="accent6"/>
                </a:solidFill>
                <a:latin typeface="Courier New"/>
              </a:rPr>
              <a:t>TheaterFacade</a:t>
            </a:r>
            <a:r>
              <a:rPr lang="en-US" sz="2800" dirty="0">
                <a:latin typeface="Corbel"/>
              </a:rPr>
              <a:t> </a:t>
            </a:r>
            <a:endParaRPr dirty="0"/>
          </a:p>
          <a:p>
            <a:pPr lvl="2">
              <a:buSzPct val="45000"/>
            </a:pPr>
            <a:endParaRPr dirty="0"/>
          </a:p>
          <a:p>
            <a:pPr marL="800100" lvl="1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chemeClr val="accent6"/>
                </a:solidFill>
                <a:latin typeface="Corbel"/>
              </a:rPr>
              <a:t>Façade</a:t>
            </a:r>
            <a:r>
              <a:rPr lang="en-US" sz="2400" dirty="0">
                <a:latin typeface="Corbel"/>
              </a:rPr>
              <a:t>: treats components as a subsystem </a:t>
            </a:r>
          </a:p>
          <a:p>
            <a:pPr marL="1257300" lvl="2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Corbel"/>
              </a:rPr>
              <a:t>Calls them implement </a:t>
            </a:r>
            <a:r>
              <a:rPr lang="en-US" sz="2400" dirty="0" err="1">
                <a:solidFill>
                  <a:schemeClr val="accent2"/>
                </a:solidFill>
                <a:latin typeface="Courier New"/>
              </a:rPr>
              <a:t>watchMovie</a:t>
            </a:r>
            <a:endParaRPr sz="2400" dirty="0">
              <a:solidFill>
                <a:schemeClr val="accent2"/>
              </a:solidFill>
            </a:endParaRPr>
          </a:p>
          <a:p>
            <a:pPr marL="742950" lvl="1" indent="-285750">
              <a:buSzPct val="75000"/>
              <a:buFont typeface="Wingdings" panose="05000000000000000000" pitchFamily="2" charset="2"/>
              <a:buChar char="§"/>
            </a:pPr>
            <a:endParaRPr sz="2400" dirty="0"/>
          </a:p>
          <a:p>
            <a:pPr marL="800100" lvl="1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urier New"/>
              </a:rPr>
              <a:t>watchMovie</a:t>
            </a:r>
            <a:r>
              <a:rPr lang="en-US" sz="2400" dirty="0">
                <a:latin typeface="Corbel"/>
              </a:rPr>
              <a:t> calls</a:t>
            </a:r>
          </a:p>
          <a:p>
            <a:pPr marL="1257300" lvl="2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Courier New"/>
              </a:rPr>
              <a:t>Monitor</a:t>
            </a:r>
            <a:endParaRPr lang="en-US" sz="2400" dirty="0">
              <a:latin typeface="Corbel"/>
            </a:endParaRPr>
          </a:p>
          <a:p>
            <a:pPr marL="1257300" lvl="2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urier New"/>
              </a:rPr>
              <a:t>DVDPlayer</a:t>
            </a:r>
            <a:endParaRPr lang="en-US" sz="2400" dirty="0">
              <a:latin typeface="Courier New"/>
            </a:endParaRPr>
          </a:p>
          <a:p>
            <a:pPr marL="1257300" lvl="2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Courier New"/>
              </a:rPr>
              <a:t>Receiver</a:t>
            </a:r>
          </a:p>
          <a:p>
            <a:pPr marL="800100" lvl="1" indent="-342900">
              <a:buSzPct val="75000"/>
              <a:buFont typeface="Wingdings" panose="05000000000000000000" pitchFamily="2" charset="2"/>
              <a:buChar char="§"/>
            </a:pPr>
            <a:endParaRPr sz="2400" dirty="0"/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Corbel"/>
              </a:rPr>
              <a:t>Subsystems are still directly accessible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orbel"/>
              </a:rPr>
              <a:t>Allows for finer control when needed</a:t>
            </a:r>
          </a:p>
        </p:txBody>
      </p:sp>
      <p:pic>
        <p:nvPicPr>
          <p:cNvPr id="242" name="Picture 2">
            <a:extLst>
              <a:ext uri="{FF2B5EF4-FFF2-40B4-BE49-F238E27FC236}">
                <a16:creationId xmlns:a16="http://schemas.microsoft.com/office/drawing/2014/main" id="{7019D010-416B-F837-C32B-DB8AAD0468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91402" y="703937"/>
            <a:ext cx="1511467" cy="1325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789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20"/>
          <p:cNvSpPr/>
          <p:nvPr/>
        </p:nvSpPr>
        <p:spPr>
          <a:xfrm>
            <a:off x="7665720" y="3343664"/>
            <a:ext cx="3352320" cy="3123720"/>
          </a:xfrm>
          <a:prstGeom prst="rect">
            <a:avLst/>
          </a:prstGeom>
          <a:solidFill>
            <a:schemeClr val="accent1">
              <a:lumMod val="60000"/>
              <a:lumOff val="40000"/>
              <a:alpha val="62000"/>
            </a:schemeClr>
          </a:solidFill>
          <a:ln w="38160">
            <a:solidFill>
              <a:srgbClr val="C0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43" name="TextShape 1"/>
          <p:cNvSpPr txBox="1"/>
          <p:nvPr/>
        </p:nvSpPr>
        <p:spPr>
          <a:xfrm>
            <a:off x="838080" y="365040"/>
            <a:ext cx="6559007" cy="132516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>
              <a:lnSpc>
                <a:spcPct val="90000"/>
              </a:lnSpc>
            </a:pPr>
            <a:r>
              <a:rPr lang="en-US" sz="5400" dirty="0">
                <a:latin typeface="Corbel"/>
              </a:rPr>
              <a:t>The general problem</a:t>
            </a:r>
            <a:endParaRPr dirty="0"/>
          </a:p>
        </p:txBody>
      </p:sp>
      <p:sp>
        <p:nvSpPr>
          <p:cNvPr id="244" name="TextShape 2"/>
          <p:cNvSpPr txBox="1"/>
          <p:nvPr/>
        </p:nvSpPr>
        <p:spPr>
          <a:xfrm>
            <a:off x="1173960" y="2011680"/>
            <a:ext cx="6017040" cy="4846320"/>
          </a:xfrm>
          <a:prstGeom prst="rect">
            <a:avLst/>
          </a:prstGeom>
        </p:spPr>
        <p:txBody>
          <a:bodyPr lIns="92160" tIns="46080" rIns="92160" bIns="46080"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orbel"/>
              </a:rPr>
              <a:t>Complex system</a:t>
            </a:r>
            <a:endParaRPr dirty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</a:rPr>
              <a:t>Multiple subsystems</a:t>
            </a:r>
            <a:endParaRPr dirty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</a:rPr>
              <a:t>Each with its own interface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</a:rPr>
              <a:t>Each with many methods</a:t>
            </a:r>
          </a:p>
          <a:p>
            <a:pPr lvl="1"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lang="en-US" sz="2800" dirty="0">
                <a:latin typeface="Corbel"/>
              </a:rPr>
              <a:t>Difficult for clients (blue) to deal with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Hide complexity if not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Origin of name:</a:t>
            </a:r>
          </a:p>
          <a:p>
            <a:r>
              <a:rPr lang="en-US" sz="2400" dirty="0"/>
              <a:t>Façade: the front of a building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For instance, a theater or church façade</a:t>
            </a:r>
          </a:p>
        </p:txBody>
      </p:sp>
      <p:sp>
        <p:nvSpPr>
          <p:cNvPr id="245" name="CustomShape 3"/>
          <p:cNvSpPr/>
          <p:nvPr/>
        </p:nvSpPr>
        <p:spPr>
          <a:xfrm>
            <a:off x="8103120" y="5330504"/>
            <a:ext cx="184320" cy="369000"/>
          </a:xfrm>
          <a:prstGeom prst="rect">
            <a:avLst/>
          </a:prstGeom>
          <a:noFill/>
          <a:ln w="25560">
            <a:solidFill>
              <a:srgbClr val="FFFF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46" name="CustomShape 4"/>
          <p:cNvSpPr/>
          <p:nvPr/>
        </p:nvSpPr>
        <p:spPr>
          <a:xfrm>
            <a:off x="8685960" y="4809320"/>
            <a:ext cx="184320" cy="36900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47" name="CustomShape 5"/>
          <p:cNvSpPr/>
          <p:nvPr/>
        </p:nvSpPr>
        <p:spPr>
          <a:xfrm>
            <a:off x="10070880" y="5406824"/>
            <a:ext cx="363960" cy="36900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48" name="CustomShape 6"/>
          <p:cNvSpPr/>
          <p:nvPr/>
        </p:nvSpPr>
        <p:spPr>
          <a:xfrm>
            <a:off x="8467440" y="5597264"/>
            <a:ext cx="363960" cy="36900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49" name="CustomShape 7"/>
          <p:cNvSpPr/>
          <p:nvPr/>
        </p:nvSpPr>
        <p:spPr>
          <a:xfrm>
            <a:off x="9196440" y="5705624"/>
            <a:ext cx="509760" cy="38052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50" name="Line 8"/>
          <p:cNvSpPr/>
          <p:nvPr/>
        </p:nvSpPr>
        <p:spPr>
          <a:xfrm flipH="1">
            <a:off x="8613240" y="5248424"/>
            <a:ext cx="72720" cy="30492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51" name="Line 9"/>
          <p:cNvSpPr/>
          <p:nvPr/>
        </p:nvSpPr>
        <p:spPr>
          <a:xfrm>
            <a:off x="8977560" y="5248424"/>
            <a:ext cx="1093320" cy="22860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52" name="Line 10"/>
          <p:cNvSpPr/>
          <p:nvPr/>
        </p:nvSpPr>
        <p:spPr>
          <a:xfrm flipH="1">
            <a:off x="9706200" y="5781944"/>
            <a:ext cx="364680" cy="15228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53" name="Line 11"/>
          <p:cNvSpPr/>
          <p:nvPr/>
        </p:nvSpPr>
        <p:spPr>
          <a:xfrm>
            <a:off x="8904480" y="5248424"/>
            <a:ext cx="364680" cy="45720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54" name="Line 12"/>
          <p:cNvSpPr/>
          <p:nvPr/>
        </p:nvSpPr>
        <p:spPr>
          <a:xfrm flipH="1">
            <a:off x="8831760" y="5477024"/>
            <a:ext cx="1239120" cy="30492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55" name="CustomShape 13"/>
          <p:cNvSpPr/>
          <p:nvPr/>
        </p:nvSpPr>
        <p:spPr>
          <a:xfrm>
            <a:off x="8083680" y="3529400"/>
            <a:ext cx="184320" cy="369000"/>
          </a:xfrm>
          <a:prstGeom prst="rect">
            <a:avLst/>
          </a:prstGeom>
          <a:noFill/>
          <a:ln w="25560">
            <a:solidFill>
              <a:srgbClr val="6600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56" name="CustomShape 14"/>
          <p:cNvSpPr/>
          <p:nvPr/>
        </p:nvSpPr>
        <p:spPr>
          <a:xfrm>
            <a:off x="9391560" y="3541388"/>
            <a:ext cx="184320" cy="369000"/>
          </a:xfrm>
          <a:prstGeom prst="rect">
            <a:avLst/>
          </a:prstGeom>
          <a:noFill/>
          <a:ln w="25560">
            <a:solidFill>
              <a:srgbClr val="6600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57" name="CustomShape 15"/>
          <p:cNvSpPr/>
          <p:nvPr/>
        </p:nvSpPr>
        <p:spPr>
          <a:xfrm>
            <a:off x="10508280" y="3541388"/>
            <a:ext cx="184320" cy="369000"/>
          </a:xfrm>
          <a:prstGeom prst="rect">
            <a:avLst/>
          </a:prstGeom>
          <a:noFill/>
          <a:ln w="25560">
            <a:solidFill>
              <a:srgbClr val="6600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58" name="Line 16"/>
          <p:cNvSpPr/>
          <p:nvPr/>
        </p:nvSpPr>
        <p:spPr>
          <a:xfrm>
            <a:off x="8248560" y="3953144"/>
            <a:ext cx="1968120" cy="114300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59" name="Line 17"/>
          <p:cNvSpPr/>
          <p:nvPr/>
        </p:nvSpPr>
        <p:spPr>
          <a:xfrm>
            <a:off x="9487680" y="3953144"/>
            <a:ext cx="0" cy="175248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60" name="Line 18"/>
          <p:cNvSpPr/>
          <p:nvPr/>
        </p:nvSpPr>
        <p:spPr>
          <a:xfrm flipH="1">
            <a:off x="8831760" y="3953144"/>
            <a:ext cx="1676520" cy="160020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61" name="Line 19"/>
          <p:cNvSpPr/>
          <p:nvPr/>
        </p:nvSpPr>
        <p:spPr>
          <a:xfrm>
            <a:off x="8175840" y="3953144"/>
            <a:ext cx="437400" cy="83808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8DDA6B-F931-34A6-B520-2A2927EFC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15" y="1152376"/>
            <a:ext cx="3766729" cy="540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2335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38"/>
          <p:cNvSpPr/>
          <p:nvPr/>
        </p:nvSpPr>
        <p:spPr>
          <a:xfrm>
            <a:off x="6492240" y="2050200"/>
            <a:ext cx="4592520" cy="4259160"/>
          </a:xfrm>
          <a:prstGeom prst="rect">
            <a:avLst/>
          </a:prstGeom>
          <a:solidFill>
            <a:schemeClr val="accent1">
              <a:lumMod val="60000"/>
              <a:lumOff val="40000"/>
              <a:alpha val="63000"/>
            </a:schemeClr>
          </a:solidFill>
          <a:ln w="38160">
            <a:solidFill>
              <a:srgbClr val="0066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82" name="CustomShape 20"/>
          <p:cNvSpPr/>
          <p:nvPr/>
        </p:nvSpPr>
        <p:spPr>
          <a:xfrm>
            <a:off x="9692640" y="162720"/>
            <a:ext cx="2103120" cy="1483200"/>
          </a:xfrm>
          <a:prstGeom prst="rect">
            <a:avLst/>
          </a:prstGeom>
          <a:solidFill>
            <a:schemeClr val="accent1">
              <a:lumMod val="60000"/>
              <a:lumOff val="40000"/>
              <a:alpha val="62000"/>
            </a:schemeClr>
          </a:solidFill>
          <a:ln w="38160">
            <a:noFill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6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>
              <a:lnSpc>
                <a:spcPct val="90000"/>
              </a:lnSpc>
            </a:pPr>
            <a:r>
              <a:rPr lang="en-US" sz="5400" dirty="0"/>
              <a:t>Façade </a:t>
            </a:r>
            <a:r>
              <a:rPr lang="en-US" sz="5400" dirty="0">
                <a:latin typeface="Corbel"/>
              </a:rPr>
              <a:t>Solution</a:t>
            </a:r>
            <a:endParaRPr dirty="0"/>
          </a:p>
        </p:txBody>
      </p:sp>
      <p:sp>
        <p:nvSpPr>
          <p:cNvPr id="264" name="TextShape 2"/>
          <p:cNvSpPr txBox="1"/>
          <p:nvPr/>
        </p:nvSpPr>
        <p:spPr>
          <a:xfrm>
            <a:off x="731520" y="1829160"/>
            <a:ext cx="4952520" cy="411444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dirty="0"/>
          </a:p>
          <a:p>
            <a:pPr>
              <a:lnSpc>
                <a:spcPct val="100000"/>
              </a:lnSpc>
            </a:pPr>
            <a:r>
              <a:rPr lang="en-US" sz="2800" dirty="0">
                <a:latin typeface="Corbel"/>
              </a:rPr>
              <a:t>Solution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</a:rPr>
              <a:t>Centralize subsystem interface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</a:rPr>
              <a:t>Simplify/reduce number of centralized methods 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</a:rPr>
              <a:t>Presents unified “face” to clients</a:t>
            </a:r>
            <a:endParaRPr dirty="0"/>
          </a:p>
          <a:p>
            <a:endParaRPr dirty="0"/>
          </a:p>
        </p:txBody>
      </p:sp>
      <p:sp>
        <p:nvSpPr>
          <p:cNvPr id="265" name="CustomShape 3"/>
          <p:cNvSpPr/>
          <p:nvPr/>
        </p:nvSpPr>
        <p:spPr>
          <a:xfrm>
            <a:off x="9966960" y="1094040"/>
            <a:ext cx="124200" cy="199800"/>
          </a:xfrm>
          <a:prstGeom prst="rect">
            <a:avLst/>
          </a:prstGeom>
          <a:noFill/>
          <a:ln w="25560">
            <a:solidFill>
              <a:srgbClr val="FFFF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66" name="CustomShape 4"/>
          <p:cNvSpPr/>
          <p:nvPr/>
        </p:nvSpPr>
        <p:spPr>
          <a:xfrm>
            <a:off x="10333499" y="846600"/>
            <a:ext cx="124200" cy="19944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67" name="CustomShape 5"/>
          <p:cNvSpPr/>
          <p:nvPr/>
        </p:nvSpPr>
        <p:spPr>
          <a:xfrm>
            <a:off x="11201400" y="1130400"/>
            <a:ext cx="228600" cy="19944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68" name="CustomShape 6"/>
          <p:cNvSpPr/>
          <p:nvPr/>
        </p:nvSpPr>
        <p:spPr>
          <a:xfrm>
            <a:off x="10195560" y="1220760"/>
            <a:ext cx="228240" cy="19944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69" name="CustomShape 7"/>
          <p:cNvSpPr/>
          <p:nvPr/>
        </p:nvSpPr>
        <p:spPr>
          <a:xfrm>
            <a:off x="10652760" y="1275120"/>
            <a:ext cx="320040" cy="19944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70" name="Line 8"/>
          <p:cNvSpPr/>
          <p:nvPr/>
        </p:nvSpPr>
        <p:spPr>
          <a:xfrm flipH="1">
            <a:off x="10287000" y="1067040"/>
            <a:ext cx="45360" cy="14508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71" name="Line 9"/>
          <p:cNvSpPr/>
          <p:nvPr/>
        </p:nvSpPr>
        <p:spPr>
          <a:xfrm>
            <a:off x="10515600" y="1067040"/>
            <a:ext cx="685800" cy="10872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72" name="Line 10"/>
          <p:cNvSpPr/>
          <p:nvPr/>
        </p:nvSpPr>
        <p:spPr>
          <a:xfrm flipH="1">
            <a:off x="10972800" y="1320480"/>
            <a:ext cx="228600" cy="7236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73" name="Line 11"/>
          <p:cNvSpPr/>
          <p:nvPr/>
        </p:nvSpPr>
        <p:spPr>
          <a:xfrm>
            <a:off x="10469880" y="1067040"/>
            <a:ext cx="228600" cy="21708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74" name="Line 12"/>
          <p:cNvSpPr/>
          <p:nvPr/>
        </p:nvSpPr>
        <p:spPr>
          <a:xfrm flipH="1">
            <a:off x="10424160" y="1175760"/>
            <a:ext cx="777240" cy="14472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75" name="CustomShape 13"/>
          <p:cNvSpPr/>
          <p:nvPr/>
        </p:nvSpPr>
        <p:spPr>
          <a:xfrm>
            <a:off x="9875160" y="262080"/>
            <a:ext cx="124560" cy="199440"/>
          </a:xfrm>
          <a:prstGeom prst="rect">
            <a:avLst/>
          </a:prstGeom>
          <a:noFill/>
          <a:ln w="25560">
            <a:solidFill>
              <a:srgbClr val="6600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76" name="CustomShape 14"/>
          <p:cNvSpPr/>
          <p:nvPr/>
        </p:nvSpPr>
        <p:spPr>
          <a:xfrm>
            <a:off x="10840596" y="251280"/>
            <a:ext cx="124200" cy="199440"/>
          </a:xfrm>
          <a:prstGeom prst="rect">
            <a:avLst/>
          </a:prstGeom>
          <a:noFill/>
          <a:ln w="25560">
            <a:solidFill>
              <a:srgbClr val="6600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77" name="CustomShape 15"/>
          <p:cNvSpPr/>
          <p:nvPr/>
        </p:nvSpPr>
        <p:spPr>
          <a:xfrm>
            <a:off x="11452283" y="289440"/>
            <a:ext cx="124200" cy="199440"/>
          </a:xfrm>
          <a:prstGeom prst="rect">
            <a:avLst/>
          </a:prstGeom>
          <a:noFill/>
          <a:ln w="25560">
            <a:solidFill>
              <a:srgbClr val="6600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78" name="Line 16"/>
          <p:cNvSpPr/>
          <p:nvPr/>
        </p:nvSpPr>
        <p:spPr>
          <a:xfrm>
            <a:off x="10058040" y="452160"/>
            <a:ext cx="1234800" cy="54252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79" name="Line 17"/>
          <p:cNvSpPr/>
          <p:nvPr/>
        </p:nvSpPr>
        <p:spPr>
          <a:xfrm>
            <a:off x="10835640" y="452160"/>
            <a:ext cx="0" cy="83196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80" name="Line 18"/>
          <p:cNvSpPr/>
          <p:nvPr/>
        </p:nvSpPr>
        <p:spPr>
          <a:xfrm flipH="1">
            <a:off x="10424160" y="452160"/>
            <a:ext cx="1051560" cy="75996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81" name="Line 19"/>
          <p:cNvSpPr/>
          <p:nvPr/>
        </p:nvSpPr>
        <p:spPr>
          <a:xfrm>
            <a:off x="10012680" y="452160"/>
            <a:ext cx="274320" cy="39780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83" name="CustomShape 21"/>
          <p:cNvSpPr/>
          <p:nvPr/>
        </p:nvSpPr>
        <p:spPr>
          <a:xfrm>
            <a:off x="7078680" y="4716720"/>
            <a:ext cx="271080" cy="589320"/>
          </a:xfrm>
          <a:prstGeom prst="rect">
            <a:avLst/>
          </a:prstGeom>
          <a:noFill/>
          <a:ln w="25560">
            <a:solidFill>
              <a:srgbClr val="FFFF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84" name="CustomShape 22"/>
          <p:cNvSpPr/>
          <p:nvPr/>
        </p:nvSpPr>
        <p:spPr>
          <a:xfrm>
            <a:off x="7844520" y="4078152"/>
            <a:ext cx="271080" cy="58968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85" name="CustomShape 23"/>
          <p:cNvSpPr/>
          <p:nvPr/>
        </p:nvSpPr>
        <p:spPr>
          <a:xfrm>
            <a:off x="9717120" y="4820760"/>
            <a:ext cx="488160" cy="58932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86" name="CustomShape 24"/>
          <p:cNvSpPr/>
          <p:nvPr/>
        </p:nvSpPr>
        <p:spPr>
          <a:xfrm>
            <a:off x="7567200" y="5079960"/>
            <a:ext cx="488160" cy="58932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87" name="CustomShape 25"/>
          <p:cNvSpPr/>
          <p:nvPr/>
        </p:nvSpPr>
        <p:spPr>
          <a:xfrm>
            <a:off x="8544240" y="5236200"/>
            <a:ext cx="684000" cy="58968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88" name="Line 26"/>
          <p:cNvSpPr/>
          <p:nvPr/>
        </p:nvSpPr>
        <p:spPr>
          <a:xfrm flipH="1">
            <a:off x="7762680" y="4647600"/>
            <a:ext cx="97200" cy="41580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89" name="Line 27"/>
          <p:cNvSpPr/>
          <p:nvPr/>
        </p:nvSpPr>
        <p:spPr>
          <a:xfrm>
            <a:off x="8251200" y="4647600"/>
            <a:ext cx="1465560" cy="31176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90" name="Line 28"/>
          <p:cNvSpPr/>
          <p:nvPr/>
        </p:nvSpPr>
        <p:spPr>
          <a:xfrm flipH="1">
            <a:off x="9228240" y="5374800"/>
            <a:ext cx="488520" cy="20772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91" name="Line 29"/>
          <p:cNvSpPr/>
          <p:nvPr/>
        </p:nvSpPr>
        <p:spPr>
          <a:xfrm>
            <a:off x="8153280" y="4647600"/>
            <a:ext cx="488520" cy="62316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92" name="Line 30"/>
          <p:cNvSpPr/>
          <p:nvPr/>
        </p:nvSpPr>
        <p:spPr>
          <a:xfrm flipH="1">
            <a:off x="8055360" y="4959360"/>
            <a:ext cx="1661400" cy="41544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93" name="CustomShape 31"/>
          <p:cNvSpPr/>
          <p:nvPr/>
        </p:nvSpPr>
        <p:spPr>
          <a:xfrm>
            <a:off x="7051512" y="2270700"/>
            <a:ext cx="271080" cy="589320"/>
          </a:xfrm>
          <a:prstGeom prst="rect">
            <a:avLst/>
          </a:prstGeom>
          <a:noFill/>
          <a:ln w="25560">
            <a:solidFill>
              <a:srgbClr val="6600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94" name="CustomShape 32"/>
          <p:cNvSpPr/>
          <p:nvPr/>
        </p:nvSpPr>
        <p:spPr>
          <a:xfrm>
            <a:off x="8869739" y="2291760"/>
            <a:ext cx="271080" cy="589320"/>
          </a:xfrm>
          <a:prstGeom prst="rect">
            <a:avLst/>
          </a:prstGeom>
          <a:noFill/>
          <a:ln w="25560">
            <a:solidFill>
              <a:srgbClr val="6600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95" name="CustomShape 33"/>
          <p:cNvSpPr/>
          <p:nvPr/>
        </p:nvSpPr>
        <p:spPr>
          <a:xfrm>
            <a:off x="10260059" y="2291760"/>
            <a:ext cx="271080" cy="589320"/>
          </a:xfrm>
          <a:prstGeom prst="rect">
            <a:avLst/>
          </a:prstGeom>
          <a:noFill/>
          <a:ln w="25560">
            <a:solidFill>
              <a:srgbClr val="6600FF"/>
            </a:solidFill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96" name="CustomShape 34"/>
          <p:cNvSpPr/>
          <p:nvPr/>
        </p:nvSpPr>
        <p:spPr>
          <a:xfrm>
            <a:off x="8387640" y="3422160"/>
            <a:ext cx="1440720" cy="582120"/>
          </a:xfrm>
          <a:prstGeom prst="rect">
            <a:avLst/>
          </a:prstGeom>
          <a:solidFill>
            <a:srgbClr val="FF6600"/>
          </a:solidFill>
          <a:ln w="25560">
            <a:solidFill>
              <a:srgbClr val="FF6600"/>
            </a:solidFill>
            <a:miter/>
          </a:ln>
        </p:spPr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orbel"/>
              </a:rPr>
              <a:t>Facade</a:t>
            </a:r>
            <a:endParaRPr/>
          </a:p>
        </p:txBody>
      </p:sp>
      <p:sp>
        <p:nvSpPr>
          <p:cNvPr id="297" name="Line 35"/>
          <p:cNvSpPr/>
          <p:nvPr/>
        </p:nvSpPr>
        <p:spPr>
          <a:xfrm>
            <a:off x="7273440" y="2881080"/>
            <a:ext cx="1270800" cy="51984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98" name="Line 36"/>
          <p:cNvSpPr/>
          <p:nvPr/>
        </p:nvSpPr>
        <p:spPr>
          <a:xfrm>
            <a:off x="8934840" y="2881080"/>
            <a:ext cx="0" cy="51984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99" name="Line 37"/>
          <p:cNvSpPr/>
          <p:nvPr/>
        </p:nvSpPr>
        <p:spPr>
          <a:xfrm flipH="1">
            <a:off x="9423720" y="2881080"/>
            <a:ext cx="879480" cy="51984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26796"/>
      </p:ext>
    </p:extLst>
  </p:cSld>
  <p:clrMapOvr>
    <a:masterClrMapping/>
  </p:clrMapOvr>
  <p:transition spd="slow"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85344" y="70224"/>
            <a:ext cx="12106656" cy="10202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orbel"/>
              </a:rPr>
              <a:t>Removing the burden from beginning Java developers with a Façade (</a:t>
            </a:r>
            <a:r>
              <a:rPr lang="en-US" sz="2800" dirty="0" err="1">
                <a:latin typeface="Corbel"/>
              </a:rPr>
              <a:t>WinPlotter</a:t>
            </a:r>
            <a:r>
              <a:rPr lang="en-US" sz="2800" dirty="0">
                <a:latin typeface="Corbel"/>
              </a:rPr>
              <a:t>)</a:t>
            </a:r>
            <a:endParaRPr dirty="0"/>
          </a:p>
        </p:txBody>
      </p:sp>
      <p:pic>
        <p:nvPicPr>
          <p:cNvPr id="30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58740" y="1090464"/>
            <a:ext cx="9826920" cy="5684040"/>
          </a:xfrm>
          <a:prstGeom prst="rect">
            <a:avLst/>
          </a:prstGeom>
          <a:solidFill>
            <a:schemeClr val="accent1">
              <a:lumMod val="60000"/>
              <a:lumOff val="40000"/>
              <a:alpha val="63000"/>
            </a:schemeClr>
          </a:solidFill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0043768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605D4-4A16-4489-9E08-63E9129A5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Vehicle sales prep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ACB46-4E90-4C80-A2C7-DE5224D60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97" y="2277339"/>
            <a:ext cx="7606406" cy="382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4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Adapter Patter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1975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Scenario: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System built around a class by Vendor1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Purchased when build application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Vendor1 goes out of business, and you need an update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Will replace by Vendor2’s library</a:t>
            </a:r>
          </a:p>
        </p:txBody>
      </p:sp>
      <p:sp>
        <p:nvSpPr>
          <p:cNvPr id="14" name="CustomShape 12"/>
          <p:cNvSpPr/>
          <p:nvPr/>
        </p:nvSpPr>
        <p:spPr>
          <a:xfrm>
            <a:off x="3336648" y="4426915"/>
            <a:ext cx="159984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Existing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Application</a:t>
            </a:r>
            <a:endParaRPr dirty="0"/>
          </a:p>
        </p:txBody>
      </p:sp>
      <p:sp>
        <p:nvSpPr>
          <p:cNvPr id="15" name="CustomShape 13"/>
          <p:cNvSpPr/>
          <p:nvPr/>
        </p:nvSpPr>
        <p:spPr>
          <a:xfrm>
            <a:off x="8240905" y="4466225"/>
            <a:ext cx="1077424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Vendor1 Classes</a:t>
            </a:r>
            <a:endParaRPr dirty="0"/>
          </a:p>
        </p:txBody>
      </p:sp>
      <p:sp>
        <p:nvSpPr>
          <p:cNvPr id="16" name="CustomShape 15"/>
          <p:cNvSpPr/>
          <p:nvPr/>
        </p:nvSpPr>
        <p:spPr>
          <a:xfrm>
            <a:off x="4933015" y="6154622"/>
            <a:ext cx="22201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  <a:latin typeface="Corbel"/>
              </a:rPr>
              <a:t>Vendor1 interface</a:t>
            </a:r>
            <a:endParaRPr dirty="0"/>
          </a:p>
        </p:txBody>
      </p:sp>
      <p:sp>
        <p:nvSpPr>
          <p:cNvPr id="17" name="CustomShape 16"/>
          <p:cNvSpPr/>
          <p:nvPr/>
        </p:nvSpPr>
        <p:spPr>
          <a:xfrm rot="5400000" flipV="1">
            <a:off x="5313428" y="5618906"/>
            <a:ext cx="271045" cy="573284"/>
          </a:xfrm>
          <a:prstGeom prst="straightConnector1">
            <a:avLst/>
          </a:prstGeom>
          <a:solidFill>
            <a:srgbClr val="41AEBD"/>
          </a:solidFill>
          <a:ln w="9360">
            <a:solidFill>
              <a:srgbClr val="FFFFFF"/>
            </a:solidFill>
            <a:miter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CustomShape 17"/>
          <p:cNvSpPr/>
          <p:nvPr/>
        </p:nvSpPr>
        <p:spPr>
          <a:xfrm rot="5400000" flipH="1" flipV="1">
            <a:off x="6350650" y="5604366"/>
            <a:ext cx="297074" cy="573285"/>
          </a:xfrm>
          <a:prstGeom prst="straightConnector1">
            <a:avLst/>
          </a:prstGeom>
          <a:solidFill>
            <a:srgbClr val="41AEBD"/>
          </a:solidFill>
          <a:ln w="9360">
            <a:solidFill>
              <a:srgbClr val="FFFFFF"/>
            </a:solidFill>
            <a:miter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72E4E02F-C2C5-AFBE-6A8F-2485EE88D765}"/>
              </a:ext>
            </a:extLst>
          </p:cNvPr>
          <p:cNvSpPr/>
          <p:nvPr/>
        </p:nvSpPr>
        <p:spPr>
          <a:xfrm>
            <a:off x="3183296" y="3801425"/>
            <a:ext cx="2334715" cy="1968600"/>
          </a:xfrm>
          <a:prstGeom prst="homePlat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CCE6B538-6066-8330-9688-76D6D76AA2E1}"/>
              </a:ext>
            </a:extLst>
          </p:cNvPr>
          <p:cNvSpPr/>
          <p:nvPr/>
        </p:nvSpPr>
        <p:spPr>
          <a:xfrm>
            <a:off x="7153135" y="3750359"/>
            <a:ext cx="2165194" cy="1992113"/>
          </a:xfrm>
          <a:custGeom>
            <a:avLst/>
            <a:gdLst>
              <a:gd name="connsiteX0" fmla="*/ 0 w 2408215"/>
              <a:gd name="connsiteY0" fmla="*/ 0 h 1992113"/>
              <a:gd name="connsiteX1" fmla="*/ 1412159 w 2408215"/>
              <a:gd name="connsiteY1" fmla="*/ 0 h 1992113"/>
              <a:gd name="connsiteX2" fmla="*/ 2408215 w 2408215"/>
              <a:gd name="connsiteY2" fmla="*/ 996057 h 1992113"/>
              <a:gd name="connsiteX3" fmla="*/ 1412159 w 2408215"/>
              <a:gd name="connsiteY3" fmla="*/ 1992113 h 1992113"/>
              <a:gd name="connsiteX4" fmla="*/ 0 w 2408215"/>
              <a:gd name="connsiteY4" fmla="*/ 1992113 h 1992113"/>
              <a:gd name="connsiteX5" fmla="*/ 996057 w 2408215"/>
              <a:gd name="connsiteY5" fmla="*/ 996057 h 1992113"/>
              <a:gd name="connsiteX6" fmla="*/ 0 w 2408215"/>
              <a:gd name="connsiteY6" fmla="*/ 0 h 1992113"/>
              <a:gd name="connsiteX0" fmla="*/ 0 w 2408215"/>
              <a:gd name="connsiteY0" fmla="*/ 13447 h 2005560"/>
              <a:gd name="connsiteX1" fmla="*/ 2286218 w 2408215"/>
              <a:gd name="connsiteY1" fmla="*/ 0 h 2005560"/>
              <a:gd name="connsiteX2" fmla="*/ 2408215 w 2408215"/>
              <a:gd name="connsiteY2" fmla="*/ 1009504 h 2005560"/>
              <a:gd name="connsiteX3" fmla="*/ 1412159 w 2408215"/>
              <a:gd name="connsiteY3" fmla="*/ 2005560 h 2005560"/>
              <a:gd name="connsiteX4" fmla="*/ 0 w 2408215"/>
              <a:gd name="connsiteY4" fmla="*/ 2005560 h 2005560"/>
              <a:gd name="connsiteX5" fmla="*/ 996057 w 2408215"/>
              <a:gd name="connsiteY5" fmla="*/ 1009504 h 2005560"/>
              <a:gd name="connsiteX6" fmla="*/ 0 w 2408215"/>
              <a:gd name="connsiteY6" fmla="*/ 13447 h 2005560"/>
              <a:gd name="connsiteX0" fmla="*/ 0 w 2327533"/>
              <a:gd name="connsiteY0" fmla="*/ 13447 h 2005560"/>
              <a:gd name="connsiteX1" fmla="*/ 2286218 w 2327533"/>
              <a:gd name="connsiteY1" fmla="*/ 0 h 2005560"/>
              <a:gd name="connsiteX2" fmla="*/ 2327533 w 2327533"/>
              <a:gd name="connsiteY2" fmla="*/ 1009504 h 2005560"/>
              <a:gd name="connsiteX3" fmla="*/ 1412159 w 2327533"/>
              <a:gd name="connsiteY3" fmla="*/ 2005560 h 2005560"/>
              <a:gd name="connsiteX4" fmla="*/ 0 w 2327533"/>
              <a:gd name="connsiteY4" fmla="*/ 2005560 h 2005560"/>
              <a:gd name="connsiteX5" fmla="*/ 996057 w 2327533"/>
              <a:gd name="connsiteY5" fmla="*/ 1009504 h 2005560"/>
              <a:gd name="connsiteX6" fmla="*/ 0 w 2327533"/>
              <a:gd name="connsiteY6" fmla="*/ 13447 h 2005560"/>
              <a:gd name="connsiteX0" fmla="*/ 0 w 2393794"/>
              <a:gd name="connsiteY0" fmla="*/ 13447 h 2005560"/>
              <a:gd name="connsiteX1" fmla="*/ 2286218 w 2393794"/>
              <a:gd name="connsiteY1" fmla="*/ 0 h 2005560"/>
              <a:gd name="connsiteX2" fmla="*/ 2327533 w 2393794"/>
              <a:gd name="connsiteY2" fmla="*/ 1009504 h 2005560"/>
              <a:gd name="connsiteX3" fmla="*/ 2393794 w 2393794"/>
              <a:gd name="connsiteY3" fmla="*/ 1965219 h 2005560"/>
              <a:gd name="connsiteX4" fmla="*/ 0 w 2393794"/>
              <a:gd name="connsiteY4" fmla="*/ 2005560 h 2005560"/>
              <a:gd name="connsiteX5" fmla="*/ 996057 w 2393794"/>
              <a:gd name="connsiteY5" fmla="*/ 1009504 h 2005560"/>
              <a:gd name="connsiteX6" fmla="*/ 0 w 2393794"/>
              <a:gd name="connsiteY6" fmla="*/ 13447 h 2005560"/>
              <a:gd name="connsiteX0" fmla="*/ 0 w 2327533"/>
              <a:gd name="connsiteY0" fmla="*/ 13447 h 2005560"/>
              <a:gd name="connsiteX1" fmla="*/ 2286218 w 2327533"/>
              <a:gd name="connsiteY1" fmla="*/ 0 h 2005560"/>
              <a:gd name="connsiteX2" fmla="*/ 2327533 w 2327533"/>
              <a:gd name="connsiteY2" fmla="*/ 1009504 h 2005560"/>
              <a:gd name="connsiteX3" fmla="*/ 2326558 w 2327533"/>
              <a:gd name="connsiteY3" fmla="*/ 1965219 h 2005560"/>
              <a:gd name="connsiteX4" fmla="*/ 0 w 2327533"/>
              <a:gd name="connsiteY4" fmla="*/ 2005560 h 2005560"/>
              <a:gd name="connsiteX5" fmla="*/ 996057 w 2327533"/>
              <a:gd name="connsiteY5" fmla="*/ 1009504 h 2005560"/>
              <a:gd name="connsiteX6" fmla="*/ 0 w 2327533"/>
              <a:gd name="connsiteY6" fmla="*/ 13447 h 2005560"/>
              <a:gd name="connsiteX0" fmla="*/ 0 w 2326558"/>
              <a:gd name="connsiteY0" fmla="*/ 13447 h 2005560"/>
              <a:gd name="connsiteX1" fmla="*/ 2286218 w 2326558"/>
              <a:gd name="connsiteY1" fmla="*/ 0 h 2005560"/>
              <a:gd name="connsiteX2" fmla="*/ 2326558 w 2326558"/>
              <a:gd name="connsiteY2" fmla="*/ 1965219 h 2005560"/>
              <a:gd name="connsiteX3" fmla="*/ 0 w 2326558"/>
              <a:gd name="connsiteY3" fmla="*/ 2005560 h 2005560"/>
              <a:gd name="connsiteX4" fmla="*/ 996057 w 2326558"/>
              <a:gd name="connsiteY4" fmla="*/ 1009504 h 2005560"/>
              <a:gd name="connsiteX5" fmla="*/ 0 w 2326558"/>
              <a:gd name="connsiteY5" fmla="*/ 13447 h 2005560"/>
              <a:gd name="connsiteX0" fmla="*/ 0 w 2326559"/>
              <a:gd name="connsiteY0" fmla="*/ 0 h 1992113"/>
              <a:gd name="connsiteX1" fmla="*/ 2326559 w 2326559"/>
              <a:gd name="connsiteY1" fmla="*/ 0 h 1992113"/>
              <a:gd name="connsiteX2" fmla="*/ 2326558 w 2326559"/>
              <a:gd name="connsiteY2" fmla="*/ 1951772 h 1992113"/>
              <a:gd name="connsiteX3" fmla="*/ 0 w 2326559"/>
              <a:gd name="connsiteY3" fmla="*/ 1992113 h 1992113"/>
              <a:gd name="connsiteX4" fmla="*/ 996057 w 2326559"/>
              <a:gd name="connsiteY4" fmla="*/ 996057 h 1992113"/>
              <a:gd name="connsiteX5" fmla="*/ 0 w 2326559"/>
              <a:gd name="connsiteY5" fmla="*/ 0 h 1992113"/>
              <a:gd name="connsiteX0" fmla="*/ 0 w 2326558"/>
              <a:gd name="connsiteY0" fmla="*/ 0 h 1992113"/>
              <a:gd name="connsiteX1" fmla="*/ 2151747 w 2326558"/>
              <a:gd name="connsiteY1" fmla="*/ 0 h 1992113"/>
              <a:gd name="connsiteX2" fmla="*/ 2326558 w 2326558"/>
              <a:gd name="connsiteY2" fmla="*/ 1951772 h 1992113"/>
              <a:gd name="connsiteX3" fmla="*/ 0 w 2326558"/>
              <a:gd name="connsiteY3" fmla="*/ 1992113 h 1992113"/>
              <a:gd name="connsiteX4" fmla="*/ 996057 w 2326558"/>
              <a:gd name="connsiteY4" fmla="*/ 996057 h 1992113"/>
              <a:gd name="connsiteX5" fmla="*/ 0 w 2326558"/>
              <a:gd name="connsiteY5" fmla="*/ 0 h 1992113"/>
              <a:gd name="connsiteX0" fmla="*/ 0 w 2165194"/>
              <a:gd name="connsiteY0" fmla="*/ 0 h 1992113"/>
              <a:gd name="connsiteX1" fmla="*/ 2151747 w 2165194"/>
              <a:gd name="connsiteY1" fmla="*/ 0 h 1992113"/>
              <a:gd name="connsiteX2" fmla="*/ 2165194 w 2165194"/>
              <a:gd name="connsiteY2" fmla="*/ 1951772 h 1992113"/>
              <a:gd name="connsiteX3" fmla="*/ 0 w 2165194"/>
              <a:gd name="connsiteY3" fmla="*/ 1992113 h 1992113"/>
              <a:gd name="connsiteX4" fmla="*/ 996057 w 2165194"/>
              <a:gd name="connsiteY4" fmla="*/ 996057 h 1992113"/>
              <a:gd name="connsiteX5" fmla="*/ 0 w 2165194"/>
              <a:gd name="connsiteY5" fmla="*/ 0 h 19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5194" h="1992113">
                <a:moveTo>
                  <a:pt x="0" y="0"/>
                </a:moveTo>
                <a:lnTo>
                  <a:pt x="2151747" y="0"/>
                </a:lnTo>
                <a:cubicBezTo>
                  <a:pt x="2151747" y="650591"/>
                  <a:pt x="2165194" y="1301181"/>
                  <a:pt x="2165194" y="1951772"/>
                </a:cubicBezTo>
                <a:lnTo>
                  <a:pt x="0" y="1992113"/>
                </a:lnTo>
                <a:lnTo>
                  <a:pt x="996057" y="996057"/>
                </a:lnTo>
                <a:lnTo>
                  <a:pt x="0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92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DBB1-76FA-44E8-A367-8921BD009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Vehicle sales prep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BC2D3-FE67-4969-AB97-4EE682154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67" y="3973137"/>
            <a:ext cx="3915554" cy="1968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5B30C7-924E-41A3-816E-2226B78D2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6" y="1862224"/>
            <a:ext cx="6870988" cy="47708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0F866B-30F7-4703-96E4-1CD50B69010A}"/>
              </a:ext>
            </a:extLst>
          </p:cNvPr>
          <p:cNvSpPr txBox="1"/>
          <p:nvPr/>
        </p:nvSpPr>
        <p:spPr>
          <a:xfrm>
            <a:off x="7788767" y="2238532"/>
            <a:ext cx="3792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cohesion does </a:t>
            </a:r>
            <a:r>
              <a:rPr lang="en-US" sz="2400" dirty="0" err="1"/>
              <a:t>VehicleFacade</a:t>
            </a:r>
            <a:r>
              <a:rPr lang="en-US" sz="2400" dirty="0"/>
              <a:t> exhibit?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Is this a problem?</a:t>
            </a:r>
          </a:p>
        </p:txBody>
      </p:sp>
    </p:spTree>
    <p:extLst>
      <p:ext uri="{BB962C8B-B14F-4D97-AF65-F5344CB8AC3E}">
        <p14:creationId xmlns:p14="http://schemas.microsoft.com/office/powerpoint/2010/main" val="282604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618624" y="2843028"/>
            <a:ext cx="3014592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5400" dirty="0">
                <a:latin typeface="Corbel"/>
              </a:rPr>
              <a:t>Generic Pattern</a:t>
            </a:r>
            <a:endParaRPr dirty="0"/>
          </a:p>
        </p:txBody>
      </p:sp>
      <p:pic>
        <p:nvPicPr>
          <p:cNvPr id="30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227456" y="902088"/>
            <a:ext cx="6857640" cy="520704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3405214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>
              <a:lnSpc>
                <a:spcPct val="90000"/>
              </a:lnSpc>
            </a:pPr>
            <a:r>
              <a:rPr lang="en-US" sz="5400" dirty="0"/>
              <a:t>Façade </a:t>
            </a:r>
            <a:r>
              <a:rPr lang="en-US" sz="5400" dirty="0">
                <a:latin typeface="Corbel"/>
              </a:rPr>
              <a:t>Consequences</a:t>
            </a:r>
            <a:endParaRPr dirty="0"/>
          </a:p>
        </p:txBody>
      </p:sp>
      <p:sp>
        <p:nvSpPr>
          <p:cNvPr id="306" name="TextShape 2"/>
          <p:cNvSpPr txBox="1"/>
          <p:nvPr/>
        </p:nvSpPr>
        <p:spPr>
          <a:xfrm>
            <a:off x="838080" y="2686364"/>
            <a:ext cx="9617676" cy="3305004"/>
          </a:xfrm>
          <a:prstGeom prst="rect">
            <a:avLst/>
          </a:prstGeom>
        </p:spPr>
        <p:txBody>
          <a:bodyPr lIns="92160" tIns="46080" rIns="92160" bIns="46080"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orbel"/>
              </a:rPr>
              <a:t>Shields clients from complex subsystems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rbel"/>
              </a:rPr>
              <a:t>That is, reduces coupling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rbel"/>
              </a:rPr>
              <a:t>Internal classes can change more easily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rbel"/>
              </a:rPr>
              <a:t>Introduces “layering” – each outer layer simplified/cleaner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800" dirty="0">
                <a:latin typeface="Corbel"/>
              </a:rPr>
              <a:t>Refinement: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rbel"/>
              </a:rPr>
              <a:t>Make the fa</a:t>
            </a:r>
            <a:r>
              <a:rPr lang="en-US" sz="2800" dirty="0"/>
              <a:t>ç</a:t>
            </a:r>
            <a:r>
              <a:rPr lang="en-US" sz="2800" dirty="0">
                <a:latin typeface="Corbel"/>
              </a:rPr>
              <a:t>ade class abstract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rbel"/>
              </a:rPr>
              <a:t>Can then provide alternative implements of fa</a:t>
            </a:r>
            <a:r>
              <a:rPr lang="en-US" sz="2800" dirty="0"/>
              <a:t>ç</a:t>
            </a:r>
            <a:r>
              <a:rPr lang="en-US" sz="2800" dirty="0">
                <a:latin typeface="Corbel"/>
              </a:rPr>
              <a:t>ade</a:t>
            </a:r>
          </a:p>
          <a:p>
            <a:endParaRPr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5D848B9-6103-42D1-97BF-4FF3E60E8C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765575" y="457125"/>
            <a:ext cx="4036997" cy="2652359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892935017"/>
      </p:ext>
    </p:extLst>
  </p:cSld>
  <p:clrMapOvr>
    <a:masterClrMapping/>
  </p:clrMapOvr>
  <p:transition spd="slow">
    <p:wipe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>
              <a:lnSpc>
                <a:spcPct val="90000"/>
              </a:lnSpc>
            </a:pPr>
            <a:r>
              <a:rPr lang="en-US" sz="5400" dirty="0"/>
              <a:t>Façade </a:t>
            </a:r>
            <a:r>
              <a:rPr lang="en-US" sz="5400" dirty="0">
                <a:latin typeface="Corbel"/>
              </a:rPr>
              <a:t>Applications</a:t>
            </a:r>
            <a:endParaRPr dirty="0"/>
          </a:p>
        </p:txBody>
      </p:sp>
      <p:sp>
        <p:nvSpPr>
          <p:cNvPr id="309" name="TextShape 2"/>
          <p:cNvSpPr txBox="1"/>
          <p:nvPr/>
        </p:nvSpPr>
        <p:spPr>
          <a:xfrm>
            <a:off x="462454" y="2125674"/>
            <a:ext cx="6238597" cy="2604565"/>
          </a:xfrm>
          <a:prstGeom prst="rect">
            <a:avLst/>
          </a:prstGeom>
        </p:spPr>
        <p:txBody>
          <a:bodyPr lIns="92160" tIns="46080" rIns="92160" bIns="46080"/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Corbel"/>
              </a:rPr>
              <a:t>Interface to existing library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</a:rPr>
              <a:t>Unify or “clean up” complex interface</a:t>
            </a:r>
            <a:endParaRPr dirty="0"/>
          </a:p>
          <a:p>
            <a:endParaRPr dirty="0"/>
          </a:p>
          <a:p>
            <a:pPr>
              <a:lnSpc>
                <a:spcPct val="100000"/>
              </a:lnSpc>
            </a:pPr>
            <a:r>
              <a:rPr lang="en-US" sz="2800" dirty="0">
                <a:latin typeface="Corbel"/>
              </a:rPr>
              <a:t>Design layered system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</a:rPr>
              <a:t>Various service levels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</a:rPr>
              <a:t>Façade abstracts interface of each level</a:t>
            </a:r>
            <a:endParaRPr dirty="0"/>
          </a:p>
          <a:p>
            <a:endParaRPr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F64E968-5929-47B7-A1B6-E69D4A20285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114112" y="365040"/>
            <a:ext cx="4813738" cy="3297663"/>
          </a:xfrm>
          <a:prstGeom prst="rect">
            <a:avLst/>
          </a:prstGeom>
          <a:ln w="9360">
            <a:noFill/>
          </a:ln>
        </p:spPr>
      </p:pic>
      <p:pic>
        <p:nvPicPr>
          <p:cNvPr id="3" name="Picture 2" descr="A diagram of a diagram of a layer of operating system">
            <a:extLst>
              <a:ext uri="{FF2B5EF4-FFF2-40B4-BE49-F238E27FC236}">
                <a16:creationId xmlns:a16="http://schemas.microsoft.com/office/drawing/2014/main" id="{2947BC35-3332-9CC5-CDDB-946272844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12" y="4023911"/>
            <a:ext cx="4813738" cy="26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4274"/>
      </p:ext>
    </p:extLst>
  </p:cSld>
  <p:clrMapOvr>
    <a:masterClrMapping/>
  </p:clrMapOvr>
  <p:transition spd="slow"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>
              <a:lnSpc>
                <a:spcPct val="90000"/>
              </a:lnSpc>
            </a:pPr>
            <a:r>
              <a:rPr lang="en-US" sz="5400" dirty="0">
                <a:latin typeface="Corbel"/>
              </a:rPr>
              <a:t>Three patterns...</a:t>
            </a:r>
            <a:endParaRPr dirty="0"/>
          </a:p>
        </p:txBody>
      </p:sp>
      <p:sp>
        <p:nvSpPr>
          <p:cNvPr id="311" name="TextShape 2"/>
          <p:cNvSpPr txBox="1"/>
          <p:nvPr/>
        </p:nvSpPr>
        <p:spPr>
          <a:xfrm>
            <a:off x="1097280" y="1828800"/>
            <a:ext cx="10241280" cy="466344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457200" indent="-4572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2800" dirty="0"/>
              <a:t>Façade</a:t>
            </a:r>
            <a:endParaRPr dirty="0"/>
          </a:p>
          <a:p>
            <a:pPr marL="914400" lvl="1" indent="-457200">
              <a:buSzPct val="45000"/>
              <a:buFont typeface="Wingdings" panose="05000000000000000000" pitchFamily="2" charset="2"/>
              <a:buChar char="q"/>
            </a:pPr>
            <a:r>
              <a:rPr lang="en-US" sz="2600" dirty="0">
                <a:latin typeface="Corbel"/>
              </a:rPr>
              <a:t>Provide “clean” interface</a:t>
            </a:r>
            <a:endParaRPr dirty="0"/>
          </a:p>
          <a:p>
            <a:pPr marL="914400" lvl="1" indent="-457200">
              <a:buSzPct val="45000"/>
              <a:buFont typeface="Wingdings" panose="05000000000000000000" pitchFamily="2" charset="2"/>
              <a:buChar char="q"/>
            </a:pPr>
            <a:r>
              <a:rPr lang="en-US" sz="2600" dirty="0">
                <a:latin typeface="Corbel"/>
              </a:rPr>
              <a:t>Underlying operations still available</a:t>
            </a:r>
            <a:endParaRPr dirty="0"/>
          </a:p>
          <a:p>
            <a:pPr marL="457200" indent="-4572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2800" dirty="0">
                <a:latin typeface="Corbel"/>
              </a:rPr>
              <a:t>Adapter</a:t>
            </a:r>
            <a:endParaRPr dirty="0"/>
          </a:p>
          <a:p>
            <a:pPr marL="914400" lvl="1" indent="-457200">
              <a:buSzPct val="45000"/>
              <a:buFont typeface="Wingdings" panose="05000000000000000000" pitchFamily="2" charset="2"/>
              <a:buChar char="q"/>
            </a:pPr>
            <a:r>
              <a:rPr lang="en-US" sz="2600" dirty="0">
                <a:latin typeface="Corbel"/>
              </a:rPr>
              <a:t>Conform interface to a specific client </a:t>
            </a:r>
            <a:endParaRPr dirty="0"/>
          </a:p>
          <a:p>
            <a:pPr marL="914400" lvl="1" indent="-457200">
              <a:buSzPct val="45000"/>
              <a:buFont typeface="Wingdings" panose="05000000000000000000" pitchFamily="2" charset="2"/>
              <a:buChar char="q"/>
            </a:pPr>
            <a:r>
              <a:rPr lang="en-US" sz="2600" dirty="0">
                <a:latin typeface="Corbel"/>
              </a:rPr>
              <a:t>Adapt new set of classes to old</a:t>
            </a:r>
            <a:endParaRPr dirty="0"/>
          </a:p>
          <a:p>
            <a:pPr marL="914400" lvl="1" indent="-457200">
              <a:buSzPct val="45000"/>
              <a:buFont typeface="Wingdings" panose="05000000000000000000" pitchFamily="2" charset="2"/>
              <a:buChar char="q"/>
            </a:pPr>
            <a:r>
              <a:rPr lang="en-US" sz="2600" dirty="0">
                <a:latin typeface="Corbel"/>
              </a:rPr>
              <a:t>Stabilize interface to library under development</a:t>
            </a:r>
            <a:endParaRPr dirty="0"/>
          </a:p>
          <a:p>
            <a:pPr marL="457200" indent="-457200">
              <a:lnSpc>
                <a:spcPct val="100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2800" dirty="0">
                <a:latin typeface="Corbel"/>
              </a:rPr>
              <a:t>Proxy – possibly later</a:t>
            </a:r>
            <a:endParaRPr dirty="0"/>
          </a:p>
          <a:p>
            <a:pPr marL="914400" lvl="1" indent="-457200">
              <a:buSzPct val="45000"/>
              <a:buFont typeface="Wingdings" panose="05000000000000000000" pitchFamily="2" charset="2"/>
              <a:buChar char="q"/>
            </a:pPr>
            <a:r>
              <a:rPr lang="en-US" sz="2600" dirty="0">
                <a:latin typeface="Corbel"/>
              </a:rPr>
              <a:t>Interface to remote client or controlled access to a resource</a:t>
            </a:r>
            <a:endParaRPr dirty="0"/>
          </a:p>
          <a:p>
            <a:pPr marL="914400" lvl="1" indent="-457200">
              <a:buSzPct val="45000"/>
              <a:buFont typeface="Wingdings" panose="05000000000000000000" pitchFamily="2" charset="2"/>
              <a:buChar char="q"/>
            </a:pPr>
            <a:r>
              <a:rPr lang="en-US" sz="2600" dirty="0">
                <a:latin typeface="Corbel"/>
              </a:rPr>
              <a:t>Underlying operations not available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328152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Façade: clean interface to complex subsystems</a:t>
            </a:r>
          </a:p>
          <a:p>
            <a:r>
              <a:rPr lang="en-US" dirty="0">
                <a:solidFill>
                  <a:schemeClr val="tx1"/>
                </a:solidFill>
              </a:rPr>
              <a:t>Decorator (previous notes): adding properties to objects without using inheritance</a:t>
            </a:r>
          </a:p>
          <a:p>
            <a:r>
              <a:rPr lang="en-US" dirty="0">
                <a:solidFill>
                  <a:schemeClr val="tx1"/>
                </a:solidFill>
              </a:rPr>
              <a:t>Both: </a:t>
            </a:r>
            <a:r>
              <a:rPr lang="en-US" i="1" dirty="0">
                <a:solidFill>
                  <a:schemeClr val="accent6"/>
                </a:solidFill>
              </a:rPr>
              <a:t>composition over extension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Referencing an object that does the work instead of simply inheriting a new class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reflects a basic fact of OO: deeply nested hierarchies are confusing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Avoid A extends B extends C extends D ... extends G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9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Original Configuration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41945" y="2374688"/>
            <a:ext cx="7136280" cy="3852360"/>
          </a:xfrm>
          <a:prstGeom prst="rect">
            <a:avLst/>
          </a:prstGeom>
          <a:ln w="9360">
            <a:noFill/>
          </a:ln>
        </p:spPr>
      </p:pic>
      <p:sp>
        <p:nvSpPr>
          <p:cNvPr id="5" name="CustomShape 2"/>
          <p:cNvSpPr/>
          <p:nvPr/>
        </p:nvSpPr>
        <p:spPr>
          <a:xfrm>
            <a:off x="3488425" y="1690688"/>
            <a:ext cx="4525200" cy="1918440"/>
          </a:xfrm>
          <a:prstGeom prst="rect">
            <a:avLst/>
          </a:prstGeom>
          <a:gradFill>
            <a:gsLst>
              <a:gs pos="0">
                <a:srgbClr val="FBEEA7"/>
              </a:gs>
              <a:gs pos="100000">
                <a:srgbClr val="F9EA98"/>
              </a:gs>
            </a:gsLst>
            <a:lin ang="5400000"/>
          </a:gradFill>
          <a:ln w="6480">
            <a:solidFill>
              <a:srgbClr val="F4DE3A"/>
            </a:solidFill>
            <a:miter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7DA62C"/>
                </a:solidFill>
                <a:latin typeface="Corbel"/>
              </a:rPr>
              <a:t>Assumption: </a:t>
            </a:r>
            <a:r>
              <a:rPr lang="en-US" sz="2400" dirty="0" err="1">
                <a:solidFill>
                  <a:srgbClr val="7DA62C"/>
                </a:solidFill>
                <a:latin typeface="Corbel"/>
              </a:rPr>
              <a:t>ClientApp</a:t>
            </a:r>
            <a:r>
              <a:rPr lang="en-US" sz="2400" dirty="0">
                <a:solidFill>
                  <a:srgbClr val="7DA62C"/>
                </a:solidFill>
                <a:latin typeface="Corbel"/>
              </a:rPr>
              <a:t> heavily dependent on </a:t>
            </a:r>
            <a:r>
              <a:rPr lang="en-US" sz="2400" dirty="0" err="1">
                <a:solidFill>
                  <a:srgbClr val="7DA62C"/>
                </a:solidFill>
                <a:latin typeface="Corbel"/>
              </a:rPr>
              <a:t>ServiceProvider</a:t>
            </a:r>
            <a:endParaRPr lang="en-US" dirty="0"/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en-US" sz="2400" i="1" dirty="0">
                <a:solidFill>
                  <a:srgbClr val="7DA62C"/>
                </a:solidFill>
                <a:latin typeface="Corbel"/>
              </a:rPr>
              <a:t>many</a:t>
            </a:r>
            <a:r>
              <a:rPr lang="en-US" sz="2400" dirty="0">
                <a:solidFill>
                  <a:srgbClr val="7DA62C"/>
                </a:solidFill>
                <a:latin typeface="Corbel"/>
              </a:rPr>
              <a:t> calls to various </a:t>
            </a:r>
            <a:r>
              <a:rPr lang="en-US" sz="2400" dirty="0" err="1">
                <a:solidFill>
                  <a:srgbClr val="7DA62C"/>
                </a:solidFill>
                <a:latin typeface="Corbel"/>
              </a:rPr>
              <a:t>ServiceProvider</a:t>
            </a:r>
            <a:r>
              <a:rPr lang="en-US" sz="2400" dirty="0">
                <a:solidFill>
                  <a:srgbClr val="7DA62C"/>
                </a:solidFill>
                <a:latin typeface="Corbel"/>
              </a:rPr>
              <a:t> methods.</a:t>
            </a:r>
            <a:endParaRPr dirty="0"/>
          </a:p>
        </p:txBody>
      </p:sp>
      <p:sp>
        <p:nvSpPr>
          <p:cNvPr id="6" name="CustomShape 3"/>
          <p:cNvSpPr/>
          <p:nvPr/>
        </p:nvSpPr>
        <p:spPr>
          <a:xfrm>
            <a:off x="7891945" y="3809648"/>
            <a:ext cx="3157055" cy="1785609"/>
          </a:xfrm>
          <a:prstGeom prst="rect">
            <a:avLst/>
          </a:prstGeom>
          <a:gradFill>
            <a:gsLst>
              <a:gs pos="0">
                <a:srgbClr val="FBEEA7"/>
              </a:gs>
              <a:gs pos="100000">
                <a:srgbClr val="F9EA98"/>
              </a:gs>
            </a:gsLst>
            <a:lin ang="5400000"/>
          </a:gradFill>
          <a:ln w="6480">
            <a:solidFill>
              <a:srgbClr val="F4DE3A"/>
            </a:solidFill>
            <a:miter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7DA62C"/>
                </a:solidFill>
                <a:latin typeface="Corbel"/>
              </a:rPr>
              <a:t>Usually, </a:t>
            </a:r>
            <a:r>
              <a:rPr lang="en-US" sz="2400" dirty="0" err="1">
                <a:solidFill>
                  <a:srgbClr val="7DA62C"/>
                </a:solidFill>
                <a:latin typeface="Corbel"/>
              </a:rPr>
              <a:t>ServiceProvider</a:t>
            </a:r>
            <a:r>
              <a:rPr lang="en-US" sz="2400" dirty="0">
                <a:solidFill>
                  <a:srgbClr val="7DA62C"/>
                </a:solidFill>
                <a:latin typeface="Corbel"/>
              </a:rPr>
              <a:t> implements numerous additional methods</a:t>
            </a:r>
            <a:endParaRPr dirty="0"/>
          </a:p>
        </p:txBody>
      </p:sp>
      <p:sp>
        <p:nvSpPr>
          <p:cNvPr id="7" name="CustomShape 4"/>
          <p:cNvSpPr/>
          <p:nvPr/>
        </p:nvSpPr>
        <p:spPr>
          <a:xfrm flipH="1">
            <a:off x="2216545" y="2475488"/>
            <a:ext cx="1271520" cy="298800"/>
          </a:xfrm>
          <a:prstGeom prst="straightConnector1">
            <a:avLst/>
          </a:prstGeom>
          <a:noFill/>
          <a:ln w="41400">
            <a:solidFill>
              <a:srgbClr val="608F3D"/>
            </a:solidFill>
            <a:miter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CustomShape 5"/>
          <p:cNvSpPr/>
          <p:nvPr/>
        </p:nvSpPr>
        <p:spPr>
          <a:xfrm flipH="1">
            <a:off x="6892585" y="4594448"/>
            <a:ext cx="998280" cy="784440"/>
          </a:xfrm>
          <a:prstGeom prst="straightConnector1">
            <a:avLst/>
          </a:prstGeom>
          <a:noFill/>
          <a:ln w="41400">
            <a:solidFill>
              <a:srgbClr val="608F3D"/>
            </a:solidFill>
            <a:miter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31243" y="558806"/>
            <a:ext cx="36003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Vendor2: similar class, but new interface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Change all the calls to </a:t>
            </a:r>
            <a:r>
              <a:rPr lang="en-US" sz="2800" dirty="0" err="1"/>
              <a:t>methodA</a:t>
            </a:r>
            <a:r>
              <a:rPr lang="en-US" sz="2800" dirty="0"/>
              <a:t>, </a:t>
            </a:r>
            <a:r>
              <a:rPr lang="en-US" sz="2800" dirty="0" err="1"/>
              <a:t>etc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19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Adapter (Wrapper) Pattern</a:t>
            </a:r>
          </a:p>
        </p:txBody>
      </p:sp>
      <p:sp>
        <p:nvSpPr>
          <p:cNvPr id="37" name="CustomShape 35"/>
          <p:cNvSpPr/>
          <p:nvPr/>
        </p:nvSpPr>
        <p:spPr>
          <a:xfrm>
            <a:off x="3095121" y="4356923"/>
            <a:ext cx="1401700" cy="42519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Adapter</a:t>
            </a:r>
            <a:endParaRPr dirty="0"/>
          </a:p>
        </p:txBody>
      </p:sp>
      <p:sp>
        <p:nvSpPr>
          <p:cNvPr id="38" name="CustomShape 36"/>
          <p:cNvSpPr/>
          <p:nvPr/>
        </p:nvSpPr>
        <p:spPr>
          <a:xfrm>
            <a:off x="7473165" y="2306117"/>
            <a:ext cx="3736122" cy="3747240"/>
          </a:xfrm>
          <a:prstGeom prst="rect">
            <a:avLst/>
          </a:prstGeom>
          <a:solidFill>
            <a:srgbClr val="41AEBD"/>
          </a:solidFill>
          <a:ln w="19080">
            <a:solidFill>
              <a:srgbClr val="FFFFFF"/>
            </a:solidFill>
            <a:miter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Corbel"/>
              </a:rPr>
              <a:t>Adapter</a:t>
            </a:r>
            <a:endParaRPr sz="2000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Corbel"/>
              </a:rPr>
              <a:t> Implements the interface your classes expect</a:t>
            </a:r>
            <a:endParaRPr sz="2000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Corbel"/>
              </a:rPr>
              <a:t> Uses the vendor 2 interface to service requests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34887-1A54-EDF3-8CFE-1A228D6916B8}"/>
              </a:ext>
            </a:extLst>
          </p:cNvPr>
          <p:cNvSpPr txBox="1"/>
          <p:nvPr/>
        </p:nvSpPr>
        <p:spPr>
          <a:xfrm>
            <a:off x="212035" y="6240015"/>
            <a:ext cx="158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Textbook Ch. 7</a:t>
            </a:r>
          </a:p>
        </p:txBody>
      </p:sp>
      <p:sp>
        <p:nvSpPr>
          <p:cNvPr id="41" name="CustomShape 12">
            <a:extLst>
              <a:ext uri="{FF2B5EF4-FFF2-40B4-BE49-F238E27FC236}">
                <a16:creationId xmlns:a16="http://schemas.microsoft.com/office/drawing/2014/main" id="{7033CEFA-7ABA-044B-C39C-828F3C494D4C}"/>
              </a:ext>
            </a:extLst>
          </p:cNvPr>
          <p:cNvSpPr/>
          <p:nvPr/>
        </p:nvSpPr>
        <p:spPr>
          <a:xfrm>
            <a:off x="1225213" y="3454463"/>
            <a:ext cx="1846769" cy="7450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Existing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Application</a:t>
            </a:r>
            <a:endParaRPr dirty="0"/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3F1C058B-8427-77C6-7FF7-B7923372D2DE}"/>
              </a:ext>
            </a:extLst>
          </p:cNvPr>
          <p:cNvSpPr/>
          <p:nvPr/>
        </p:nvSpPr>
        <p:spPr>
          <a:xfrm>
            <a:off x="982713" y="2807016"/>
            <a:ext cx="2388344" cy="2039932"/>
          </a:xfrm>
          <a:prstGeom prst="homePlat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stomShape 32">
            <a:extLst>
              <a:ext uri="{FF2B5EF4-FFF2-40B4-BE49-F238E27FC236}">
                <a16:creationId xmlns:a16="http://schemas.microsoft.com/office/drawing/2014/main" id="{6849CCE8-3F68-900E-F37D-D549CDD8B201}"/>
              </a:ext>
            </a:extLst>
          </p:cNvPr>
          <p:cNvSpPr/>
          <p:nvPr/>
        </p:nvSpPr>
        <p:spPr>
          <a:xfrm>
            <a:off x="5722111" y="3434700"/>
            <a:ext cx="1407102" cy="7450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Vendor2 Classes</a:t>
            </a:r>
            <a:endParaRPr dirty="0"/>
          </a:p>
        </p:txBody>
      </p:sp>
      <p:sp>
        <p:nvSpPr>
          <p:cNvPr id="46" name="Rectangle 43">
            <a:extLst>
              <a:ext uri="{FF2B5EF4-FFF2-40B4-BE49-F238E27FC236}">
                <a16:creationId xmlns:a16="http://schemas.microsoft.com/office/drawing/2014/main" id="{80B7E015-4CB2-8917-6585-0C5CC813769F}"/>
              </a:ext>
            </a:extLst>
          </p:cNvPr>
          <p:cNvSpPr/>
          <p:nvPr/>
        </p:nvSpPr>
        <p:spPr>
          <a:xfrm>
            <a:off x="4843901" y="2767491"/>
            <a:ext cx="2008408" cy="2079457"/>
          </a:xfrm>
          <a:custGeom>
            <a:avLst/>
            <a:gdLst>
              <a:gd name="connsiteX0" fmla="*/ 0 w 1734671"/>
              <a:gd name="connsiteY0" fmla="*/ 0 h 1783500"/>
              <a:gd name="connsiteX1" fmla="*/ 1734671 w 1734671"/>
              <a:gd name="connsiteY1" fmla="*/ 0 h 1783500"/>
              <a:gd name="connsiteX2" fmla="*/ 1734671 w 1734671"/>
              <a:gd name="connsiteY2" fmla="*/ 1783500 h 1783500"/>
              <a:gd name="connsiteX3" fmla="*/ 0 w 1734671"/>
              <a:gd name="connsiteY3" fmla="*/ 1783500 h 1783500"/>
              <a:gd name="connsiteX4" fmla="*/ 0 w 1734671"/>
              <a:gd name="connsiteY4" fmla="*/ 0 h 1783500"/>
              <a:gd name="connsiteX0" fmla="*/ 2587 w 1737258"/>
              <a:gd name="connsiteY0" fmla="*/ 0 h 1783500"/>
              <a:gd name="connsiteX1" fmla="*/ 1737258 w 1737258"/>
              <a:gd name="connsiteY1" fmla="*/ 0 h 1783500"/>
              <a:gd name="connsiteX2" fmla="*/ 1737258 w 1737258"/>
              <a:gd name="connsiteY2" fmla="*/ 1783500 h 1783500"/>
              <a:gd name="connsiteX3" fmla="*/ 2587 w 1737258"/>
              <a:gd name="connsiteY3" fmla="*/ 1783500 h 1783500"/>
              <a:gd name="connsiteX4" fmla="*/ 2587 w 1737258"/>
              <a:gd name="connsiteY4" fmla="*/ 544732 h 1783500"/>
              <a:gd name="connsiteX5" fmla="*/ 2587 w 1737258"/>
              <a:gd name="connsiteY5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91256 w 1825927"/>
              <a:gd name="connsiteY5" fmla="*/ 544732 h 1783500"/>
              <a:gd name="connsiteX6" fmla="*/ 91256 w 1825927"/>
              <a:gd name="connsiteY6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817398 w 1825927"/>
              <a:gd name="connsiteY5" fmla="*/ 652309 h 1783500"/>
              <a:gd name="connsiteX6" fmla="*/ 91256 w 1825927"/>
              <a:gd name="connsiteY6" fmla="*/ 544732 h 1783500"/>
              <a:gd name="connsiteX7" fmla="*/ 91256 w 1825927"/>
              <a:gd name="connsiteY7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924975 w 1825927"/>
              <a:gd name="connsiteY5" fmla="*/ 1311215 h 1783500"/>
              <a:gd name="connsiteX6" fmla="*/ 817398 w 1825927"/>
              <a:gd name="connsiteY6" fmla="*/ 652309 h 1783500"/>
              <a:gd name="connsiteX7" fmla="*/ 91256 w 1825927"/>
              <a:gd name="connsiteY7" fmla="*/ 544732 h 1783500"/>
              <a:gd name="connsiteX8" fmla="*/ 91256 w 1825927"/>
              <a:gd name="connsiteY8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924975 w 1825927"/>
              <a:gd name="connsiteY5" fmla="*/ 1311215 h 1783500"/>
              <a:gd name="connsiteX6" fmla="*/ 803951 w 1825927"/>
              <a:gd name="connsiteY6" fmla="*/ 611968 h 1783500"/>
              <a:gd name="connsiteX7" fmla="*/ 91256 w 1825927"/>
              <a:gd name="connsiteY7" fmla="*/ 544732 h 1783500"/>
              <a:gd name="connsiteX8" fmla="*/ 91256 w 1825927"/>
              <a:gd name="connsiteY8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924975 w 1825927"/>
              <a:gd name="connsiteY5" fmla="*/ 1311215 h 1783500"/>
              <a:gd name="connsiteX6" fmla="*/ 790504 w 1825927"/>
              <a:gd name="connsiteY6" fmla="*/ 625415 h 1783500"/>
              <a:gd name="connsiteX7" fmla="*/ 91256 w 1825927"/>
              <a:gd name="connsiteY7" fmla="*/ 544732 h 1783500"/>
              <a:gd name="connsiteX8" fmla="*/ 91256 w 1825927"/>
              <a:gd name="connsiteY8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763610 w 1825927"/>
              <a:gd name="connsiteY5" fmla="*/ 1257427 h 1783500"/>
              <a:gd name="connsiteX6" fmla="*/ 790504 w 1825927"/>
              <a:gd name="connsiteY6" fmla="*/ 625415 h 1783500"/>
              <a:gd name="connsiteX7" fmla="*/ 91256 w 1825927"/>
              <a:gd name="connsiteY7" fmla="*/ 544732 h 1783500"/>
              <a:gd name="connsiteX8" fmla="*/ 91256 w 1825927"/>
              <a:gd name="connsiteY8" fmla="*/ 0 h 1783500"/>
              <a:gd name="connsiteX0" fmla="*/ 130486 w 1865157"/>
              <a:gd name="connsiteY0" fmla="*/ 0 h 1783500"/>
              <a:gd name="connsiteX1" fmla="*/ 1865157 w 1865157"/>
              <a:gd name="connsiteY1" fmla="*/ 0 h 1783500"/>
              <a:gd name="connsiteX2" fmla="*/ 1865157 w 1865157"/>
              <a:gd name="connsiteY2" fmla="*/ 1783500 h 1783500"/>
              <a:gd name="connsiteX3" fmla="*/ 130486 w 1865157"/>
              <a:gd name="connsiteY3" fmla="*/ 1783500 h 1783500"/>
              <a:gd name="connsiteX4" fmla="*/ 130486 w 1865157"/>
              <a:gd name="connsiteY4" fmla="*/ 1284321 h 1783500"/>
              <a:gd name="connsiteX5" fmla="*/ 802840 w 1865157"/>
              <a:gd name="connsiteY5" fmla="*/ 1257427 h 1783500"/>
              <a:gd name="connsiteX6" fmla="*/ 829734 w 1865157"/>
              <a:gd name="connsiteY6" fmla="*/ 625415 h 1783500"/>
              <a:gd name="connsiteX7" fmla="*/ 130486 w 1865157"/>
              <a:gd name="connsiteY7" fmla="*/ 544732 h 1783500"/>
              <a:gd name="connsiteX8" fmla="*/ 130486 w 1865157"/>
              <a:gd name="connsiteY8" fmla="*/ 0 h 1783500"/>
              <a:gd name="connsiteX0" fmla="*/ 130486 w 1865157"/>
              <a:gd name="connsiteY0" fmla="*/ 0 h 1783500"/>
              <a:gd name="connsiteX1" fmla="*/ 1865157 w 1865157"/>
              <a:gd name="connsiteY1" fmla="*/ 0 h 1783500"/>
              <a:gd name="connsiteX2" fmla="*/ 1865157 w 1865157"/>
              <a:gd name="connsiteY2" fmla="*/ 1783500 h 1783500"/>
              <a:gd name="connsiteX3" fmla="*/ 130486 w 1865157"/>
              <a:gd name="connsiteY3" fmla="*/ 1783500 h 1783500"/>
              <a:gd name="connsiteX4" fmla="*/ 130486 w 1865157"/>
              <a:gd name="connsiteY4" fmla="*/ 1284321 h 1783500"/>
              <a:gd name="connsiteX5" fmla="*/ 802840 w 1865157"/>
              <a:gd name="connsiteY5" fmla="*/ 1257427 h 1783500"/>
              <a:gd name="connsiteX6" fmla="*/ 829734 w 1865157"/>
              <a:gd name="connsiteY6" fmla="*/ 625415 h 1783500"/>
              <a:gd name="connsiteX7" fmla="*/ 130486 w 1865157"/>
              <a:gd name="connsiteY7" fmla="*/ 544732 h 1783500"/>
              <a:gd name="connsiteX8" fmla="*/ 130486 w 1865157"/>
              <a:gd name="connsiteY8" fmla="*/ 0 h 1783500"/>
              <a:gd name="connsiteX0" fmla="*/ 169853 w 1904524"/>
              <a:gd name="connsiteY0" fmla="*/ 0 h 1783500"/>
              <a:gd name="connsiteX1" fmla="*/ 1904524 w 1904524"/>
              <a:gd name="connsiteY1" fmla="*/ 0 h 1783500"/>
              <a:gd name="connsiteX2" fmla="*/ 1904524 w 1904524"/>
              <a:gd name="connsiteY2" fmla="*/ 1783500 h 1783500"/>
              <a:gd name="connsiteX3" fmla="*/ 169853 w 1904524"/>
              <a:gd name="connsiteY3" fmla="*/ 1783500 h 1783500"/>
              <a:gd name="connsiteX4" fmla="*/ 169853 w 1904524"/>
              <a:gd name="connsiteY4" fmla="*/ 1284321 h 1783500"/>
              <a:gd name="connsiteX5" fmla="*/ 842207 w 1904524"/>
              <a:gd name="connsiteY5" fmla="*/ 1257427 h 1783500"/>
              <a:gd name="connsiteX6" fmla="*/ 869101 w 1904524"/>
              <a:gd name="connsiteY6" fmla="*/ 625415 h 1783500"/>
              <a:gd name="connsiteX7" fmla="*/ 169853 w 1904524"/>
              <a:gd name="connsiteY7" fmla="*/ 544732 h 1783500"/>
              <a:gd name="connsiteX8" fmla="*/ 169853 w 1904524"/>
              <a:gd name="connsiteY8" fmla="*/ 0 h 1783500"/>
              <a:gd name="connsiteX0" fmla="*/ 59728 w 1794399"/>
              <a:gd name="connsiteY0" fmla="*/ 0 h 1783500"/>
              <a:gd name="connsiteX1" fmla="*/ 1794399 w 1794399"/>
              <a:gd name="connsiteY1" fmla="*/ 0 h 1783500"/>
              <a:gd name="connsiteX2" fmla="*/ 1794399 w 1794399"/>
              <a:gd name="connsiteY2" fmla="*/ 1783500 h 1783500"/>
              <a:gd name="connsiteX3" fmla="*/ 59728 w 1794399"/>
              <a:gd name="connsiteY3" fmla="*/ 1783500 h 1783500"/>
              <a:gd name="connsiteX4" fmla="*/ 59728 w 1794399"/>
              <a:gd name="connsiteY4" fmla="*/ 1284321 h 1783500"/>
              <a:gd name="connsiteX5" fmla="*/ 732082 w 1794399"/>
              <a:gd name="connsiteY5" fmla="*/ 1257427 h 1783500"/>
              <a:gd name="connsiteX6" fmla="*/ 758976 w 1794399"/>
              <a:gd name="connsiteY6" fmla="*/ 625415 h 1783500"/>
              <a:gd name="connsiteX7" fmla="*/ 59728 w 1794399"/>
              <a:gd name="connsiteY7" fmla="*/ 544732 h 1783500"/>
              <a:gd name="connsiteX8" fmla="*/ 59728 w 1794399"/>
              <a:gd name="connsiteY8" fmla="*/ 0 h 1783500"/>
              <a:gd name="connsiteX0" fmla="*/ 65245 w 1799916"/>
              <a:gd name="connsiteY0" fmla="*/ 0 h 1783500"/>
              <a:gd name="connsiteX1" fmla="*/ 1799916 w 1799916"/>
              <a:gd name="connsiteY1" fmla="*/ 0 h 1783500"/>
              <a:gd name="connsiteX2" fmla="*/ 1799916 w 1799916"/>
              <a:gd name="connsiteY2" fmla="*/ 1783500 h 1783500"/>
              <a:gd name="connsiteX3" fmla="*/ 65245 w 1799916"/>
              <a:gd name="connsiteY3" fmla="*/ 1783500 h 1783500"/>
              <a:gd name="connsiteX4" fmla="*/ 65245 w 1799916"/>
              <a:gd name="connsiteY4" fmla="*/ 1284321 h 1783500"/>
              <a:gd name="connsiteX5" fmla="*/ 737599 w 1799916"/>
              <a:gd name="connsiteY5" fmla="*/ 1257427 h 1783500"/>
              <a:gd name="connsiteX6" fmla="*/ 764493 w 1799916"/>
              <a:gd name="connsiteY6" fmla="*/ 625415 h 1783500"/>
              <a:gd name="connsiteX7" fmla="*/ 65245 w 1799916"/>
              <a:gd name="connsiteY7" fmla="*/ 544732 h 1783500"/>
              <a:gd name="connsiteX8" fmla="*/ 65245 w 1799916"/>
              <a:gd name="connsiteY8" fmla="*/ 0 h 1783500"/>
              <a:gd name="connsiteX0" fmla="*/ 7 w 1734678"/>
              <a:gd name="connsiteY0" fmla="*/ 0 h 1783500"/>
              <a:gd name="connsiteX1" fmla="*/ 1734678 w 1734678"/>
              <a:gd name="connsiteY1" fmla="*/ 0 h 1783500"/>
              <a:gd name="connsiteX2" fmla="*/ 1734678 w 1734678"/>
              <a:gd name="connsiteY2" fmla="*/ 1783500 h 1783500"/>
              <a:gd name="connsiteX3" fmla="*/ 7 w 1734678"/>
              <a:gd name="connsiteY3" fmla="*/ 1783500 h 1783500"/>
              <a:gd name="connsiteX4" fmla="*/ 7 w 1734678"/>
              <a:gd name="connsiteY4" fmla="*/ 1284321 h 1783500"/>
              <a:gd name="connsiteX5" fmla="*/ 672361 w 1734678"/>
              <a:gd name="connsiteY5" fmla="*/ 1257427 h 1783500"/>
              <a:gd name="connsiteX6" fmla="*/ 699255 w 1734678"/>
              <a:gd name="connsiteY6" fmla="*/ 625415 h 1783500"/>
              <a:gd name="connsiteX7" fmla="*/ 7 w 1734678"/>
              <a:gd name="connsiteY7" fmla="*/ 544732 h 1783500"/>
              <a:gd name="connsiteX8" fmla="*/ 7 w 1734678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12701 w 1734677"/>
              <a:gd name="connsiteY5" fmla="*/ 1163297 h 1783500"/>
              <a:gd name="connsiteX6" fmla="*/ 699254 w 1734677"/>
              <a:gd name="connsiteY6" fmla="*/ 625415 h 1783500"/>
              <a:gd name="connsiteX7" fmla="*/ 6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699254 w 1734677"/>
              <a:gd name="connsiteY6" fmla="*/ 625415 h 1783500"/>
              <a:gd name="connsiteX7" fmla="*/ 6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699254 w 1734677"/>
              <a:gd name="connsiteY6" fmla="*/ 625415 h 1783500"/>
              <a:gd name="connsiteX7" fmla="*/ 6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699254 w 1734677"/>
              <a:gd name="connsiteY6" fmla="*/ 625415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2 w 1734677"/>
              <a:gd name="connsiteY6" fmla="*/ 585074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2 w 1734677"/>
              <a:gd name="connsiteY6" fmla="*/ 585074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93383 w 1734677"/>
              <a:gd name="connsiteY6" fmla="*/ 611968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1 w 1734677"/>
              <a:gd name="connsiteY6" fmla="*/ 571626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1 w 1734677"/>
              <a:gd name="connsiteY6" fmla="*/ 571626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1 w 1734677"/>
              <a:gd name="connsiteY6" fmla="*/ 571626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1 w 1734677"/>
              <a:gd name="connsiteY6" fmla="*/ 571626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0 w 1734671"/>
              <a:gd name="connsiteY0" fmla="*/ 0 h 1783500"/>
              <a:gd name="connsiteX1" fmla="*/ 1734671 w 1734671"/>
              <a:gd name="connsiteY1" fmla="*/ 0 h 1783500"/>
              <a:gd name="connsiteX2" fmla="*/ 1734671 w 1734671"/>
              <a:gd name="connsiteY2" fmla="*/ 1783500 h 1783500"/>
              <a:gd name="connsiteX3" fmla="*/ 0 w 1734671"/>
              <a:gd name="connsiteY3" fmla="*/ 1783500 h 1783500"/>
              <a:gd name="connsiteX4" fmla="*/ 26894 w 1734671"/>
              <a:gd name="connsiteY4" fmla="*/ 1230532 h 1783500"/>
              <a:gd name="connsiteX5" fmla="*/ 726142 w 1734671"/>
              <a:gd name="connsiteY5" fmla="*/ 1203639 h 1783500"/>
              <a:gd name="connsiteX6" fmla="*/ 753035 w 1734671"/>
              <a:gd name="connsiteY6" fmla="*/ 571626 h 1783500"/>
              <a:gd name="connsiteX7" fmla="*/ 26894 w 1734671"/>
              <a:gd name="connsiteY7" fmla="*/ 544732 h 1783500"/>
              <a:gd name="connsiteX8" fmla="*/ 0 w 1734671"/>
              <a:gd name="connsiteY8" fmla="*/ 0 h 1783500"/>
              <a:gd name="connsiteX0" fmla="*/ 0 w 1734671"/>
              <a:gd name="connsiteY0" fmla="*/ 0 h 1783500"/>
              <a:gd name="connsiteX1" fmla="*/ 1734671 w 1734671"/>
              <a:gd name="connsiteY1" fmla="*/ 0 h 1783500"/>
              <a:gd name="connsiteX2" fmla="*/ 1734671 w 1734671"/>
              <a:gd name="connsiteY2" fmla="*/ 1783500 h 1783500"/>
              <a:gd name="connsiteX3" fmla="*/ 0 w 1734671"/>
              <a:gd name="connsiteY3" fmla="*/ 1783500 h 1783500"/>
              <a:gd name="connsiteX4" fmla="*/ 26894 w 1734671"/>
              <a:gd name="connsiteY4" fmla="*/ 1230532 h 1783500"/>
              <a:gd name="connsiteX5" fmla="*/ 726142 w 1734671"/>
              <a:gd name="connsiteY5" fmla="*/ 1149851 h 1783500"/>
              <a:gd name="connsiteX6" fmla="*/ 753035 w 1734671"/>
              <a:gd name="connsiteY6" fmla="*/ 571626 h 1783500"/>
              <a:gd name="connsiteX7" fmla="*/ 26894 w 1734671"/>
              <a:gd name="connsiteY7" fmla="*/ 544732 h 1783500"/>
              <a:gd name="connsiteX8" fmla="*/ 0 w 1734671"/>
              <a:gd name="connsiteY8" fmla="*/ 0 h 1783500"/>
              <a:gd name="connsiteX0" fmla="*/ 5 w 1734676"/>
              <a:gd name="connsiteY0" fmla="*/ 0 h 1783500"/>
              <a:gd name="connsiteX1" fmla="*/ 1734676 w 1734676"/>
              <a:gd name="connsiteY1" fmla="*/ 0 h 1783500"/>
              <a:gd name="connsiteX2" fmla="*/ 1734676 w 1734676"/>
              <a:gd name="connsiteY2" fmla="*/ 1783500 h 1783500"/>
              <a:gd name="connsiteX3" fmla="*/ 5 w 1734676"/>
              <a:gd name="connsiteY3" fmla="*/ 1783500 h 1783500"/>
              <a:gd name="connsiteX4" fmla="*/ 5 w 1734676"/>
              <a:gd name="connsiteY4" fmla="*/ 1230532 h 1783500"/>
              <a:gd name="connsiteX5" fmla="*/ 726147 w 1734676"/>
              <a:gd name="connsiteY5" fmla="*/ 1149851 h 1783500"/>
              <a:gd name="connsiteX6" fmla="*/ 753040 w 1734676"/>
              <a:gd name="connsiteY6" fmla="*/ 571626 h 1783500"/>
              <a:gd name="connsiteX7" fmla="*/ 26899 w 1734676"/>
              <a:gd name="connsiteY7" fmla="*/ 544732 h 1783500"/>
              <a:gd name="connsiteX8" fmla="*/ 5 w 1734676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38364 w 1746141"/>
              <a:gd name="connsiteY7" fmla="*/ 544732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38364 w 1746141"/>
              <a:gd name="connsiteY7" fmla="*/ 544732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44094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44094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54485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54485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54485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54485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4284 w 1738955"/>
              <a:gd name="connsiteY0" fmla="*/ 0 h 1783500"/>
              <a:gd name="connsiteX1" fmla="*/ 1738955 w 1738955"/>
              <a:gd name="connsiteY1" fmla="*/ 0 h 1783500"/>
              <a:gd name="connsiteX2" fmla="*/ 1738955 w 1738955"/>
              <a:gd name="connsiteY2" fmla="*/ 1783500 h 1783500"/>
              <a:gd name="connsiteX3" fmla="*/ 4284 w 1738955"/>
              <a:gd name="connsiteY3" fmla="*/ 1783500 h 1783500"/>
              <a:gd name="connsiteX4" fmla="*/ 14675 w 1738955"/>
              <a:gd name="connsiteY4" fmla="*/ 1183773 h 1783500"/>
              <a:gd name="connsiteX5" fmla="*/ 647299 w 1738955"/>
              <a:gd name="connsiteY5" fmla="*/ 1160242 h 1783500"/>
              <a:gd name="connsiteX6" fmla="*/ 643019 w 1738955"/>
              <a:gd name="connsiteY6" fmla="*/ 576821 h 1783500"/>
              <a:gd name="connsiteX7" fmla="*/ 15592 w 1738955"/>
              <a:gd name="connsiteY7" fmla="*/ 570709 h 1783500"/>
              <a:gd name="connsiteX8" fmla="*/ 4284 w 1738955"/>
              <a:gd name="connsiteY8" fmla="*/ 0 h 1783500"/>
              <a:gd name="connsiteX0" fmla="*/ 4284 w 1738955"/>
              <a:gd name="connsiteY0" fmla="*/ 0 h 1783500"/>
              <a:gd name="connsiteX1" fmla="*/ 1738955 w 1738955"/>
              <a:gd name="connsiteY1" fmla="*/ 0 h 1783500"/>
              <a:gd name="connsiteX2" fmla="*/ 1738955 w 1738955"/>
              <a:gd name="connsiteY2" fmla="*/ 1783500 h 1783500"/>
              <a:gd name="connsiteX3" fmla="*/ 4284 w 1738955"/>
              <a:gd name="connsiteY3" fmla="*/ 1783500 h 1783500"/>
              <a:gd name="connsiteX4" fmla="*/ 14675 w 1738955"/>
              <a:gd name="connsiteY4" fmla="*/ 1183773 h 1783500"/>
              <a:gd name="connsiteX5" fmla="*/ 647299 w 1738955"/>
              <a:gd name="connsiteY5" fmla="*/ 1160242 h 1783500"/>
              <a:gd name="connsiteX6" fmla="*/ 643019 w 1738955"/>
              <a:gd name="connsiteY6" fmla="*/ 576821 h 1783500"/>
              <a:gd name="connsiteX7" fmla="*/ 15592 w 1738955"/>
              <a:gd name="connsiteY7" fmla="*/ 570709 h 1783500"/>
              <a:gd name="connsiteX8" fmla="*/ 4284 w 1738955"/>
              <a:gd name="connsiteY8" fmla="*/ 0 h 1783500"/>
              <a:gd name="connsiteX0" fmla="*/ 0 w 1734671"/>
              <a:gd name="connsiteY0" fmla="*/ 0 h 1783500"/>
              <a:gd name="connsiteX1" fmla="*/ 1734671 w 1734671"/>
              <a:gd name="connsiteY1" fmla="*/ 0 h 1783500"/>
              <a:gd name="connsiteX2" fmla="*/ 1734671 w 1734671"/>
              <a:gd name="connsiteY2" fmla="*/ 1783500 h 1783500"/>
              <a:gd name="connsiteX3" fmla="*/ 0 w 1734671"/>
              <a:gd name="connsiteY3" fmla="*/ 1783500 h 1783500"/>
              <a:gd name="connsiteX4" fmla="*/ 10391 w 1734671"/>
              <a:gd name="connsiteY4" fmla="*/ 1183773 h 1783500"/>
              <a:gd name="connsiteX5" fmla="*/ 643015 w 1734671"/>
              <a:gd name="connsiteY5" fmla="*/ 1160242 h 1783500"/>
              <a:gd name="connsiteX6" fmla="*/ 638735 w 1734671"/>
              <a:gd name="connsiteY6" fmla="*/ 576821 h 1783500"/>
              <a:gd name="connsiteX7" fmla="*/ 11308 w 1734671"/>
              <a:gd name="connsiteY7" fmla="*/ 570709 h 1783500"/>
              <a:gd name="connsiteX8" fmla="*/ 0 w 1734671"/>
              <a:gd name="connsiteY8" fmla="*/ 0 h 1783500"/>
              <a:gd name="connsiteX0" fmla="*/ 5195 w 1739866"/>
              <a:gd name="connsiteY0" fmla="*/ 0 h 1783500"/>
              <a:gd name="connsiteX1" fmla="*/ 1739866 w 1739866"/>
              <a:gd name="connsiteY1" fmla="*/ 0 h 1783500"/>
              <a:gd name="connsiteX2" fmla="*/ 1739866 w 1739866"/>
              <a:gd name="connsiteY2" fmla="*/ 1783500 h 1783500"/>
              <a:gd name="connsiteX3" fmla="*/ 5195 w 1739866"/>
              <a:gd name="connsiteY3" fmla="*/ 1783500 h 1783500"/>
              <a:gd name="connsiteX4" fmla="*/ 0 w 1739866"/>
              <a:gd name="connsiteY4" fmla="*/ 1173383 h 1783500"/>
              <a:gd name="connsiteX5" fmla="*/ 648210 w 1739866"/>
              <a:gd name="connsiteY5" fmla="*/ 1160242 h 1783500"/>
              <a:gd name="connsiteX6" fmla="*/ 643930 w 1739866"/>
              <a:gd name="connsiteY6" fmla="*/ 576821 h 1783500"/>
              <a:gd name="connsiteX7" fmla="*/ 16503 w 1739866"/>
              <a:gd name="connsiteY7" fmla="*/ 570709 h 1783500"/>
              <a:gd name="connsiteX8" fmla="*/ 5195 w 1739866"/>
              <a:gd name="connsiteY8" fmla="*/ 0 h 178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9866" h="1783500">
                <a:moveTo>
                  <a:pt x="5195" y="0"/>
                </a:moveTo>
                <a:lnTo>
                  <a:pt x="1739866" y="0"/>
                </a:lnTo>
                <a:lnTo>
                  <a:pt x="1739866" y="1783500"/>
                </a:lnTo>
                <a:lnTo>
                  <a:pt x="5195" y="1783500"/>
                </a:lnTo>
                <a:cubicBezTo>
                  <a:pt x="7436" y="1467220"/>
                  <a:pt x="9475" y="1452275"/>
                  <a:pt x="0" y="1173383"/>
                </a:cubicBezTo>
                <a:cubicBezTo>
                  <a:pt x="241945" y="1166489"/>
                  <a:pt x="505895" y="1173588"/>
                  <a:pt x="648210" y="1160242"/>
                </a:cubicBezTo>
                <a:cubicBezTo>
                  <a:pt x="650247" y="1022206"/>
                  <a:pt x="659414" y="782195"/>
                  <a:pt x="643930" y="576821"/>
                </a:cubicBezTo>
                <a:lnTo>
                  <a:pt x="16503" y="570709"/>
                </a:lnTo>
                <a:lnTo>
                  <a:pt x="5195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Chevron 46">
            <a:extLst>
              <a:ext uri="{FF2B5EF4-FFF2-40B4-BE49-F238E27FC236}">
                <a16:creationId xmlns:a16="http://schemas.microsoft.com/office/drawing/2014/main" id="{6EDE3CDD-6221-D9FF-852F-5406335E8837}"/>
              </a:ext>
            </a:extLst>
          </p:cNvPr>
          <p:cNvSpPr/>
          <p:nvPr/>
        </p:nvSpPr>
        <p:spPr>
          <a:xfrm>
            <a:off x="2664014" y="2767491"/>
            <a:ext cx="2179887" cy="2073230"/>
          </a:xfrm>
          <a:custGeom>
            <a:avLst/>
            <a:gdLst>
              <a:gd name="connsiteX0" fmla="*/ 0 w 2069001"/>
              <a:gd name="connsiteY0" fmla="*/ 0 h 1815030"/>
              <a:gd name="connsiteX1" fmla="*/ 1161486 w 2069001"/>
              <a:gd name="connsiteY1" fmla="*/ 0 h 1815030"/>
              <a:gd name="connsiteX2" fmla="*/ 2069001 w 2069001"/>
              <a:gd name="connsiteY2" fmla="*/ 907515 h 1815030"/>
              <a:gd name="connsiteX3" fmla="*/ 1161486 w 2069001"/>
              <a:gd name="connsiteY3" fmla="*/ 1815030 h 1815030"/>
              <a:gd name="connsiteX4" fmla="*/ 0 w 2069001"/>
              <a:gd name="connsiteY4" fmla="*/ 1815030 h 1815030"/>
              <a:gd name="connsiteX5" fmla="*/ 907515 w 2069001"/>
              <a:gd name="connsiteY5" fmla="*/ 907515 h 1815030"/>
              <a:gd name="connsiteX6" fmla="*/ 0 w 2069001"/>
              <a:gd name="connsiteY6" fmla="*/ 0 h 1815030"/>
              <a:gd name="connsiteX0" fmla="*/ 0 w 2069001"/>
              <a:gd name="connsiteY0" fmla="*/ 0 h 1815030"/>
              <a:gd name="connsiteX1" fmla="*/ 1810415 w 2069001"/>
              <a:gd name="connsiteY1" fmla="*/ 7374 h 1815030"/>
              <a:gd name="connsiteX2" fmla="*/ 2069001 w 2069001"/>
              <a:gd name="connsiteY2" fmla="*/ 907515 h 1815030"/>
              <a:gd name="connsiteX3" fmla="*/ 1161486 w 2069001"/>
              <a:gd name="connsiteY3" fmla="*/ 1815030 h 1815030"/>
              <a:gd name="connsiteX4" fmla="*/ 0 w 2069001"/>
              <a:gd name="connsiteY4" fmla="*/ 1815030 h 1815030"/>
              <a:gd name="connsiteX5" fmla="*/ 907515 w 2069001"/>
              <a:gd name="connsiteY5" fmla="*/ 907515 h 1815030"/>
              <a:gd name="connsiteX6" fmla="*/ 0 w 2069001"/>
              <a:gd name="connsiteY6" fmla="*/ 0 h 1815030"/>
              <a:gd name="connsiteX0" fmla="*/ 0 w 2069001"/>
              <a:gd name="connsiteY0" fmla="*/ 0 h 1815030"/>
              <a:gd name="connsiteX1" fmla="*/ 1810415 w 2069001"/>
              <a:gd name="connsiteY1" fmla="*/ 7374 h 1815030"/>
              <a:gd name="connsiteX2" fmla="*/ 2069001 w 2069001"/>
              <a:gd name="connsiteY2" fmla="*/ 907515 h 1815030"/>
              <a:gd name="connsiteX3" fmla="*/ 1803041 w 2069001"/>
              <a:gd name="connsiteY3" fmla="*/ 1800281 h 1815030"/>
              <a:gd name="connsiteX4" fmla="*/ 0 w 2069001"/>
              <a:gd name="connsiteY4" fmla="*/ 1815030 h 1815030"/>
              <a:gd name="connsiteX5" fmla="*/ 907515 w 2069001"/>
              <a:gd name="connsiteY5" fmla="*/ 907515 h 1815030"/>
              <a:gd name="connsiteX6" fmla="*/ 0 w 2069001"/>
              <a:gd name="connsiteY6" fmla="*/ 0 h 1815030"/>
              <a:gd name="connsiteX0" fmla="*/ 0 w 2511453"/>
              <a:gd name="connsiteY0" fmla="*/ 0 h 1815030"/>
              <a:gd name="connsiteX1" fmla="*/ 1810415 w 2511453"/>
              <a:gd name="connsiteY1" fmla="*/ 7374 h 1815030"/>
              <a:gd name="connsiteX2" fmla="*/ 2511453 w 2511453"/>
              <a:gd name="connsiteY2" fmla="*/ 575676 h 1815030"/>
              <a:gd name="connsiteX3" fmla="*/ 1803041 w 2511453"/>
              <a:gd name="connsiteY3" fmla="*/ 1800281 h 1815030"/>
              <a:gd name="connsiteX4" fmla="*/ 0 w 2511453"/>
              <a:gd name="connsiteY4" fmla="*/ 1815030 h 1815030"/>
              <a:gd name="connsiteX5" fmla="*/ 907515 w 2511453"/>
              <a:gd name="connsiteY5" fmla="*/ 907515 h 1815030"/>
              <a:gd name="connsiteX6" fmla="*/ 0 w 2511453"/>
              <a:gd name="connsiteY6" fmla="*/ 0 h 1815030"/>
              <a:gd name="connsiteX0" fmla="*/ 0 w 2517079"/>
              <a:gd name="connsiteY0" fmla="*/ 0 h 1815030"/>
              <a:gd name="connsiteX1" fmla="*/ 1810415 w 2517079"/>
              <a:gd name="connsiteY1" fmla="*/ 7374 h 1815030"/>
              <a:gd name="connsiteX2" fmla="*/ 2511453 w 2517079"/>
              <a:gd name="connsiteY2" fmla="*/ 575676 h 1815030"/>
              <a:gd name="connsiteX3" fmla="*/ 2485725 w 2517079"/>
              <a:gd name="connsiteY3" fmla="*/ 1128114 h 1815030"/>
              <a:gd name="connsiteX4" fmla="*/ 1803041 w 2517079"/>
              <a:gd name="connsiteY4" fmla="*/ 1800281 h 1815030"/>
              <a:gd name="connsiteX5" fmla="*/ 0 w 2517079"/>
              <a:gd name="connsiteY5" fmla="*/ 1815030 h 1815030"/>
              <a:gd name="connsiteX6" fmla="*/ 907515 w 2517079"/>
              <a:gd name="connsiteY6" fmla="*/ 907515 h 1815030"/>
              <a:gd name="connsiteX7" fmla="*/ 0 w 2517079"/>
              <a:gd name="connsiteY7" fmla="*/ 0 h 1815030"/>
              <a:gd name="connsiteX0" fmla="*/ 0 w 2511453"/>
              <a:gd name="connsiteY0" fmla="*/ 0 h 1815030"/>
              <a:gd name="connsiteX1" fmla="*/ 1810415 w 2511453"/>
              <a:gd name="connsiteY1" fmla="*/ 7374 h 1815030"/>
              <a:gd name="connsiteX2" fmla="*/ 2511453 w 2511453"/>
              <a:gd name="connsiteY2" fmla="*/ 575676 h 1815030"/>
              <a:gd name="connsiteX3" fmla="*/ 2485725 w 2511453"/>
              <a:gd name="connsiteY3" fmla="*/ 1128114 h 1815030"/>
              <a:gd name="connsiteX4" fmla="*/ 1803041 w 2511453"/>
              <a:gd name="connsiteY4" fmla="*/ 1800281 h 1815030"/>
              <a:gd name="connsiteX5" fmla="*/ 0 w 2511453"/>
              <a:gd name="connsiteY5" fmla="*/ 1815030 h 1815030"/>
              <a:gd name="connsiteX6" fmla="*/ 907515 w 2511453"/>
              <a:gd name="connsiteY6" fmla="*/ 907515 h 1815030"/>
              <a:gd name="connsiteX7" fmla="*/ 0 w 2511453"/>
              <a:gd name="connsiteY7" fmla="*/ 0 h 1815030"/>
              <a:gd name="connsiteX0" fmla="*/ 0 w 2511453"/>
              <a:gd name="connsiteY0" fmla="*/ 0 h 1815030"/>
              <a:gd name="connsiteX1" fmla="*/ 1810415 w 2511453"/>
              <a:gd name="connsiteY1" fmla="*/ 7374 h 1815030"/>
              <a:gd name="connsiteX2" fmla="*/ 2511453 w 2511453"/>
              <a:gd name="connsiteY2" fmla="*/ 575676 h 1815030"/>
              <a:gd name="connsiteX3" fmla="*/ 2485725 w 2511453"/>
              <a:gd name="connsiteY3" fmla="*/ 1128114 h 1815030"/>
              <a:gd name="connsiteX4" fmla="*/ 1803041 w 2511453"/>
              <a:gd name="connsiteY4" fmla="*/ 1800281 h 1815030"/>
              <a:gd name="connsiteX5" fmla="*/ 0 w 2511453"/>
              <a:gd name="connsiteY5" fmla="*/ 1815030 h 1815030"/>
              <a:gd name="connsiteX6" fmla="*/ 907515 w 2511453"/>
              <a:gd name="connsiteY6" fmla="*/ 907515 h 1815030"/>
              <a:gd name="connsiteX7" fmla="*/ 0 w 2511453"/>
              <a:gd name="connsiteY7" fmla="*/ 0 h 1815030"/>
              <a:gd name="connsiteX0" fmla="*/ 0 w 2485725"/>
              <a:gd name="connsiteY0" fmla="*/ 0 h 1815030"/>
              <a:gd name="connsiteX1" fmla="*/ 1810415 w 2485725"/>
              <a:gd name="connsiteY1" fmla="*/ 7374 h 1815030"/>
              <a:gd name="connsiteX2" fmla="*/ 2481956 w 2485725"/>
              <a:gd name="connsiteY2" fmla="*/ 605173 h 1815030"/>
              <a:gd name="connsiteX3" fmla="*/ 2485725 w 2485725"/>
              <a:gd name="connsiteY3" fmla="*/ 1128114 h 1815030"/>
              <a:gd name="connsiteX4" fmla="*/ 1803041 w 2485725"/>
              <a:gd name="connsiteY4" fmla="*/ 1800281 h 1815030"/>
              <a:gd name="connsiteX5" fmla="*/ 0 w 2485725"/>
              <a:gd name="connsiteY5" fmla="*/ 1815030 h 1815030"/>
              <a:gd name="connsiteX6" fmla="*/ 907515 w 2485725"/>
              <a:gd name="connsiteY6" fmla="*/ 907515 h 1815030"/>
              <a:gd name="connsiteX7" fmla="*/ 0 w 2485725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63602 w 2481956"/>
              <a:gd name="connsiteY3" fmla="*/ 1128114 h 1815030"/>
              <a:gd name="connsiteX4" fmla="*/ 1803041 w 2481956"/>
              <a:gd name="connsiteY4" fmla="*/ 1800281 h 1815030"/>
              <a:gd name="connsiteX5" fmla="*/ 0 w 2481956"/>
              <a:gd name="connsiteY5" fmla="*/ 1815030 h 1815030"/>
              <a:gd name="connsiteX6" fmla="*/ 907515 w 2481956"/>
              <a:gd name="connsiteY6" fmla="*/ 907515 h 1815030"/>
              <a:gd name="connsiteX7" fmla="*/ 0 w 2481956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63602 w 2481956"/>
              <a:gd name="connsiteY3" fmla="*/ 1128114 h 1815030"/>
              <a:gd name="connsiteX4" fmla="*/ 1803041 w 2481956"/>
              <a:gd name="connsiteY4" fmla="*/ 1800281 h 1815030"/>
              <a:gd name="connsiteX5" fmla="*/ 0 w 2481956"/>
              <a:gd name="connsiteY5" fmla="*/ 1815030 h 1815030"/>
              <a:gd name="connsiteX6" fmla="*/ 907515 w 2481956"/>
              <a:gd name="connsiteY6" fmla="*/ 907515 h 1815030"/>
              <a:gd name="connsiteX7" fmla="*/ 0 w 2481956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78351 w 2481956"/>
              <a:gd name="connsiteY3" fmla="*/ 1128114 h 1815030"/>
              <a:gd name="connsiteX4" fmla="*/ 1803041 w 2481956"/>
              <a:gd name="connsiteY4" fmla="*/ 1800281 h 1815030"/>
              <a:gd name="connsiteX5" fmla="*/ 0 w 2481956"/>
              <a:gd name="connsiteY5" fmla="*/ 1815030 h 1815030"/>
              <a:gd name="connsiteX6" fmla="*/ 907515 w 2481956"/>
              <a:gd name="connsiteY6" fmla="*/ 907515 h 1815030"/>
              <a:gd name="connsiteX7" fmla="*/ 0 w 2481956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78351 w 2481956"/>
              <a:gd name="connsiteY3" fmla="*/ 1128114 h 1815030"/>
              <a:gd name="connsiteX4" fmla="*/ 1803041 w 2481956"/>
              <a:gd name="connsiteY4" fmla="*/ 1800281 h 1815030"/>
              <a:gd name="connsiteX5" fmla="*/ 0 w 2481956"/>
              <a:gd name="connsiteY5" fmla="*/ 1815030 h 1815030"/>
              <a:gd name="connsiteX6" fmla="*/ 907515 w 2481956"/>
              <a:gd name="connsiteY6" fmla="*/ 907515 h 1815030"/>
              <a:gd name="connsiteX7" fmla="*/ 0 w 2481956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78351 w 2481956"/>
              <a:gd name="connsiteY3" fmla="*/ 1128114 h 1815030"/>
              <a:gd name="connsiteX4" fmla="*/ 2094893 w 2481956"/>
              <a:gd name="connsiteY4" fmla="*/ 1356714 h 1815030"/>
              <a:gd name="connsiteX5" fmla="*/ 1803041 w 2481956"/>
              <a:gd name="connsiteY5" fmla="*/ 1800281 h 1815030"/>
              <a:gd name="connsiteX6" fmla="*/ 0 w 2481956"/>
              <a:gd name="connsiteY6" fmla="*/ 1815030 h 1815030"/>
              <a:gd name="connsiteX7" fmla="*/ 907515 w 2481956"/>
              <a:gd name="connsiteY7" fmla="*/ 907515 h 1815030"/>
              <a:gd name="connsiteX8" fmla="*/ 0 w 2481956"/>
              <a:gd name="connsiteY8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78351 w 2481956"/>
              <a:gd name="connsiteY3" fmla="*/ 1128114 h 1815030"/>
              <a:gd name="connsiteX4" fmla="*/ 1814674 w 2481956"/>
              <a:gd name="connsiteY4" fmla="*/ 1231352 h 1815030"/>
              <a:gd name="connsiteX5" fmla="*/ 1803041 w 2481956"/>
              <a:gd name="connsiteY5" fmla="*/ 1800281 h 1815030"/>
              <a:gd name="connsiteX6" fmla="*/ 0 w 2481956"/>
              <a:gd name="connsiteY6" fmla="*/ 1815030 h 1815030"/>
              <a:gd name="connsiteX7" fmla="*/ 907515 w 2481956"/>
              <a:gd name="connsiteY7" fmla="*/ 907515 h 1815030"/>
              <a:gd name="connsiteX8" fmla="*/ 0 w 2481956"/>
              <a:gd name="connsiteY8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785176 w 2481956"/>
              <a:gd name="connsiteY2" fmla="*/ 619294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829421 w 2481956"/>
              <a:gd name="connsiteY2" fmla="*/ 597171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829421 w 2481956"/>
              <a:gd name="connsiteY2" fmla="*/ 597171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829421 w 2481956"/>
              <a:gd name="connsiteY2" fmla="*/ 597171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814672 w 2481956"/>
              <a:gd name="connsiteY2" fmla="*/ 597171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243348 w 2481956"/>
              <a:gd name="connsiteY0" fmla="*/ 14748 h 1807656"/>
              <a:gd name="connsiteX1" fmla="*/ 1810415 w 2481956"/>
              <a:gd name="connsiteY1" fmla="*/ 0 h 1807656"/>
              <a:gd name="connsiteX2" fmla="*/ 1814672 w 2481956"/>
              <a:gd name="connsiteY2" fmla="*/ 589797 h 1807656"/>
              <a:gd name="connsiteX3" fmla="*/ 2481956 w 2481956"/>
              <a:gd name="connsiteY3" fmla="*/ 597799 h 1807656"/>
              <a:gd name="connsiteX4" fmla="*/ 2478351 w 2481956"/>
              <a:gd name="connsiteY4" fmla="*/ 1120740 h 1807656"/>
              <a:gd name="connsiteX5" fmla="*/ 1814674 w 2481956"/>
              <a:gd name="connsiteY5" fmla="*/ 1223978 h 1807656"/>
              <a:gd name="connsiteX6" fmla="*/ 1803041 w 2481956"/>
              <a:gd name="connsiteY6" fmla="*/ 1792907 h 1807656"/>
              <a:gd name="connsiteX7" fmla="*/ 0 w 2481956"/>
              <a:gd name="connsiteY7" fmla="*/ 1807656 h 1807656"/>
              <a:gd name="connsiteX8" fmla="*/ 907515 w 2481956"/>
              <a:gd name="connsiteY8" fmla="*/ 900141 h 1807656"/>
              <a:gd name="connsiteX9" fmla="*/ 243348 w 2481956"/>
              <a:gd name="connsiteY9" fmla="*/ 14748 h 1807656"/>
              <a:gd name="connsiteX0" fmla="*/ 243348 w 2481956"/>
              <a:gd name="connsiteY0" fmla="*/ 14748 h 1807656"/>
              <a:gd name="connsiteX1" fmla="*/ 1810415 w 2481956"/>
              <a:gd name="connsiteY1" fmla="*/ 0 h 1807656"/>
              <a:gd name="connsiteX2" fmla="*/ 1814672 w 2481956"/>
              <a:gd name="connsiteY2" fmla="*/ 589797 h 1807656"/>
              <a:gd name="connsiteX3" fmla="*/ 2481956 w 2481956"/>
              <a:gd name="connsiteY3" fmla="*/ 597799 h 1807656"/>
              <a:gd name="connsiteX4" fmla="*/ 2478351 w 2481956"/>
              <a:gd name="connsiteY4" fmla="*/ 1120740 h 1807656"/>
              <a:gd name="connsiteX5" fmla="*/ 1814674 w 2481956"/>
              <a:gd name="connsiteY5" fmla="*/ 1223978 h 1807656"/>
              <a:gd name="connsiteX6" fmla="*/ 1803041 w 2481956"/>
              <a:gd name="connsiteY6" fmla="*/ 1792907 h 1807656"/>
              <a:gd name="connsiteX7" fmla="*/ 0 w 2481956"/>
              <a:gd name="connsiteY7" fmla="*/ 1807656 h 1807656"/>
              <a:gd name="connsiteX8" fmla="*/ 1091870 w 2481956"/>
              <a:gd name="connsiteY8" fmla="*/ 870645 h 1807656"/>
              <a:gd name="connsiteX9" fmla="*/ 243348 w 2481956"/>
              <a:gd name="connsiteY9" fmla="*/ 14748 h 1807656"/>
              <a:gd name="connsiteX0" fmla="*/ 44245 w 2282853"/>
              <a:gd name="connsiteY0" fmla="*/ 14748 h 1815030"/>
              <a:gd name="connsiteX1" fmla="*/ 1611312 w 2282853"/>
              <a:gd name="connsiteY1" fmla="*/ 0 h 1815030"/>
              <a:gd name="connsiteX2" fmla="*/ 1615569 w 2282853"/>
              <a:gd name="connsiteY2" fmla="*/ 589797 h 1815030"/>
              <a:gd name="connsiteX3" fmla="*/ 2282853 w 2282853"/>
              <a:gd name="connsiteY3" fmla="*/ 597799 h 1815030"/>
              <a:gd name="connsiteX4" fmla="*/ 2279248 w 2282853"/>
              <a:gd name="connsiteY4" fmla="*/ 1120740 h 1815030"/>
              <a:gd name="connsiteX5" fmla="*/ 1615571 w 2282853"/>
              <a:gd name="connsiteY5" fmla="*/ 1223978 h 1815030"/>
              <a:gd name="connsiteX6" fmla="*/ 1603938 w 2282853"/>
              <a:gd name="connsiteY6" fmla="*/ 1792907 h 1815030"/>
              <a:gd name="connsiteX7" fmla="*/ 0 w 2282853"/>
              <a:gd name="connsiteY7" fmla="*/ 1815030 h 1815030"/>
              <a:gd name="connsiteX8" fmla="*/ 892767 w 2282853"/>
              <a:gd name="connsiteY8" fmla="*/ 870645 h 1815030"/>
              <a:gd name="connsiteX9" fmla="*/ 44245 w 2282853"/>
              <a:gd name="connsiteY9" fmla="*/ 14748 h 1815030"/>
              <a:gd name="connsiteX0" fmla="*/ 73742 w 2312350"/>
              <a:gd name="connsiteY0" fmla="*/ 14748 h 1792907"/>
              <a:gd name="connsiteX1" fmla="*/ 1640809 w 2312350"/>
              <a:gd name="connsiteY1" fmla="*/ 0 h 1792907"/>
              <a:gd name="connsiteX2" fmla="*/ 1645066 w 2312350"/>
              <a:gd name="connsiteY2" fmla="*/ 589797 h 1792907"/>
              <a:gd name="connsiteX3" fmla="*/ 2312350 w 2312350"/>
              <a:gd name="connsiteY3" fmla="*/ 597799 h 1792907"/>
              <a:gd name="connsiteX4" fmla="*/ 2308745 w 2312350"/>
              <a:gd name="connsiteY4" fmla="*/ 1120740 h 1792907"/>
              <a:gd name="connsiteX5" fmla="*/ 1645068 w 2312350"/>
              <a:gd name="connsiteY5" fmla="*/ 1223978 h 1792907"/>
              <a:gd name="connsiteX6" fmla="*/ 1633435 w 2312350"/>
              <a:gd name="connsiteY6" fmla="*/ 1792907 h 1792907"/>
              <a:gd name="connsiteX7" fmla="*/ 0 w 2312350"/>
              <a:gd name="connsiteY7" fmla="*/ 1778159 h 1792907"/>
              <a:gd name="connsiteX8" fmla="*/ 922264 w 2312350"/>
              <a:gd name="connsiteY8" fmla="*/ 870645 h 1792907"/>
              <a:gd name="connsiteX9" fmla="*/ 73742 w 2312350"/>
              <a:gd name="connsiteY9" fmla="*/ 14748 h 1792907"/>
              <a:gd name="connsiteX0" fmla="*/ 73742 w 2312350"/>
              <a:gd name="connsiteY0" fmla="*/ 14748 h 1792907"/>
              <a:gd name="connsiteX1" fmla="*/ 1640809 w 2312350"/>
              <a:gd name="connsiteY1" fmla="*/ 0 h 1792907"/>
              <a:gd name="connsiteX2" fmla="*/ 1645066 w 2312350"/>
              <a:gd name="connsiteY2" fmla="*/ 589797 h 1792907"/>
              <a:gd name="connsiteX3" fmla="*/ 2312350 w 2312350"/>
              <a:gd name="connsiteY3" fmla="*/ 597799 h 1792907"/>
              <a:gd name="connsiteX4" fmla="*/ 2308745 w 2312350"/>
              <a:gd name="connsiteY4" fmla="*/ 1120740 h 1792907"/>
              <a:gd name="connsiteX5" fmla="*/ 1645068 w 2312350"/>
              <a:gd name="connsiteY5" fmla="*/ 1223978 h 1792907"/>
              <a:gd name="connsiteX6" fmla="*/ 1633435 w 2312350"/>
              <a:gd name="connsiteY6" fmla="*/ 1792907 h 1792907"/>
              <a:gd name="connsiteX7" fmla="*/ 0 w 2312350"/>
              <a:gd name="connsiteY7" fmla="*/ 1778159 h 1792907"/>
              <a:gd name="connsiteX8" fmla="*/ 1093159 w 2312350"/>
              <a:gd name="connsiteY8" fmla="*/ 892768 h 1792907"/>
              <a:gd name="connsiteX9" fmla="*/ 73742 w 2312350"/>
              <a:gd name="connsiteY9" fmla="*/ 14748 h 1792907"/>
              <a:gd name="connsiteX0" fmla="*/ 73742 w 2312350"/>
              <a:gd name="connsiteY0" fmla="*/ 14748 h 1792907"/>
              <a:gd name="connsiteX1" fmla="*/ 1640809 w 2312350"/>
              <a:gd name="connsiteY1" fmla="*/ 0 h 1792907"/>
              <a:gd name="connsiteX2" fmla="*/ 1645066 w 2312350"/>
              <a:gd name="connsiteY2" fmla="*/ 626668 h 1792907"/>
              <a:gd name="connsiteX3" fmla="*/ 2312350 w 2312350"/>
              <a:gd name="connsiteY3" fmla="*/ 597799 h 1792907"/>
              <a:gd name="connsiteX4" fmla="*/ 2308745 w 2312350"/>
              <a:gd name="connsiteY4" fmla="*/ 1120740 h 1792907"/>
              <a:gd name="connsiteX5" fmla="*/ 1645068 w 2312350"/>
              <a:gd name="connsiteY5" fmla="*/ 1223978 h 1792907"/>
              <a:gd name="connsiteX6" fmla="*/ 1633435 w 2312350"/>
              <a:gd name="connsiteY6" fmla="*/ 1792907 h 1792907"/>
              <a:gd name="connsiteX7" fmla="*/ 0 w 2312350"/>
              <a:gd name="connsiteY7" fmla="*/ 1778159 h 1792907"/>
              <a:gd name="connsiteX8" fmla="*/ 1093159 w 2312350"/>
              <a:gd name="connsiteY8" fmla="*/ 892768 h 1792907"/>
              <a:gd name="connsiteX9" fmla="*/ 73742 w 2312350"/>
              <a:gd name="connsiteY9" fmla="*/ 14748 h 1792907"/>
              <a:gd name="connsiteX0" fmla="*/ 73742 w 2308744"/>
              <a:gd name="connsiteY0" fmla="*/ 14748 h 1792907"/>
              <a:gd name="connsiteX1" fmla="*/ 1640809 w 2308744"/>
              <a:gd name="connsiteY1" fmla="*/ 0 h 1792907"/>
              <a:gd name="connsiteX2" fmla="*/ 1645066 w 2308744"/>
              <a:gd name="connsiteY2" fmla="*/ 626668 h 1792907"/>
              <a:gd name="connsiteX3" fmla="*/ 2303356 w 2308744"/>
              <a:gd name="connsiteY3" fmla="*/ 634670 h 1792907"/>
              <a:gd name="connsiteX4" fmla="*/ 2308745 w 2308744"/>
              <a:gd name="connsiteY4" fmla="*/ 1120740 h 1792907"/>
              <a:gd name="connsiteX5" fmla="*/ 1645068 w 2308744"/>
              <a:gd name="connsiteY5" fmla="*/ 1223978 h 1792907"/>
              <a:gd name="connsiteX6" fmla="*/ 1633435 w 2308744"/>
              <a:gd name="connsiteY6" fmla="*/ 1792907 h 1792907"/>
              <a:gd name="connsiteX7" fmla="*/ 0 w 2308744"/>
              <a:gd name="connsiteY7" fmla="*/ 1778159 h 1792907"/>
              <a:gd name="connsiteX8" fmla="*/ 1093159 w 2308744"/>
              <a:gd name="connsiteY8" fmla="*/ 892768 h 1792907"/>
              <a:gd name="connsiteX9" fmla="*/ 73742 w 2308744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45068 w 2303356"/>
              <a:gd name="connsiteY5" fmla="*/ 1223978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45068 w 2303356"/>
              <a:gd name="connsiteY5" fmla="*/ 1223978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45068 w 2303356"/>
              <a:gd name="connsiteY5" fmla="*/ 1223978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63057 w 2303356"/>
              <a:gd name="connsiteY5" fmla="*/ 1091243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63057 w 2303356"/>
              <a:gd name="connsiteY5" fmla="*/ 1091243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63057 w 2303356"/>
              <a:gd name="connsiteY5" fmla="*/ 1091243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815030"/>
              <a:gd name="connsiteX1" fmla="*/ 1640809 w 2303356"/>
              <a:gd name="connsiteY1" fmla="*/ 0 h 1815030"/>
              <a:gd name="connsiteX2" fmla="*/ 1645066 w 2303356"/>
              <a:gd name="connsiteY2" fmla="*/ 626668 h 1815030"/>
              <a:gd name="connsiteX3" fmla="*/ 2303356 w 2303356"/>
              <a:gd name="connsiteY3" fmla="*/ 634670 h 1815030"/>
              <a:gd name="connsiteX4" fmla="*/ 2299751 w 2303356"/>
              <a:gd name="connsiteY4" fmla="*/ 1091243 h 1815030"/>
              <a:gd name="connsiteX5" fmla="*/ 1663057 w 2303356"/>
              <a:gd name="connsiteY5" fmla="*/ 1091243 h 1815030"/>
              <a:gd name="connsiteX6" fmla="*/ 1642429 w 2303356"/>
              <a:gd name="connsiteY6" fmla="*/ 1815030 h 1815030"/>
              <a:gd name="connsiteX7" fmla="*/ 0 w 2303356"/>
              <a:gd name="connsiteY7" fmla="*/ 1778159 h 1815030"/>
              <a:gd name="connsiteX8" fmla="*/ 1093159 w 2303356"/>
              <a:gd name="connsiteY8" fmla="*/ 892768 h 1815030"/>
              <a:gd name="connsiteX9" fmla="*/ 73742 w 2303356"/>
              <a:gd name="connsiteY9" fmla="*/ 14748 h 1815030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3356" h="1778159">
                <a:moveTo>
                  <a:pt x="73742" y="14748"/>
                </a:moveTo>
                <a:lnTo>
                  <a:pt x="1640809" y="0"/>
                </a:lnTo>
                <a:cubicBezTo>
                  <a:pt x="1649602" y="228554"/>
                  <a:pt x="1636272" y="449733"/>
                  <a:pt x="1645066" y="626668"/>
                </a:cubicBezTo>
                <a:lnTo>
                  <a:pt x="2303356" y="634670"/>
                </a:lnTo>
                <a:cubicBezTo>
                  <a:pt x="2294781" y="823732"/>
                  <a:pt x="2304193" y="916930"/>
                  <a:pt x="2299751" y="1091243"/>
                </a:cubicBezTo>
                <a:cubicBezTo>
                  <a:pt x="2037361" y="1083765"/>
                  <a:pt x="2027455" y="1089827"/>
                  <a:pt x="1663057" y="1091243"/>
                </a:cubicBezTo>
                <a:cubicBezTo>
                  <a:pt x="1649447" y="1269640"/>
                  <a:pt x="1649785" y="1502670"/>
                  <a:pt x="1651423" y="1770785"/>
                </a:cubicBezTo>
                <a:lnTo>
                  <a:pt x="0" y="1778159"/>
                </a:lnTo>
                <a:lnTo>
                  <a:pt x="1093159" y="892768"/>
                </a:lnTo>
                <a:lnTo>
                  <a:pt x="73742" y="14748"/>
                </a:lnTo>
                <a:close/>
              </a:path>
            </a:pathLst>
          </a:custGeom>
          <a:noFill/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5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Adapter</a:t>
            </a:r>
          </a:p>
        </p:txBody>
      </p:sp>
      <p:pic>
        <p:nvPicPr>
          <p:cNvPr id="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27316" y="1933109"/>
            <a:ext cx="7223760" cy="4480560"/>
          </a:xfrm>
          <a:prstGeom prst="rect">
            <a:avLst/>
          </a:prstGeom>
          <a:ln w="9360">
            <a:noFill/>
          </a:ln>
        </p:spPr>
      </p:pic>
      <p:sp>
        <p:nvSpPr>
          <p:cNvPr id="5" name="CustomShape 2"/>
          <p:cNvSpPr/>
          <p:nvPr/>
        </p:nvSpPr>
        <p:spPr>
          <a:xfrm>
            <a:off x="147145" y="3511768"/>
            <a:ext cx="1985404" cy="1090448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  <a:latin typeface="Corbel"/>
              </a:rPr>
              <a:t>2. The original </a:t>
            </a:r>
            <a:r>
              <a:rPr lang="en-US" sz="2000" b="1" dirty="0" err="1">
                <a:solidFill>
                  <a:schemeClr val="accent1"/>
                </a:solidFill>
                <a:latin typeface="Corbel"/>
              </a:rPr>
              <a:t>ServiceProvider</a:t>
            </a:r>
            <a:r>
              <a:rPr lang="en-US" sz="2000" dirty="0">
                <a:solidFill>
                  <a:schemeClr val="accent1"/>
                </a:solidFill>
                <a:latin typeface="Corbel"/>
              </a:rPr>
              <a:t> class discarded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5863551" y="4885995"/>
            <a:ext cx="3420917" cy="1321985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  <a:latin typeface="Corbel"/>
              </a:rPr>
              <a:t>4. Write an </a:t>
            </a:r>
            <a:r>
              <a:rPr lang="en-US" sz="2000" b="1" i="1" dirty="0">
                <a:solidFill>
                  <a:schemeClr val="accent1"/>
                </a:solidFill>
                <a:latin typeface="Corbel"/>
              </a:rPr>
              <a:t>adapter</a:t>
            </a:r>
            <a:r>
              <a:rPr lang="en-US" sz="2000" dirty="0">
                <a:solidFill>
                  <a:schemeClr val="accent1"/>
                </a:solidFill>
                <a:latin typeface="Corbel"/>
              </a:rPr>
              <a:t> class which maps calls from the original methods to new methods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5467964" y="1414589"/>
            <a:ext cx="3986321" cy="1014209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  <a:latin typeface="Corbel"/>
              </a:rPr>
              <a:t>1. Create an </a:t>
            </a:r>
            <a:r>
              <a:rPr lang="en-US" sz="2000" b="1" dirty="0">
                <a:solidFill>
                  <a:schemeClr val="accent1"/>
                </a:solidFill>
                <a:latin typeface="Corbel"/>
              </a:rPr>
              <a:t>interface</a:t>
            </a:r>
            <a:r>
              <a:rPr lang="en-US" sz="2000" dirty="0">
                <a:solidFill>
                  <a:schemeClr val="accent1"/>
                </a:solidFill>
                <a:latin typeface="Corbel"/>
              </a:rPr>
              <a:t> for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Corbel"/>
              </a:rPr>
              <a:t>the original </a:t>
            </a:r>
            <a:r>
              <a:rPr lang="en-US" sz="2000" b="1" dirty="0" err="1">
                <a:solidFill>
                  <a:schemeClr val="accent1"/>
                </a:solidFill>
                <a:latin typeface="Corbel"/>
              </a:rPr>
              <a:t>ServiceProvider</a:t>
            </a:r>
            <a:endParaRPr lang="en-US" sz="20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/>
                </a:solidFill>
                <a:latin typeface="Corbel"/>
              </a:rPr>
              <a:t>Client MUST use this interface</a:t>
            </a:r>
            <a:r>
              <a:rPr lang="en-US" sz="2000" dirty="0">
                <a:solidFill>
                  <a:schemeClr val="accent1"/>
                </a:solidFill>
                <a:latin typeface="Corbel"/>
              </a:rPr>
              <a:t>!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8" name="CustomShape 5"/>
          <p:cNvSpPr/>
          <p:nvPr/>
        </p:nvSpPr>
        <p:spPr>
          <a:xfrm>
            <a:off x="8165317" y="2988394"/>
            <a:ext cx="3763988" cy="1321985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  <a:latin typeface="Corbel"/>
              </a:rPr>
              <a:t>3.Find a replacement for </a:t>
            </a:r>
            <a:r>
              <a:rPr lang="en-US" sz="2000" dirty="0" err="1">
                <a:solidFill>
                  <a:schemeClr val="accent1"/>
                </a:solidFill>
              </a:rPr>
              <a:t>ServiceProvider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Corbel"/>
              </a:rPr>
              <a:t>(same functionality, different methods) </a:t>
            </a:r>
            <a:r>
              <a:rPr lang="mr-IN" sz="2000" dirty="0">
                <a:solidFill>
                  <a:schemeClr val="accent1"/>
                </a:solidFill>
                <a:latin typeface="Corbel"/>
              </a:rPr>
              <a:t>–</a:t>
            </a:r>
            <a:r>
              <a:rPr lang="en-US" sz="2000" dirty="0">
                <a:solidFill>
                  <a:schemeClr val="accent1"/>
                </a:solidFill>
                <a:latin typeface="Corbel"/>
              </a:rPr>
              <a:t> the </a:t>
            </a:r>
            <a:r>
              <a:rPr lang="en-US" sz="2000" b="1" i="1" dirty="0" err="1">
                <a:solidFill>
                  <a:schemeClr val="accent1"/>
                </a:solidFill>
                <a:latin typeface="Corbel"/>
              </a:rPr>
              <a:t>adaptee</a:t>
            </a:r>
            <a:endParaRPr sz="20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1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Adapter Pattern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053" y="1825624"/>
            <a:ext cx="6737684" cy="503237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Note client calls original method</a:t>
            </a:r>
          </a:p>
          <a:p>
            <a:r>
              <a:rPr lang="en-US" dirty="0">
                <a:solidFill>
                  <a:schemeClr val="tx1"/>
                </a:solidFill>
              </a:rPr>
              <a:t>That method 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delegates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the new service provider</a:t>
            </a:r>
          </a:p>
          <a:p>
            <a:r>
              <a:rPr lang="en-US" dirty="0">
                <a:solidFill>
                  <a:schemeClr val="tx1"/>
                </a:solidFill>
              </a:rPr>
              <a:t>Typically: </a:t>
            </a:r>
            <a:r>
              <a:rPr lang="en-US" dirty="0" err="1">
                <a:solidFill>
                  <a:schemeClr val="tx1"/>
                </a:solidFill>
              </a:rPr>
              <a:t>methodA</a:t>
            </a:r>
            <a:r>
              <a:rPr lang="en-US" dirty="0">
                <a:solidFill>
                  <a:schemeClr val="tx1"/>
                </a:solidFill>
              </a:rPr>
              <a:t> will be short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simply call one or two methods in </a:t>
            </a:r>
            <a:r>
              <a:rPr lang="en-US" dirty="0" err="1">
                <a:solidFill>
                  <a:schemeClr val="tx1"/>
                </a:solidFill>
              </a:rPr>
              <a:t>NewServiceProvider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However, may have a complex interface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may need to construct additional information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making a 3-D character move on a screen</a:t>
            </a:r>
          </a:p>
          <a:p>
            <a:r>
              <a:rPr lang="en-US" i="1" dirty="0" err="1">
                <a:solidFill>
                  <a:schemeClr val="tx1"/>
                </a:solidFill>
              </a:rPr>
              <a:t>adaptee</a:t>
            </a:r>
            <a:r>
              <a:rPr lang="en-US" dirty="0">
                <a:solidFill>
                  <a:schemeClr val="tx1"/>
                </a:solidFill>
              </a:rPr>
              <a:t>: must translate back to the results expected by the client</a:t>
            </a:r>
          </a:p>
          <a:p>
            <a:r>
              <a:rPr lang="en-US" dirty="0">
                <a:solidFill>
                  <a:schemeClr val="tx1"/>
                </a:solidFill>
              </a:rPr>
              <a:t>Only changes to the clients: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Declare variables using the interface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Create instance(s) of the adapter instead of original vendor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10" y="1976552"/>
            <a:ext cx="4201427" cy="2605948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8352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lighting a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5"/>
            <a:ext cx="74620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Delivered system: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What to do if replace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Lamp</a:t>
            </a:r>
            <a:r>
              <a:rPr lang="en-US" i="1" dirty="0">
                <a:solidFill>
                  <a:schemeClr val="tx1"/>
                </a:solidFill>
              </a:rPr>
              <a:t> by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BetterLamp</a:t>
            </a:r>
            <a:r>
              <a:rPr lang="en-US" i="1" dirty="0">
                <a:solidFill>
                  <a:schemeClr val="tx1"/>
                </a:solidFill>
                <a:latin typeface="Consolas" panose="020B0609020204030204" pitchFamily="49" charset="0"/>
              </a:rPr>
              <a:t>?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4" y="2705894"/>
            <a:ext cx="5665787" cy="2218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49" y="4267994"/>
            <a:ext cx="2248933" cy="19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lighting a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5"/>
            <a:ext cx="48127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Old system: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Replacement for lamp: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62" y="2444638"/>
            <a:ext cx="4376542" cy="1713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48" y="5040202"/>
            <a:ext cx="1760765" cy="15542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077E75-9F7C-B069-238B-4D6AF3B82DF1}"/>
              </a:ext>
            </a:extLst>
          </p:cNvPr>
          <p:cNvSpPr txBox="1"/>
          <p:nvPr/>
        </p:nvSpPr>
        <p:spPr>
          <a:xfrm>
            <a:off x="6173429" y="1793144"/>
            <a:ext cx="588334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// Solution (may have compilation errors!):</a:t>
            </a:r>
          </a:p>
          <a:p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public class </a:t>
            </a:r>
            <a:r>
              <a:rPr lang="en-US" dirty="0" err="1">
                <a:latin typeface="Consolas" panose="020B0609020204030204" pitchFamily="49" charset="0"/>
              </a:rPr>
              <a:t>LampInterface</a:t>
            </a:r>
            <a:r>
              <a:rPr lang="en-US" dirty="0">
                <a:latin typeface="Consolas" panose="020B0609020204030204" pitchFamily="49" charset="0"/>
              </a:rPr>
              <a:t> { </a:t>
            </a:r>
          </a:p>
          <a:p>
            <a:r>
              <a:rPr lang="en-US" dirty="0">
                <a:latin typeface="Consolas" panose="020B0609020204030204" pitchFamily="49" charset="0"/>
              </a:rPr>
              <a:t>  void </a:t>
            </a:r>
            <a:r>
              <a:rPr lang="en-US" dirty="0" err="1">
                <a:latin typeface="Consolas" panose="020B0609020204030204" pitchFamily="49" charset="0"/>
              </a:rPr>
              <a:t>turnOn</a:t>
            </a:r>
            <a:r>
              <a:rPr lang="en-US" dirty="0">
                <a:latin typeface="Consolas" panose="020B0609020204030204" pitchFamily="49" charset="0"/>
              </a:rPr>
              <a:t>(); </a:t>
            </a:r>
          </a:p>
          <a:p>
            <a:r>
              <a:rPr lang="en-US" dirty="0">
                <a:latin typeface="Consolas" panose="020B0609020204030204" pitchFamily="49" charset="0"/>
              </a:rPr>
              <a:t>  void </a:t>
            </a:r>
            <a:r>
              <a:rPr lang="en-US" dirty="0" err="1">
                <a:latin typeface="Consolas" panose="020B0609020204030204" pitchFamily="49" charset="0"/>
              </a:rPr>
              <a:t>turnOff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latin typeface="Consolas" panose="020B0609020204030204" pitchFamily="49" charset="0"/>
              </a:rPr>
              <a:t>public class </a:t>
            </a:r>
            <a:r>
              <a:rPr lang="en-US" dirty="0" err="1">
                <a:latin typeface="Consolas" panose="020B0609020204030204" pitchFamily="49" charset="0"/>
              </a:rPr>
              <a:t>LampAdapter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extends </a:t>
            </a:r>
            <a:r>
              <a:rPr lang="en-US" dirty="0" err="1">
                <a:latin typeface="Consolas" panose="020B0609020204030204" pitchFamily="49" charset="0"/>
              </a:rPr>
              <a:t>LampInterface</a:t>
            </a:r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</a:rPr>
              <a:t>  private </a:t>
            </a:r>
            <a:r>
              <a:rPr lang="en-US" dirty="0" err="1">
                <a:latin typeface="Consolas" panose="020B0609020204030204" pitchFamily="49" charset="0"/>
              </a:rPr>
              <a:t>BetterLamp</a:t>
            </a:r>
            <a:r>
              <a:rPr lang="en-US" dirty="0">
                <a:latin typeface="Consolas" panose="020B0609020204030204" pitchFamily="49" charset="0"/>
              </a:rPr>
              <a:t> lamp = new </a:t>
            </a:r>
            <a:r>
              <a:rPr lang="en-US" dirty="0" err="1">
                <a:latin typeface="Consolas" panose="020B0609020204030204" pitchFamily="49" charset="0"/>
              </a:rPr>
              <a:t>BetterLamp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</a:rPr>
              <a:t>  public void </a:t>
            </a:r>
            <a:r>
              <a:rPr lang="en-US" dirty="0" err="1">
                <a:latin typeface="Consolas" panose="020B0609020204030204" pitchFamily="49" charset="0"/>
              </a:rPr>
              <a:t>turnOn</a:t>
            </a:r>
            <a:r>
              <a:rPr lang="en-US" dirty="0">
                <a:latin typeface="Consolas" panose="020B0609020204030204" pitchFamily="49" charset="0"/>
              </a:rPr>
              <a:t>() { </a:t>
            </a:r>
          </a:p>
          <a:p>
            <a:r>
              <a:rPr lang="en-US" dirty="0">
                <a:latin typeface="Consolas" panose="020B0609020204030204" pitchFamily="49" charset="0"/>
              </a:rPr>
              <a:t>    if ( ! </a:t>
            </a:r>
            <a:r>
              <a:rPr lang="en-US" dirty="0" err="1">
                <a:latin typeface="Consolas" panose="020B0609020204030204" pitchFamily="49" charset="0"/>
              </a:rPr>
              <a:t>lamp.isOn</a:t>
            </a:r>
            <a:r>
              <a:rPr lang="en-US" dirty="0">
                <a:latin typeface="Consolas" panose="020B0609020204030204" pitchFamily="49" charset="0"/>
              </a:rPr>
              <a:t>() ) </a:t>
            </a:r>
            <a:r>
              <a:rPr lang="en-US" dirty="0" err="1">
                <a:latin typeface="Consolas" panose="020B0609020204030204" pitchFamily="49" charset="0"/>
              </a:rPr>
              <a:t>lamp.toggleState</a:t>
            </a:r>
            <a:r>
              <a:rPr lang="en-US" dirty="0">
                <a:latin typeface="Consolas" panose="020B0609020204030204" pitchFamily="49" charset="0"/>
              </a:rPr>
              <a:t>(); </a:t>
            </a:r>
          </a:p>
          <a:p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r>
              <a:rPr lang="en-US" dirty="0">
                <a:latin typeface="Consolas" panose="020B0609020204030204" pitchFamily="49" charset="0"/>
              </a:rPr>
              <a:t>  public void </a:t>
            </a:r>
            <a:r>
              <a:rPr lang="en-US" dirty="0" err="1">
                <a:latin typeface="Consolas" panose="020B0609020204030204" pitchFamily="49" charset="0"/>
              </a:rPr>
              <a:t>turnOff</a:t>
            </a:r>
            <a:r>
              <a:rPr lang="en-US" dirty="0">
                <a:latin typeface="Consolas" panose="020B0609020204030204" pitchFamily="49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</a:rPr>
              <a:t>    if ( </a:t>
            </a:r>
            <a:r>
              <a:rPr lang="en-US" dirty="0" err="1">
                <a:latin typeface="Consolas" panose="020B0609020204030204" pitchFamily="49" charset="0"/>
              </a:rPr>
              <a:t>lamp.isOn</a:t>
            </a:r>
            <a:r>
              <a:rPr lang="en-US" dirty="0">
                <a:latin typeface="Consolas" panose="020B0609020204030204" pitchFamily="49" charset="0"/>
              </a:rPr>
              <a:t>() ) </a:t>
            </a:r>
            <a:r>
              <a:rPr lang="en-US" dirty="0" err="1">
                <a:latin typeface="Consolas" panose="020B0609020204030204" pitchFamily="49" charset="0"/>
              </a:rPr>
              <a:t>lamp.toggleState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0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Adapter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Legacy code which interfaces to a class library that has changed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Changes might include versions, vendors, new requirements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New application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Interfaces with known third-party library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That library not yet defined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Isolate the problem!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Define an interface, write the adapter later</a:t>
            </a:r>
          </a:p>
        </p:txBody>
      </p:sp>
    </p:spTree>
    <p:extLst>
      <p:ext uri="{BB962C8B-B14F-4D97-AF65-F5344CB8AC3E}">
        <p14:creationId xmlns:p14="http://schemas.microsoft.com/office/powerpoint/2010/main" val="143096506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8991</TotalTime>
  <Words>1255</Words>
  <Application>Microsoft Office PowerPoint</Application>
  <PresentationFormat>Widescreen</PresentationFormat>
  <Paragraphs>236</Paragraphs>
  <Slides>25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Consolas</vt:lpstr>
      <vt:lpstr>Corbel</vt:lpstr>
      <vt:lpstr>Courier New</vt:lpstr>
      <vt:lpstr>Times New Roman</vt:lpstr>
      <vt:lpstr>Wingdings</vt:lpstr>
      <vt:lpstr>Depth</vt:lpstr>
      <vt:lpstr> 12. Adapter, Façade Pattern</vt:lpstr>
      <vt:lpstr>Adapter Patter</vt:lpstr>
      <vt:lpstr>Original Configuration</vt:lpstr>
      <vt:lpstr>Solution: Adapter (Wrapper) Pattern</vt:lpstr>
      <vt:lpstr>Applying Adapter</vt:lpstr>
      <vt:lpstr>The Adapter Pattern features</vt:lpstr>
      <vt:lpstr>Example: lighting a room</vt:lpstr>
      <vt:lpstr>Example: lighting a room</vt:lpstr>
      <vt:lpstr>When to use Adapter</vt:lpstr>
      <vt:lpstr>Adapter: a structural design pattern</vt:lpstr>
      <vt:lpstr>Optional Application (in-class activity)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Vehicle sales prep</vt:lpstr>
      <vt:lpstr>Example: Vehicle sales prep</vt:lpstr>
      <vt:lpstr>PowerPoint Presentation</vt:lpstr>
      <vt:lpstr>PowerPoint Presentation</vt:lpstr>
      <vt:lpstr>PowerPoint Presentation</vt:lpstr>
      <vt:lpstr>PowerPoint Presentation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Robert</cp:lastModifiedBy>
  <cp:revision>225</cp:revision>
  <dcterms:created xsi:type="dcterms:W3CDTF">2014-08-01T20:24:53Z</dcterms:created>
  <dcterms:modified xsi:type="dcterms:W3CDTF">2025-11-24T22:55:28Z</dcterms:modified>
</cp:coreProperties>
</file>