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8" r:id="rId15"/>
    <p:sldId id="275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37"/>
    <p:restoredTop sz="94626"/>
  </p:normalViewPr>
  <p:slideViewPr>
    <p:cSldViewPr snapToGrid="0">
      <p:cViewPr varScale="1">
        <p:scale>
          <a:sx n="115" d="100"/>
          <a:sy n="115" d="100"/>
        </p:scale>
        <p:origin x="232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16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16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CCF56F7-373D-4062-A946-59ED99FA8179}" type="slidenum">
              <a:rPr lang="en-US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590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8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FD411B61-D733-488E-B765-9CAD867F53A0}" type="slidenum">
              <a:rPr lang="en-US" sz="1200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4722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DE9251FD-B681-41B8-9E17-64DA3ECE9A77}" type="slidenum">
              <a:rPr lang="en-US" sz="1200">
                <a:latin typeface="Times New Roman"/>
              </a:rPr>
              <a:t>2</a:t>
            </a:fld>
            <a:endParaRPr/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1004760" y="4565520"/>
            <a:ext cx="5304960" cy="4281120"/>
          </a:xfrm>
          <a:prstGeom prst="rect">
            <a:avLst/>
          </a:prstGeom>
        </p:spPr>
        <p:txBody>
          <a:bodyPr lIns="95400" tIns="47520" rIns="95400" bIns="4752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3269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9559B48E-F08D-4233-A234-4E78147473EA}" type="slidenum">
              <a:rPr lang="en-US" sz="1200">
                <a:latin typeface="Times New Roman"/>
              </a:rPr>
              <a:t>3</a:t>
            </a:fld>
            <a:endParaRPr/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1004760" y="4565520"/>
            <a:ext cx="5304960" cy="4281120"/>
          </a:xfrm>
          <a:prstGeom prst="rect">
            <a:avLst/>
          </a:prstGeom>
        </p:spPr>
        <p:txBody>
          <a:bodyPr lIns="95400" tIns="47520" rIns="95400" bIns="4752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803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4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12631920-E8EE-43A8-9553-06A0D37CC08A}" type="slidenum">
              <a:rPr lang="en-US" sz="1200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2100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quote </a:t>
            </a:r>
            <a:r>
              <a:rPr lang="en-US"/>
              <a:t>from Wikipedia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6CCF56F7-373D-4062-A946-59ED99FA8179}" type="slidenum">
              <a:rPr lang="en-US" sz="1400" smtClean="0">
                <a:latin typeface="Times New Roman"/>
              </a:r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92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E75DB342-F9FE-4932-B89A-F7E87A97003E}" type="slidenum">
              <a:rPr lang="en-US" sz="1200">
                <a:latin typeface="Times New Roman"/>
              </a:rPr>
              <a:t>17</a:t>
            </a:fld>
            <a:endParaRPr/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1004760" y="4565520"/>
            <a:ext cx="5304960" cy="4281120"/>
          </a:xfrm>
          <a:prstGeom prst="rect">
            <a:avLst/>
          </a:prstGeom>
        </p:spPr>
        <p:txBody>
          <a:bodyPr lIns="95400" tIns="47520" rIns="95400" bIns="4752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6353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0075E738-C55F-4539-89F2-F95841C14C7C}" type="slidenum">
              <a:rPr lang="en-US" sz="1200">
                <a:latin typeface="Times New Roman"/>
              </a:rPr>
              <a:t>18</a:t>
            </a:fld>
            <a:endParaRPr/>
          </a:p>
        </p:txBody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1004760" y="4565520"/>
            <a:ext cx="5304960" cy="4281120"/>
          </a:xfrm>
          <a:prstGeom prst="rect">
            <a:avLst/>
          </a:prstGeom>
        </p:spPr>
        <p:txBody>
          <a:bodyPr lIns="95400" tIns="47520" rIns="95400" bIns="47520"/>
          <a:lstStyle/>
          <a:p>
            <a:r>
              <a:rPr lang="en-US"/>
              <a:t>This violates LSP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056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8" name="Picture 37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1119960" y="1825560"/>
            <a:ext cx="10233360" cy="4351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119960" y="1825560"/>
            <a:ext cx="10233360" cy="4351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8" name="Picture 77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9" name="Picture 78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1119960" y="1825560"/>
            <a:ext cx="10233360" cy="4351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18" name="Picture 117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119" name="Picture 118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1119960" y="1825560"/>
            <a:ext cx="10233360" cy="4351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57" name="Picture 156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158" name="Picture 157"/>
          <p:cNvPicPr/>
          <p:nvPr/>
        </p:nvPicPr>
        <p:blipFill>
          <a:blip r:embed="rId2"/>
          <a:stretch>
            <a:fillRect/>
          </a:stretch>
        </p:blipFill>
        <p:spPr>
          <a:xfrm>
            <a:off x="351000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11996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363720" y="409824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363720" y="1825560"/>
            <a:ext cx="49935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119960" y="4098240"/>
            <a:ext cx="1023336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09680" y="4464000"/>
            <a:ext cx="9143640" cy="16412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US" sz="9600">
                <a:solidFill>
                  <a:srgbClr val="969696"/>
                </a:solidFill>
                <a:latin typeface="Corbel"/>
              </a:rPr>
              <a:t>Click to edit the title text formatClick to edit Master title style</a:t>
            </a:r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Fall 2014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SE-2811 Dr. Mark L. Hornick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A5C43AE-6A1E-4E19-9CD7-5A3352DC1E35}" type="slidenum">
              <a:rPr lang="en-US" sz="1200">
                <a:solidFill>
                  <a:srgbClr val="9E9E9E"/>
                </a:solidFill>
                <a:latin typeface="Corbel"/>
              </a:rPr>
              <a:t>‹#›</a:t>
            </a:fld>
            <a:endParaRPr/>
          </a:p>
        </p:txBody>
      </p:sp>
      <p:sp>
        <p:nvSpPr>
          <p:cNvPr id="4" name="Line 5"/>
          <p:cNvSpPr/>
          <p:nvPr/>
        </p:nvSpPr>
        <p:spPr>
          <a:xfrm>
            <a:off x="1523880" y="3509640"/>
            <a:ext cx="9144000" cy="0"/>
          </a:xfrm>
          <a:prstGeom prst="line">
            <a:avLst/>
          </a:prstGeom>
          <a:ln w="41400">
            <a:solidFill>
              <a:srgbClr val="9E1B20"/>
            </a:solidFill>
            <a:miter/>
          </a:ln>
        </p:spPr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latin typeface="Corbe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Corbe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Corbe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Corbe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5400">
                <a:solidFill>
                  <a:srgbClr val="BFBFBF"/>
                </a:solidFill>
                <a:latin typeface="Corbel"/>
              </a:rPr>
              <a:t>Click to edit the title text formatClick to edit Master title style</a:t>
            </a:r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BFBFBF"/>
                </a:solidFill>
                <a:latin typeface="Corbel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BFBFBF"/>
                </a:solidFill>
                <a:latin typeface="Corbel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BFBFBF"/>
                </a:solidFill>
                <a:latin typeface="Corbel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BFBFBF"/>
                </a:solidFill>
                <a:latin typeface="Corbel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en-US">
                <a:solidFill>
                  <a:srgbClr val="BFBFBF"/>
                </a:solidFill>
                <a:latin typeface="Corbel"/>
              </a:rPr>
              <a:t>Fifth level</a:t>
            </a:r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Fall 2014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SE-2811 Dr. Mark L. Hornick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8F6EAEC-740B-4997-B358-5A681F08EC25}" type="slidenum">
              <a:rPr lang="en-US" sz="1200">
                <a:solidFill>
                  <a:srgbClr val="9E9E9E"/>
                </a:solidFill>
                <a:latin typeface="Corbel"/>
              </a:rPr>
              <a:t>‹#›</a:t>
            </a:fld>
            <a:endParaRPr/>
          </a:p>
        </p:txBody>
      </p:sp>
      <p:sp>
        <p:nvSpPr>
          <p:cNvPr id="45" name="Line 6"/>
          <p:cNvSpPr/>
          <p:nvPr/>
        </p:nvSpPr>
        <p:spPr>
          <a:xfrm flipV="1">
            <a:off x="826920" y="1680840"/>
            <a:ext cx="10526760" cy="21600"/>
          </a:xfrm>
          <a:prstGeom prst="line">
            <a:avLst/>
          </a:prstGeom>
          <a:ln w="41400">
            <a:solidFill>
              <a:srgbClr val="9E1B20"/>
            </a:solidFill>
            <a:miter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5400">
                <a:solidFill>
                  <a:srgbClr val="BFBFBF"/>
                </a:solidFill>
                <a:latin typeface="Corbel"/>
              </a:rPr>
              <a:t>Click to edit the title text formatClick to edit Master title style</a:t>
            </a:r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Fall 2014</a:t>
            </a:r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SE-2811 Dr. Mark L. Hornick</a:t>
            </a:r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606A782-53D0-4CDB-818A-BDD093E8700B}" type="slidenum">
              <a:rPr lang="en-US" sz="1200">
                <a:solidFill>
                  <a:srgbClr val="9E9E9E"/>
                </a:solidFill>
                <a:latin typeface="Corbel"/>
              </a:rPr>
              <a:t>‹#›</a:t>
            </a:fld>
            <a:endParaRPr/>
          </a:p>
        </p:txBody>
      </p:sp>
      <p:sp>
        <p:nvSpPr>
          <p:cNvPr id="84" name="Line 5"/>
          <p:cNvSpPr/>
          <p:nvPr/>
        </p:nvSpPr>
        <p:spPr>
          <a:xfrm flipV="1">
            <a:off x="826920" y="1680840"/>
            <a:ext cx="10526760" cy="21600"/>
          </a:xfrm>
          <a:prstGeom prst="line">
            <a:avLst/>
          </a:prstGeom>
          <a:ln w="41400">
            <a:solidFill>
              <a:srgbClr val="9E1B20"/>
            </a:solidFill>
            <a:miter/>
          </a:ln>
        </p:spPr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latin typeface="Corbe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Corbe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Corbe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Corbe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Fall 2014</a:t>
            </a:r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9E9E9E"/>
                </a:solidFill>
                <a:latin typeface="Corbel"/>
              </a:rPr>
              <a:t>SE-2811 Dr. Mark L. Hornick</a:t>
            </a:r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E6CF503-DE27-4AC1-AE8E-1423D46E3720}" type="slidenum">
              <a:rPr lang="en-US" sz="1200">
                <a:solidFill>
                  <a:srgbClr val="9E9E9E"/>
                </a:solidFill>
                <a:latin typeface="Corbel"/>
              </a:rPr>
              <a:t>‹#›</a:t>
            </a:fld>
            <a:endParaRPr/>
          </a:p>
        </p:txBody>
      </p:sp>
      <p:sp>
        <p:nvSpPr>
          <p:cNvPr id="12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>
                <a:latin typeface="Corbel"/>
              </a:rPr>
              <a:t>Click to edit the title text format</a:t>
            </a:r>
            <a:endParaRPr/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800">
                <a:latin typeface="Corbe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Corbe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Corbe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Corbe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Corbe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odesign.com/composite-patter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ubtyp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4" Type="http://schemas.openxmlformats.org/officeDocument/2006/relationships/hyperlink" Target="https://en.wikipedia.org/wiki/Datatyp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0" y="4464000"/>
            <a:ext cx="11353320" cy="239364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US" sz="7200">
                <a:solidFill>
                  <a:schemeClr val="bg1"/>
                </a:solidFill>
                <a:latin typeface="Corbel"/>
              </a:rPr>
              <a:t>
13. </a:t>
            </a:r>
            <a:r>
              <a:rPr lang="en-US" sz="7200" dirty="0">
                <a:solidFill>
                  <a:schemeClr val="bg1"/>
                </a:solidFill>
                <a:latin typeface="Corbel"/>
              </a:rPr>
              <a:t>Composite Pattern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2209680" y="3481398"/>
            <a:ext cx="9143640" cy="1123172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r>
              <a:rPr lang="en-US" sz="3200" dirty="0">
                <a:solidFill>
                  <a:srgbClr val="9FDBE7"/>
                </a:solidFill>
                <a:latin typeface="Corbel"/>
              </a:rPr>
              <a:t>SWE2410 Design and Cloud Patterns</a:t>
            </a:r>
          </a:p>
          <a:p>
            <a:pPr algn="r">
              <a:lnSpc>
                <a:spcPct val="100000"/>
              </a:lnSpc>
            </a:pPr>
            <a:r>
              <a:rPr lang="en-US" sz="3200" dirty="0">
                <a:solidFill>
                  <a:srgbClr val="9FDBE7"/>
                </a:solidFill>
                <a:latin typeface="Corbel"/>
              </a:rPr>
              <a:t>Dr. Rob Hasker (based on slides by Dr. Mark Hornick)</a:t>
            </a:r>
            <a:endParaRPr dirty="0"/>
          </a:p>
        </p:txBody>
      </p:sp>
      <p:pic>
        <p:nvPicPr>
          <p:cNvPr id="166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7407720" y="405720"/>
            <a:ext cx="3366000" cy="2045880"/>
          </a:xfrm>
          <a:prstGeom prst="rect">
            <a:avLst/>
          </a:prstGeom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2AE833-0AA5-D1EA-B17D-535343841EA6}"/>
              </a:ext>
            </a:extLst>
          </p:cNvPr>
          <p:cNvSpPr txBox="1"/>
          <p:nvPr/>
        </p:nvSpPr>
        <p:spPr>
          <a:xfrm>
            <a:off x="6118279" y="2781833"/>
            <a:ext cx="5235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see </a:t>
            </a:r>
            <a:r>
              <a:rPr lang="en-US" dirty="0">
                <a:solidFill>
                  <a:schemeClr val="accent6">
                    <a:lumMod val="40000"/>
                    <a:lumOff val="6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https://www.oodesign.com/composite-pattern</a:t>
            </a:r>
            <a:r>
              <a:rPr lang="en-U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2129399" y="212040"/>
            <a:ext cx="9253303" cy="6417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public class Part implements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{ // Part is a “Leaf”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private String name;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private double price;</a:t>
            </a:r>
            <a:endParaRPr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Part(String name, double price)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    this.name = name;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   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this.price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= price;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F8B03"/>
                </a:solidFill>
                <a:latin typeface="Courier New"/>
              </a:rPr>
              <a:t>	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F8B03"/>
                </a:solidFill>
                <a:latin typeface="Courier New"/>
              </a:rPr>
              <a:t>    // Composite-related behaviors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7E292"/>
                </a:solidFill>
                <a:latin typeface="Courier New"/>
              </a:rPr>
              <a:t>    public void add(Component c)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 // what should we do here??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 // do nothing? Throw exception? Return a true/false?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7E292"/>
                </a:solidFill>
                <a:latin typeface="Courier New"/>
              </a:rPr>
              <a:t>    public void remove(Component c){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 // same as above; what should we do here??
    }</a:t>
            </a:r>
            <a:endParaRPr dirty="0"/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rgbClr val="C7E292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7E292"/>
                </a:solidFill>
                <a:latin typeface="Courier New"/>
              </a:rPr>
              <a:t>    public Collection&lt;Component&gt; </a:t>
            </a:r>
            <a:r>
              <a:rPr lang="en-US" sz="1600" b="1" dirty="0" err="1">
                <a:solidFill>
                  <a:srgbClr val="C7E292"/>
                </a:solidFill>
                <a:latin typeface="Courier New"/>
              </a:rPr>
              <a:t>getChildComponents</a:t>
            </a:r>
            <a:r>
              <a:rPr lang="en-US" sz="1600" b="1" dirty="0">
                <a:solidFill>
                  <a:srgbClr val="C7E292"/>
                </a:solidFill>
                <a:latin typeface="Courier New"/>
              </a:rPr>
              <a:t>() {
       </a:t>
            </a:r>
            <a:r>
              <a:rPr lang="en-US" sz="1600" dirty="0">
                <a:solidFill>
                  <a:srgbClr val="C7E292"/>
                </a:solidFill>
                <a:latin typeface="Courier New"/>
              </a:rPr>
              <a:t>// alternatives: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// 	Throw an exception?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// 	Return a null?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// 	return </a:t>
            </a:r>
            <a:r>
              <a:rPr lang="en-US" sz="1600" dirty="0" err="1">
                <a:solidFill>
                  <a:srgbClr val="C7E292"/>
                </a:solidFill>
                <a:latin typeface="Courier New"/>
              </a:rPr>
              <a:t>Collections.EMPTY_LIST</a:t>
            </a:r>
            <a:r>
              <a:rPr lang="en-US" sz="1600" dirty="0">
                <a:solidFill>
                  <a:srgbClr val="C7E292"/>
                </a:solidFill>
                <a:latin typeface="Courier New"/>
              </a:rPr>
              <a:t>;	 
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}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1"/>
                </a:solidFill>
                <a:latin typeface="Corbel"/>
              </a:rPr>
              <a:t>ALTERNATIVE: “Transparent” composite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21" name="CustomShape 5"/>
          <p:cNvSpPr/>
          <p:nvPr/>
        </p:nvSpPr>
        <p:spPr>
          <a:xfrm>
            <a:off x="276720" y="2185020"/>
            <a:ext cx="2616951" cy="23869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F8EB89"/>
                </a:solidFill>
                <a:latin typeface="Corbel"/>
              </a:rPr>
              <a:t>A </a:t>
            </a:r>
            <a:r>
              <a:rPr lang="en-US" sz="2400" b="1" dirty="0">
                <a:solidFill>
                  <a:srgbClr val="F8EB89"/>
                </a:solidFill>
                <a:latin typeface="Corbel"/>
              </a:rPr>
              <a:t>part/leaf </a:t>
            </a:r>
            <a:r>
              <a:rPr lang="en-US" sz="2400" dirty="0">
                <a:solidFill>
                  <a:srgbClr val="F8EB89"/>
                </a:solidFill>
                <a:latin typeface="Corbel"/>
              </a:rPr>
              <a:t>can have no children; methods like </a:t>
            </a:r>
            <a:r>
              <a:rPr lang="en-US" sz="2400" b="1" dirty="0">
                <a:solidFill>
                  <a:srgbClr val="F8EB89"/>
                </a:solidFill>
                <a:latin typeface="Corbel"/>
              </a:rPr>
              <a:t>add</a:t>
            </a:r>
            <a:r>
              <a:rPr lang="en-US" sz="2400" dirty="0">
                <a:solidFill>
                  <a:srgbClr val="F8EB89"/>
                </a:solidFill>
                <a:latin typeface="Corbel"/>
              </a:rPr>
              <a:t>(), </a:t>
            </a:r>
            <a:r>
              <a:rPr lang="en-US" sz="2400" b="1" dirty="0">
                <a:solidFill>
                  <a:srgbClr val="F8EB89"/>
                </a:solidFill>
                <a:latin typeface="Corbel"/>
              </a:rPr>
              <a:t>remove</a:t>
            </a:r>
            <a:r>
              <a:rPr lang="en-US" sz="2400" dirty="0">
                <a:solidFill>
                  <a:srgbClr val="F8EB89"/>
                </a:solidFill>
                <a:latin typeface="Corbel"/>
              </a:rPr>
              <a:t>() don’t make sense for this class, but are still inherited from </a:t>
            </a:r>
            <a:r>
              <a:rPr lang="en-US" sz="2400" b="1" dirty="0">
                <a:solidFill>
                  <a:srgbClr val="F8EB89"/>
                </a:solidFill>
                <a:latin typeface="Corbel"/>
              </a:rPr>
              <a:t>Component</a:t>
            </a:r>
            <a:r>
              <a:rPr lang="en-US" sz="2400" dirty="0">
                <a:solidFill>
                  <a:srgbClr val="F8EB89"/>
                </a:solidFill>
                <a:latin typeface="Corbel"/>
              </a:rPr>
              <a:t> .</a:t>
            </a:r>
            <a:endParaRPr sz="2800" dirty="0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9C2BC2E7-3EC7-474A-B5C9-5118C0001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174" y="1929737"/>
            <a:ext cx="6596440" cy="480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529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1121B-58BE-40AE-AA3B-8B74A2B9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Liskov</a:t>
            </a:r>
            <a:r>
              <a:rPr lang="en-US" dirty="0">
                <a:solidFill>
                  <a:schemeClr val="bg1"/>
                </a:solidFill>
              </a:rPr>
              <a:t> Substitution Principle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350CE3-327F-4D4C-912E-E656290E9ED0}"/>
              </a:ext>
            </a:extLst>
          </p:cNvPr>
          <p:cNvSpPr txBox="1"/>
          <p:nvPr/>
        </p:nvSpPr>
        <p:spPr>
          <a:xfrm>
            <a:off x="1238493" y="2152891"/>
            <a:ext cx="9919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if S is a </a:t>
            </a:r>
            <a:r>
              <a:rPr lang="en-US" sz="2800" dirty="0">
                <a:solidFill>
                  <a:schemeClr val="bg1"/>
                </a:solidFill>
                <a:hlinkClick r:id="rId3" tooltip="Subtyp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subtype</a:t>
            </a:r>
            <a:r>
              <a:rPr lang="en-US" sz="2800" dirty="0">
                <a:solidFill>
                  <a:schemeClr val="bg1"/>
                </a:solidFill>
              </a:rPr>
              <a:t> of T, then objects of </a:t>
            </a:r>
            <a:r>
              <a:rPr lang="en-US" sz="2800" dirty="0">
                <a:solidFill>
                  <a:schemeClr val="bg1"/>
                </a:solidFill>
                <a:hlinkClick r:id="rId4" tooltip="Datatyp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type</a:t>
            </a:r>
            <a:r>
              <a:rPr lang="en-US" sz="2800" dirty="0">
                <a:solidFill>
                  <a:schemeClr val="bg1"/>
                </a:solidFill>
              </a:rPr>
              <a:t> T may be </a:t>
            </a:r>
            <a:r>
              <a:rPr lang="en-US" sz="2800" i="1" dirty="0">
                <a:solidFill>
                  <a:schemeClr val="bg1"/>
                </a:solidFill>
              </a:rPr>
              <a:t>replaced</a:t>
            </a:r>
            <a:r>
              <a:rPr lang="en-US" sz="2800" dirty="0">
                <a:solidFill>
                  <a:schemeClr val="bg1"/>
                </a:solidFill>
              </a:rPr>
              <a:t> with objects of type S (i.e. an object of type T may be </a:t>
            </a:r>
            <a:r>
              <a:rPr lang="en-US" sz="2800" i="1" dirty="0">
                <a:solidFill>
                  <a:schemeClr val="bg1"/>
                </a:solidFill>
              </a:rPr>
              <a:t>substituted</a:t>
            </a:r>
            <a:r>
              <a:rPr lang="en-US" sz="2800" dirty="0">
                <a:solidFill>
                  <a:schemeClr val="bg1"/>
                </a:solidFill>
              </a:rPr>
              <a:t> with any object of a subtype S) without altering any of the desirable properties of the program (correctness, task performed, etc.).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Positive example: </a:t>
            </a:r>
          </a:p>
          <a:p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class LinkedList&lt;String&gt; extends Collection&lt;String&gt;</a:t>
            </a:r>
          </a:p>
          <a:p>
            <a:r>
              <a:rPr lang="en-US" sz="2800" dirty="0">
                <a:solidFill>
                  <a:schemeClr val="bg1"/>
                </a:solidFill>
              </a:rPr>
              <a:t>Negative: 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class Stack&lt;String&gt; extends Vector&lt;String&gt; </a:t>
            </a:r>
            <a:endParaRPr lang="en-US" sz="2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Allows calling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indexOf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(), sort() </a:t>
            </a:r>
            <a:r>
              <a:rPr lang="en-US" sz="2400" dirty="0">
                <a:solidFill>
                  <a:schemeClr val="bg1"/>
                </a:solidFill>
              </a:rPr>
              <a:t>on stacks</a:t>
            </a:r>
          </a:p>
        </p:txBody>
      </p:sp>
    </p:spTree>
    <p:extLst>
      <p:ext uri="{BB962C8B-B14F-4D97-AF65-F5344CB8AC3E}">
        <p14:creationId xmlns:p14="http://schemas.microsoft.com/office/powerpoint/2010/main" val="275763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793800" y="239040"/>
            <a:ext cx="11291108" cy="12949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1"/>
                </a:solidFill>
                <a:latin typeface="Corbel"/>
              </a:rPr>
              <a:t>Alt approach: include composite behavior in components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25821" y="2133720"/>
            <a:ext cx="10333779" cy="2284920"/>
          </a:xfrm>
          <a:prstGeom prst="rect">
            <a:avLst/>
          </a:prstGeom>
          <a:noFill/>
          <a:ln w="38160"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FFFF"/>
                </a:solidFill>
                <a:latin typeface="Courier New"/>
              </a:rPr>
              <a:t>interface </a:t>
            </a:r>
            <a:r>
              <a:rPr lang="en-US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b="1" dirty="0">
                <a:solidFill>
                  <a:srgbClr val="FFFFFF"/>
                </a:solidFill>
                <a:latin typeface="Courier New"/>
              </a:rPr>
              <a:t> { </a:t>
            </a:r>
            <a:r>
              <a:rPr lang="en-US" b="1" dirty="0">
                <a:solidFill>
                  <a:srgbClr val="00B050"/>
                </a:solidFill>
                <a:latin typeface="Courier New"/>
              </a:rPr>
              <a:t>// behaviors for </a:t>
            </a:r>
            <a:r>
              <a:rPr lang="en-US" b="1" dirty="0">
                <a:solidFill>
                  <a:srgbClr val="FF950E"/>
                </a:solidFill>
                <a:latin typeface="Courier New"/>
              </a:rPr>
              <a:t>Part</a:t>
            </a:r>
            <a:r>
              <a:rPr lang="en-US" b="1" dirty="0">
                <a:solidFill>
                  <a:srgbClr val="0070C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/>
              </a:rPr>
              <a:t>and</a:t>
            </a:r>
            <a:r>
              <a:rPr lang="en-US" b="1" dirty="0">
                <a:solidFill>
                  <a:srgbClr val="0070C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29FCF"/>
                </a:solidFill>
                <a:latin typeface="Courier New"/>
              </a:rPr>
              <a:t>Composite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729FCF"/>
                </a:solidFill>
                <a:latin typeface="Courier New"/>
              </a:rPr>
              <a:t>    void add(Component c);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729FCF"/>
                </a:solidFill>
                <a:latin typeface="Courier New"/>
              </a:rPr>
              <a:t>    void remove(Component c);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729FCF"/>
                </a:solidFill>
                <a:latin typeface="Courier New"/>
              </a:rPr>
              <a:t>    List&lt;Component&gt; </a:t>
            </a:r>
            <a:r>
              <a:rPr lang="en-US" b="1" dirty="0" err="1">
                <a:solidFill>
                  <a:srgbClr val="729FCF"/>
                </a:solidFill>
                <a:latin typeface="Courier New"/>
              </a:rPr>
              <a:t>getChildren</a:t>
            </a:r>
            <a:r>
              <a:rPr lang="en-US" b="1" dirty="0">
                <a:solidFill>
                  <a:srgbClr val="729FCF"/>
                </a:solidFill>
                <a:latin typeface="Courier New"/>
              </a:rPr>
              <a:t>();</a:t>
            </a:r>
            <a:r>
              <a:rPr lang="en-US" b="1" dirty="0">
                <a:solidFill>
                  <a:srgbClr val="0070C0"/>
                </a:solidFill>
                <a:latin typeface="Courier New"/>
              </a:rPr>
              <a:t>
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B05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FF950E"/>
                </a:solidFill>
                <a:latin typeface="Courier New"/>
              </a:rPr>
              <a:t>public abstract double price();</a:t>
            </a:r>
            <a:r>
              <a:rPr lang="en-US" b="1" dirty="0">
                <a:solidFill>
                  <a:srgbClr val="C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/>
              </a:rPr>
              <a:t>// Part-specific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950E"/>
                </a:solidFill>
                <a:latin typeface="Courier New"/>
              </a:rPr>
              <a:t>	... &lt;other Part behaviors&gt;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FFFFFF"/>
                </a:solidFill>
                <a:latin typeface="Courier New"/>
              </a:rPr>
              <a:t>}</a:t>
            </a:r>
            <a:endParaRPr dirty="0"/>
          </a:p>
        </p:txBody>
      </p:sp>
      <p:sp>
        <p:nvSpPr>
          <p:cNvPr id="227" name="CustomShape 3"/>
          <p:cNvSpPr/>
          <p:nvPr/>
        </p:nvSpPr>
        <p:spPr>
          <a:xfrm>
            <a:off x="1981080" y="4876920"/>
            <a:ext cx="8808840" cy="1918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FFD320"/>
                </a:solidFill>
                <a:latin typeface="Corbel"/>
              </a:rPr>
              <a:t>Q: Should/can Component be defined as an </a:t>
            </a:r>
            <a:r>
              <a:rPr lang="en-US" sz="2400" b="1">
                <a:solidFill>
                  <a:srgbClr val="FFD320"/>
                </a:solidFill>
                <a:latin typeface="Corbel"/>
              </a:rPr>
              <a:t>Interface</a:t>
            </a:r>
            <a:r>
              <a:rPr lang="en-US" sz="2400">
                <a:solidFill>
                  <a:srgbClr val="FFD320"/>
                </a:solidFill>
                <a:latin typeface="Corbel"/>
              </a:rPr>
              <a:t>
rather than an </a:t>
            </a:r>
            <a:r>
              <a:rPr lang="en-US" sz="2400" b="1">
                <a:solidFill>
                  <a:srgbClr val="FFD320"/>
                </a:solidFill>
                <a:latin typeface="Corbel"/>
              </a:rPr>
              <a:t>Abstract Class</a:t>
            </a:r>
            <a:r>
              <a:rPr lang="en-US" sz="2400">
                <a:solidFill>
                  <a:srgbClr val="FFD320"/>
                </a:solidFill>
                <a:latin typeface="Corbel"/>
              </a:rPr>
              <a:t>?
</a:t>
            </a:r>
            <a:r>
              <a:rPr lang="en-US" sz="2400">
                <a:solidFill>
                  <a:srgbClr val="5600AC"/>
                </a:solidFill>
                <a:latin typeface="Corbel"/>
              </a:rPr>
              <a:t>
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718846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1666080" y="232560"/>
            <a:ext cx="8534160" cy="6188760"/>
          </a:xfrm>
          <a:prstGeom prst="rect">
            <a:avLst/>
          </a:prstGeom>
          <a:noFill/>
          <a:ln w="507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public class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Assembly 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implements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private String name;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private double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basePrice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private List&lt;Component&gt; components;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Assembly(String name, double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basePrice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components = new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ArrayList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&lt;Component&gt;();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</a:t>
            </a:r>
            <a:r>
              <a:rPr lang="en-US" sz="2000" b="1" dirty="0">
                <a:solidFill>
                  <a:srgbClr val="00B050"/>
                </a:solidFill>
                <a:latin typeface="Courier New"/>
              </a:rPr>
              <a:t>// essential Composite behaviors: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public void add(Component c)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   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components.add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(c);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public void remove(Component c){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   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components.remove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(c);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public List&lt;Component&gt;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getChildren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() {
</a:t>
            </a:r>
            <a:r>
              <a:rPr lang="en-US" sz="2000" dirty="0">
                <a:solidFill>
                  <a:srgbClr val="48D8B5"/>
                </a:solidFill>
                <a:latin typeface="Courier New"/>
              </a:rPr>
              <a:t>    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return components;</a:t>
            </a:r>
            <a:r>
              <a:rPr lang="en-US" sz="2000" dirty="0">
                <a:solidFill>
                  <a:srgbClr val="48D8B5"/>
                </a:solidFill>
                <a:latin typeface="Courier New"/>
              </a:rPr>
              <a:t>
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chemeClr val="bg1"/>
                </a:solidFill>
                <a:latin typeface="Courier New"/>
              </a:rPr>
              <a:t>// continued next slide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6112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2045160" y="537480"/>
            <a:ext cx="9933480" cy="5653800"/>
          </a:xfrm>
          <a:prstGeom prst="rect">
            <a:avLst/>
          </a:prstGeom>
          <a:noFill/>
          <a:ln w="381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...public class Composite implements Component {</a:t>
            </a:r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// ...continued from previous slide	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	
// context-specific behavior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public double price() {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double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compositePrice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= price;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for(Component c: components) {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D7BF0C"/>
                </a:solidFill>
                <a:latin typeface="Courier New"/>
              </a:rPr>
              <a:t>        </a:t>
            </a:r>
            <a:r>
              <a:rPr lang="en-US" sz="2000" b="1" dirty="0" err="1">
                <a:solidFill>
                  <a:srgbClr val="D7BF0C"/>
                </a:solidFill>
                <a:latin typeface="Courier New"/>
              </a:rPr>
              <a:t>CompositePrice</a:t>
            </a:r>
            <a:r>
              <a:rPr lang="en-US" sz="2000" b="1" dirty="0">
                <a:solidFill>
                  <a:srgbClr val="D7BF0C"/>
                </a:solidFill>
                <a:latin typeface="Courier New"/>
              </a:rPr>
              <a:t> += </a:t>
            </a:r>
            <a:r>
              <a:rPr lang="en-US" sz="2000" b="1" dirty="0" err="1">
                <a:solidFill>
                  <a:srgbClr val="D7BF0C"/>
                </a:solidFill>
                <a:latin typeface="Courier New"/>
              </a:rPr>
              <a:t>c.getPrice</a:t>
            </a:r>
            <a:r>
              <a:rPr lang="en-US" sz="2000" b="1" dirty="0">
                <a:solidFill>
                  <a:srgbClr val="D7BF0C"/>
                </a:solidFill>
                <a:latin typeface="Courier New"/>
              </a:rPr>
              <a:t>();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}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return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compositePrice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	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}</a:t>
            </a:r>
            <a:endParaRPr sz="2000"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471731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2129399" y="212040"/>
            <a:ext cx="10209745" cy="6417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public class Part implements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{ // Part is a “Leaf”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private String name;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private double price;</a:t>
            </a:r>
            <a:endParaRPr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Part(String name, double price)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    this.name = name;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   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this.price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= price;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F8B03"/>
                </a:solidFill>
                <a:latin typeface="Courier New"/>
              </a:rPr>
              <a:t>	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F8B03"/>
                </a:solidFill>
                <a:latin typeface="Courier New"/>
              </a:rPr>
              <a:t>    // Composite-related behaviors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7E292"/>
                </a:solidFill>
                <a:latin typeface="Courier New"/>
              </a:rPr>
              <a:t>    public void add(Component c)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 // what should we do here??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 // do nothing? Throw exception? Return a true/false?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7E292"/>
                </a:solidFill>
                <a:latin typeface="Courier New"/>
              </a:rPr>
              <a:t>    public void remove(Component c){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 // same as above; what should we do here??
    }</a:t>
            </a:r>
            <a:endParaRPr dirty="0"/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rgbClr val="C7E292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C7E292"/>
                </a:solidFill>
                <a:latin typeface="Courier New"/>
              </a:rPr>
              <a:t>    public Collection&lt;Component&gt; </a:t>
            </a:r>
            <a:r>
              <a:rPr lang="en-US" sz="1600" b="1" dirty="0" err="1">
                <a:solidFill>
                  <a:srgbClr val="C7E292"/>
                </a:solidFill>
                <a:latin typeface="Courier New"/>
              </a:rPr>
              <a:t>getChildComponents</a:t>
            </a:r>
            <a:r>
              <a:rPr lang="en-US" sz="1600" b="1" dirty="0">
                <a:solidFill>
                  <a:srgbClr val="C7E292"/>
                </a:solidFill>
                <a:latin typeface="Courier New"/>
              </a:rPr>
              <a:t>() {
       </a:t>
            </a:r>
            <a:r>
              <a:rPr lang="en-US" sz="1600" dirty="0">
                <a:solidFill>
                  <a:srgbClr val="C7E292"/>
                </a:solidFill>
                <a:latin typeface="Courier New"/>
              </a:rPr>
              <a:t>// alternatives: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// 	Throw an exception?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// 	Return a null?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dirty="0">
                <a:solidFill>
                  <a:srgbClr val="C7E292"/>
                </a:solidFill>
                <a:latin typeface="Courier New"/>
              </a:rPr>
              <a:t>       // 	return </a:t>
            </a:r>
            <a:r>
              <a:rPr lang="en-US" sz="1600" dirty="0" err="1">
                <a:solidFill>
                  <a:srgbClr val="C7E292"/>
                </a:solidFill>
                <a:latin typeface="Courier New"/>
              </a:rPr>
              <a:t>Collections.EMPTY_LIST</a:t>
            </a:r>
            <a:r>
              <a:rPr lang="en-US" sz="1600" dirty="0">
                <a:solidFill>
                  <a:srgbClr val="C7E292"/>
                </a:solidFill>
                <a:latin typeface="Courier New"/>
              </a:rPr>
              <a:t>;	 
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}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05665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92160" tIns="46080" rIns="92160" bIns="46080" anchor="ctr"/>
          <a:lstStyle/>
          <a:p>
            <a:pPr>
              <a:lnSpc>
                <a:spcPct val="90000"/>
              </a:lnSpc>
            </a:pPr>
            <a:r>
              <a:rPr lang="en-US" sz="5400" dirty="0">
                <a:solidFill>
                  <a:schemeClr val="bg1"/>
                </a:solidFill>
                <a:latin typeface="Corbel"/>
              </a:rPr>
              <a:t>Consequences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32" name="TextShape 2"/>
          <p:cNvSpPr txBox="1"/>
          <p:nvPr/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92160" tIns="46080" rIns="92160" bIns="46080"/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Defines class hierarchy</a:t>
            </a:r>
            <a:endParaRPr sz="1600"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Leafs(Parts), Composites</a:t>
            </a:r>
            <a:endParaRPr sz="1600"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Composite may replace Leaf/Part 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in any client operation</a:t>
            </a:r>
            <a:endParaRPr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sz="16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Simplifies client</a:t>
            </a:r>
            <a:endParaRPr sz="1600"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No special treatment for Composites vs Parts </a:t>
            </a:r>
            <a:r>
              <a:rPr lang="en-US" sz="2000" b="1" i="1" dirty="0">
                <a:solidFill>
                  <a:schemeClr val="bg1"/>
                </a:solidFill>
                <a:latin typeface="Corbel"/>
              </a:rPr>
              <a:t>– every object can simply be treated as a Component</a:t>
            </a:r>
            <a:endParaRPr sz="1600"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Clients don’t know (don’t care) whether they are dealing with Leaf/Part or Composite.</a:t>
            </a:r>
            <a:endParaRPr sz="1600" dirty="0">
              <a:solidFill>
                <a:schemeClr val="bg1"/>
              </a:solidFill>
            </a:endParaRPr>
          </a:p>
          <a:p>
            <a:pPr marL="1200150" lvl="2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orbel"/>
              </a:rPr>
              <a:t>The specific type of object is </a:t>
            </a:r>
            <a:r>
              <a:rPr lang="en-US" i="1" dirty="0">
                <a:solidFill>
                  <a:schemeClr val="bg1"/>
                </a:solidFill>
                <a:latin typeface="Corbel"/>
              </a:rPr>
              <a:t>transparent</a:t>
            </a:r>
            <a:endParaRPr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sz="16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Easy to add new Component types</a:t>
            </a:r>
            <a:endParaRPr sz="1600"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Just add new derived class</a:t>
            </a:r>
            <a:endParaRPr sz="1600"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No client changes needed</a:t>
            </a:r>
            <a:endParaRPr sz="1600" dirty="0">
              <a:solidFill>
                <a:schemeClr val="bg1"/>
              </a:solidFill>
            </a:endParaRPr>
          </a:p>
          <a:p>
            <a:endParaRPr sz="1600" dirty="0"/>
          </a:p>
        </p:txBody>
      </p:sp>
      <p:pic>
        <p:nvPicPr>
          <p:cNvPr id="233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10271880" y="4937760"/>
            <a:ext cx="1706760" cy="18288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0522005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92160" tIns="46080" rIns="92160" bIns="46080" anchor="ctr"/>
          <a:lstStyle/>
          <a:p>
            <a:pPr>
              <a:lnSpc>
                <a:spcPct val="90000"/>
              </a:lnSpc>
            </a:pPr>
            <a:r>
              <a:rPr lang="en-US" sz="5400" dirty="0">
                <a:solidFill>
                  <a:schemeClr val="bg1"/>
                </a:solidFill>
                <a:latin typeface="Corbel"/>
              </a:rPr>
              <a:t>Consequences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35" name="TextShape 2"/>
          <p:cNvSpPr txBox="1"/>
          <p:nvPr/>
        </p:nvSpPr>
        <p:spPr>
          <a:xfrm>
            <a:off x="1119960" y="1825560"/>
            <a:ext cx="10233360" cy="4350960"/>
          </a:xfrm>
          <a:prstGeom prst="rect">
            <a:avLst/>
          </a:prstGeom>
        </p:spPr>
        <p:txBody>
          <a:bodyPr lIns="92160" tIns="46080" rIns="92160" bIns="46080"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Corbel"/>
              </a:rPr>
              <a:t>Concern: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Two, very different responsibilities in one class</a:t>
            </a:r>
            <a:endParaRPr dirty="0">
              <a:solidFill>
                <a:schemeClr val="bg1"/>
              </a:solidFill>
            </a:endParaRP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A 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Component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 defines both 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Part 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and 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Composite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 behavior</a:t>
            </a: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Also, a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Part </a:t>
            </a:r>
            <a:r>
              <a:rPr lang="en-US" sz="2400" i="1" dirty="0">
                <a:solidFill>
                  <a:schemeClr val="bg1"/>
                </a:solidFill>
                <a:latin typeface="Corbel"/>
              </a:rPr>
              <a:t>cannot logically support certain behaviors 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(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add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,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remove, </a:t>
            </a:r>
            <a:r>
              <a:rPr lang="en-US" sz="2400" b="1" dirty="0" err="1">
                <a:solidFill>
                  <a:schemeClr val="bg1"/>
                </a:solidFill>
                <a:latin typeface="Corbel"/>
              </a:rPr>
              <a:t>getChildren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)</a:t>
            </a:r>
            <a:endParaRPr dirty="0">
              <a:solidFill>
                <a:schemeClr val="bg1"/>
              </a:solidFill>
            </a:endParaRP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…or can we just look at a Part as a Composite with no children???</a:t>
            </a:r>
            <a:endParaRPr dirty="0">
              <a:solidFill>
                <a:schemeClr val="bg1"/>
              </a:solidFill>
            </a:endParaRP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At any rate, type safety is compromised</a:t>
            </a:r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Corbel"/>
              </a:rPr>
              <a:t>Composite Pattern represents a classic tradeoff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Trading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transparency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 for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type safety</a:t>
            </a:r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endParaRPr dirty="0"/>
          </a:p>
        </p:txBody>
      </p:sp>
      <p:pic>
        <p:nvPicPr>
          <p:cNvPr id="236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7238880" y="356400"/>
            <a:ext cx="1807920" cy="21913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6831809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92160" tIns="46080" rIns="92160" bIns="46080" anchor="ctr"/>
          <a:lstStyle/>
          <a:p>
            <a:pPr>
              <a:lnSpc>
                <a:spcPct val="90000"/>
              </a:lnSpc>
            </a:pPr>
            <a:r>
              <a:rPr lang="en-US" sz="5400" dirty="0">
                <a:solidFill>
                  <a:schemeClr val="bg1"/>
                </a:solidFill>
                <a:latin typeface="Corbel"/>
              </a:rPr>
              <a:t>Composite Pattern context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1119959" y="1825558"/>
            <a:ext cx="10779597" cy="4908874"/>
          </a:xfrm>
          <a:prstGeom prst="rect">
            <a:avLst/>
          </a:prstGeom>
        </p:spPr>
        <p:txBody>
          <a:bodyPr wrap="square" lIns="92160" tIns="46080" rIns="92160" bIns="4608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Corbel"/>
              </a:rPr>
              <a:t>Graphics drawing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Render graphic primitives (e.g.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lines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,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rectangles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,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ellipses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,…)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Also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subdrawings: </a:t>
            </a:r>
            <a:r>
              <a:rPr lang="en-US" sz="2400" i="1" dirty="0">
                <a:solidFill>
                  <a:schemeClr val="bg1"/>
                </a:solidFill>
                <a:latin typeface="Corbel"/>
              </a:rPr>
              <a:t>groups of primitives 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translated, rotated, or scaled as a unit</a:t>
            </a:r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Corbel"/>
              </a:rPr>
              <a:t>User-Interface Menus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A menu: multiple menu items.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Each menu item can in turn be a menu (sub-menu).</a:t>
            </a:r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Corbel"/>
              </a:rPr>
              <a:t>Generally, any application implementing a hierarchical structure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A object can contain many sub-objects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Each sub-object can in turn contain an object.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orbel"/>
              </a:rPr>
              <a:t>Q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: Do any JavaFX classes implement a similar hierarchy???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8BB3AC1-5929-3642-ABF2-24EF290F677E}"/>
              </a:ext>
            </a:extLst>
          </p:cNvPr>
          <p:cNvGrpSpPr/>
          <p:nvPr/>
        </p:nvGrpSpPr>
        <p:grpSpPr>
          <a:xfrm>
            <a:off x="10487292" y="229682"/>
            <a:ext cx="640055" cy="1171105"/>
            <a:chOff x="8798011" y="185352"/>
            <a:chExt cx="692830" cy="1346886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F6752AB7-EB7A-6C4E-8165-61445622CF59}"/>
                </a:ext>
              </a:extLst>
            </p:cNvPr>
            <p:cNvSpPr/>
            <p:nvPr/>
          </p:nvSpPr>
          <p:spPr>
            <a:xfrm>
              <a:off x="8921579" y="185352"/>
              <a:ext cx="444844" cy="481914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374AEFC4-29D5-4942-941A-AFE38C351F77}"/>
                </a:ext>
              </a:extLst>
            </p:cNvPr>
            <p:cNvCxnSpPr>
              <a:cxnSpLocks/>
              <a:stCxn id="2" idx="4"/>
            </p:cNvCxnSpPr>
            <p:nvPr/>
          </p:nvCxnSpPr>
          <p:spPr>
            <a:xfrm>
              <a:off x="9144001" y="667266"/>
              <a:ext cx="0" cy="64255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4F72CE9-3E93-B14F-9BF9-C6E84BC52E5C}"/>
                </a:ext>
              </a:extLst>
            </p:cNvPr>
            <p:cNvCxnSpPr/>
            <p:nvPr/>
          </p:nvCxnSpPr>
          <p:spPr>
            <a:xfrm flipH="1">
              <a:off x="8921579" y="1297459"/>
              <a:ext cx="197707" cy="234779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21F6C84-A005-CF4F-B19B-FA43F9E5C416}"/>
                </a:ext>
              </a:extLst>
            </p:cNvPr>
            <p:cNvCxnSpPr/>
            <p:nvPr/>
          </p:nvCxnSpPr>
          <p:spPr>
            <a:xfrm>
              <a:off x="9131643" y="1309816"/>
              <a:ext cx="234780" cy="222422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C5E3928-2A4A-7E46-8617-9B3B1602EB21}"/>
                </a:ext>
              </a:extLst>
            </p:cNvPr>
            <p:cNvCxnSpPr>
              <a:cxnSpLocks/>
            </p:cNvCxnSpPr>
            <p:nvPr/>
          </p:nvCxnSpPr>
          <p:spPr>
            <a:xfrm>
              <a:off x="8798011" y="889688"/>
              <a:ext cx="692830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1905120" y="228600"/>
            <a:ext cx="7543440" cy="1294920"/>
          </a:xfrm>
          <a:prstGeom prst="rect">
            <a:avLst/>
          </a:prstGeom>
        </p:spPr>
        <p:txBody>
          <a:bodyPr lIns="92160" tIns="46080" rIns="92160" bIns="46080" anchor="ctr"/>
          <a:lstStyle/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bg1"/>
                </a:solidFill>
                <a:latin typeface="Corbel"/>
              </a:rPr>
              <a:t>The Composite Pattern is applied in situations involving object hierarchies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420825" y="1860640"/>
            <a:ext cx="7428695" cy="4343040"/>
          </a:xfrm>
          <a:prstGeom prst="rect">
            <a:avLst/>
          </a:prstGeom>
        </p:spPr>
        <p:txBody>
          <a:bodyPr lIns="92160" tIns="46080" rIns="92160" bIns="46080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bg1"/>
                </a:solidFill>
                <a:latin typeface="Corbel"/>
              </a:rPr>
              <a:t>The problem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A collection of objects forms a hierarchy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Each object may be</a:t>
            </a:r>
            <a:endParaRPr dirty="0">
              <a:solidFill>
                <a:schemeClr val="bg1"/>
              </a:solidFill>
            </a:endParaRP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An individual (primitive, leaf, or 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part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) object</a:t>
            </a:r>
            <a:endParaRPr dirty="0">
              <a:solidFill>
                <a:schemeClr val="bg1"/>
              </a:solidFill>
            </a:endParaRP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orbel"/>
              </a:rPr>
              <a:t>A composition of other objects (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composite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)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We want to treat all objects uniformly</a:t>
            </a:r>
            <a:endParaRPr dirty="0">
              <a:solidFill>
                <a:schemeClr val="bg1"/>
              </a:solidFill>
            </a:endParaRPr>
          </a:p>
          <a:p>
            <a:pPr marL="12573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1"/>
                </a:solidFill>
                <a:latin typeface="Corbel"/>
              </a:rPr>
              <a:t>No special treatment 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(</a:t>
            </a:r>
            <a:r>
              <a:rPr lang="en-US" sz="2000" b="1" dirty="0">
                <a:solidFill>
                  <a:schemeClr val="bg1"/>
                </a:solidFill>
                <a:latin typeface="Corbel"/>
              </a:rPr>
              <a:t>if, </a:t>
            </a:r>
            <a:r>
              <a:rPr lang="en-US" sz="2000" b="1" dirty="0" err="1">
                <a:solidFill>
                  <a:schemeClr val="bg1"/>
                </a:solidFill>
                <a:latin typeface="Corbel"/>
              </a:rPr>
              <a:t>instanceof</a:t>
            </a:r>
            <a:r>
              <a:rPr lang="en-US" sz="2000" dirty="0">
                <a:solidFill>
                  <a:schemeClr val="bg1"/>
                </a:solidFill>
                <a:latin typeface="Corbel"/>
              </a:rPr>
              <a:t>) for composite objects (sub-drawings or sub-menus)</a:t>
            </a:r>
            <a:endParaRPr dirty="0">
              <a:solidFill>
                <a:schemeClr val="bg1"/>
              </a:solidFill>
            </a:endParaRPr>
          </a:p>
          <a:p>
            <a:endParaRPr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chemeClr val="bg1"/>
                </a:solidFill>
                <a:latin typeface="Corbel"/>
              </a:rPr>
              <a:t>Solution</a:t>
            </a:r>
            <a:endParaRPr dirty="0">
              <a:solidFill>
                <a:schemeClr val="bg1"/>
              </a:solidFill>
            </a:endParaRPr>
          </a:p>
          <a:p>
            <a:pPr marL="8001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orbel"/>
              </a:rPr>
              <a:t>Compose objects into </a:t>
            </a:r>
            <a:r>
              <a:rPr lang="en-US" sz="2400" i="1" dirty="0">
                <a:solidFill>
                  <a:schemeClr val="bg1"/>
                </a:solidFill>
                <a:latin typeface="Corbel"/>
              </a:rPr>
              <a:t>recursive tree </a:t>
            </a:r>
            <a:r>
              <a:rPr lang="en-US" sz="2400" dirty="0">
                <a:solidFill>
                  <a:schemeClr val="bg1"/>
                </a:solidFill>
                <a:latin typeface="Corbel"/>
              </a:rPr>
              <a:t>structures via the </a:t>
            </a:r>
            <a:r>
              <a:rPr lang="en-US" sz="2400" b="1" dirty="0">
                <a:solidFill>
                  <a:schemeClr val="bg1"/>
                </a:solidFill>
                <a:latin typeface="Corbel"/>
              </a:rPr>
              <a:t>Composite Pattern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171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8849520" y="3204360"/>
            <a:ext cx="1980720" cy="1980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2041560" y="220680"/>
            <a:ext cx="7254360" cy="14029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bg1"/>
                </a:solidFill>
                <a:latin typeface="Corbel"/>
              </a:rPr>
              <a:t>Composite Pattern: compose objects into tree structures to represent part-whole hierarchies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6067800" y="2502000"/>
            <a:ext cx="158040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aComposite</a:t>
            </a:r>
            <a:endParaRPr/>
          </a:p>
        </p:txBody>
      </p:sp>
      <p:sp>
        <p:nvSpPr>
          <p:cNvPr id="174" name="CustomShape 3"/>
          <p:cNvSpPr/>
          <p:nvPr/>
        </p:nvSpPr>
        <p:spPr>
          <a:xfrm>
            <a:off x="7204320" y="3776760"/>
            <a:ext cx="158040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aComposite</a:t>
            </a:r>
            <a:endParaRPr/>
          </a:p>
        </p:txBody>
      </p:sp>
      <p:sp>
        <p:nvSpPr>
          <p:cNvPr id="175" name="CustomShape 4"/>
          <p:cNvSpPr/>
          <p:nvPr/>
        </p:nvSpPr>
        <p:spPr>
          <a:xfrm>
            <a:off x="5595840" y="3819960"/>
            <a:ext cx="81108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70C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aPart</a:t>
            </a:r>
            <a:endParaRPr/>
          </a:p>
        </p:txBody>
      </p:sp>
      <p:sp>
        <p:nvSpPr>
          <p:cNvPr id="176" name="CustomShape 5"/>
          <p:cNvSpPr/>
          <p:nvPr/>
        </p:nvSpPr>
        <p:spPr>
          <a:xfrm>
            <a:off x="4228920" y="3819960"/>
            <a:ext cx="81108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70C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aPart</a:t>
            </a:r>
            <a:endParaRPr/>
          </a:p>
        </p:txBody>
      </p:sp>
      <p:sp>
        <p:nvSpPr>
          <p:cNvPr id="177" name="CustomShape 6"/>
          <p:cNvSpPr/>
          <p:nvPr/>
        </p:nvSpPr>
        <p:spPr>
          <a:xfrm>
            <a:off x="9561600" y="3743640"/>
            <a:ext cx="81108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70C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aPart</a:t>
            </a:r>
            <a:endParaRPr/>
          </a:p>
        </p:txBody>
      </p:sp>
      <p:sp>
        <p:nvSpPr>
          <p:cNvPr id="178" name="CustomShape 7"/>
          <p:cNvSpPr/>
          <p:nvPr/>
        </p:nvSpPr>
        <p:spPr>
          <a:xfrm>
            <a:off x="6818400" y="5072400"/>
            <a:ext cx="81108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70C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aPart</a:t>
            </a:r>
            <a:endParaRPr/>
          </a:p>
        </p:txBody>
      </p:sp>
      <p:sp>
        <p:nvSpPr>
          <p:cNvPr id="179" name="CustomShape 8"/>
          <p:cNvSpPr/>
          <p:nvPr/>
        </p:nvSpPr>
        <p:spPr>
          <a:xfrm>
            <a:off x="7886520" y="5072400"/>
            <a:ext cx="81108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70C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aPart</a:t>
            </a:r>
            <a:endParaRPr/>
          </a:p>
        </p:txBody>
      </p:sp>
      <p:sp>
        <p:nvSpPr>
          <p:cNvPr id="180" name="CustomShape 9"/>
          <p:cNvSpPr/>
          <p:nvPr/>
        </p:nvSpPr>
        <p:spPr>
          <a:xfrm>
            <a:off x="9028080" y="5072400"/>
            <a:ext cx="811080" cy="40356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70C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aPart</a:t>
            </a:r>
            <a:endParaRPr/>
          </a:p>
        </p:txBody>
      </p:sp>
      <p:sp>
        <p:nvSpPr>
          <p:cNvPr id="181" name="Line 10"/>
          <p:cNvSpPr/>
          <p:nvPr/>
        </p:nvSpPr>
        <p:spPr>
          <a:xfrm flipH="1">
            <a:off x="4572000" y="2895480"/>
            <a:ext cx="2209680" cy="91440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2" name="Line 11"/>
          <p:cNvSpPr/>
          <p:nvPr/>
        </p:nvSpPr>
        <p:spPr>
          <a:xfrm flipH="1">
            <a:off x="6019560" y="2895480"/>
            <a:ext cx="762120" cy="91440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3" name="Line 12"/>
          <p:cNvSpPr/>
          <p:nvPr/>
        </p:nvSpPr>
        <p:spPr>
          <a:xfrm>
            <a:off x="7086600" y="2895480"/>
            <a:ext cx="990360" cy="83808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4" name="Line 13"/>
          <p:cNvSpPr/>
          <p:nvPr/>
        </p:nvSpPr>
        <p:spPr>
          <a:xfrm>
            <a:off x="7162560" y="2895480"/>
            <a:ext cx="2895840" cy="83808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5" name="Line 14"/>
          <p:cNvSpPr/>
          <p:nvPr/>
        </p:nvSpPr>
        <p:spPr>
          <a:xfrm flipH="1">
            <a:off x="7238880" y="4190760"/>
            <a:ext cx="609480" cy="91440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6" name="Line 15"/>
          <p:cNvSpPr/>
          <p:nvPr/>
        </p:nvSpPr>
        <p:spPr>
          <a:xfrm>
            <a:off x="8076960" y="4190760"/>
            <a:ext cx="304920" cy="91440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7" name="Line 16"/>
          <p:cNvSpPr/>
          <p:nvPr/>
        </p:nvSpPr>
        <p:spPr>
          <a:xfrm>
            <a:off x="8229600" y="4190760"/>
            <a:ext cx="1295280" cy="914400"/>
          </a:xfrm>
          <a:prstGeom prst="line">
            <a:avLst/>
          </a:prstGeom>
          <a:ln w="25560">
            <a:solidFill>
              <a:srgbClr val="FFFFFF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88" name="CustomShape 17"/>
          <p:cNvSpPr/>
          <p:nvPr/>
        </p:nvSpPr>
        <p:spPr>
          <a:xfrm>
            <a:off x="1151640" y="4648320"/>
            <a:ext cx="3531872" cy="1357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i="1" dirty="0">
                <a:solidFill>
                  <a:srgbClr val="48D8B5"/>
                </a:solidFill>
                <a:latin typeface="Corbel"/>
              </a:rPr>
              <a:t>Goal: be able to treat composites in the same way as parts </a:t>
            </a:r>
            <a:endParaRPr sz="2000" i="1" dirty="0"/>
          </a:p>
          <a:p>
            <a:pPr>
              <a:lnSpc>
                <a:spcPct val="100000"/>
              </a:lnSpc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2041560" y="220680"/>
            <a:ext cx="8596080" cy="14029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5400" dirty="0">
                <a:solidFill>
                  <a:schemeClr val="bg1"/>
                </a:solidFill>
                <a:latin typeface="Corbel"/>
              </a:rPr>
              <a:t>Example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4632120" y="2415240"/>
            <a:ext cx="132804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computer</a:t>
            </a:r>
            <a:endParaRPr/>
          </a:p>
        </p:txBody>
      </p:sp>
      <p:sp>
        <p:nvSpPr>
          <p:cNvPr id="191" name="CustomShape 3"/>
          <p:cNvSpPr/>
          <p:nvPr/>
        </p:nvSpPr>
        <p:spPr>
          <a:xfrm>
            <a:off x="5745960" y="3768840"/>
            <a:ext cx="161784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System Unit</a:t>
            </a:r>
            <a:endParaRPr/>
          </a:p>
        </p:txBody>
      </p:sp>
      <p:sp>
        <p:nvSpPr>
          <p:cNvPr id="192" name="CustomShape 4"/>
          <p:cNvSpPr/>
          <p:nvPr/>
        </p:nvSpPr>
        <p:spPr>
          <a:xfrm>
            <a:off x="4120920" y="3862800"/>
            <a:ext cx="112140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monitor</a:t>
            </a:r>
            <a:endParaRPr/>
          </a:p>
        </p:txBody>
      </p:sp>
      <p:sp>
        <p:nvSpPr>
          <p:cNvPr id="193" name="Line 5"/>
          <p:cNvSpPr/>
          <p:nvPr/>
        </p:nvSpPr>
        <p:spPr>
          <a:xfrm flipH="1">
            <a:off x="4572000" y="2895480"/>
            <a:ext cx="761760" cy="914400"/>
          </a:xfrm>
          <a:prstGeom prst="line">
            <a:avLst/>
          </a:prstGeom>
          <a:ln w="25560">
            <a:solidFill>
              <a:srgbClr val="FFFFFF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" name="Line 6"/>
          <p:cNvSpPr/>
          <p:nvPr/>
        </p:nvSpPr>
        <p:spPr>
          <a:xfrm>
            <a:off x="5638680" y="2895480"/>
            <a:ext cx="990720" cy="838080"/>
          </a:xfrm>
          <a:prstGeom prst="line">
            <a:avLst/>
          </a:prstGeom>
          <a:ln w="25560">
            <a:solidFill>
              <a:srgbClr val="FFFFFF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5" name="CustomShape 7"/>
          <p:cNvSpPr/>
          <p:nvPr/>
        </p:nvSpPr>
        <p:spPr>
          <a:xfrm>
            <a:off x="7357891" y="1785240"/>
            <a:ext cx="4672449" cy="1821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7E292"/>
                </a:solidFill>
                <a:latin typeface="Corbel"/>
              </a:rPr>
              <a:t>Goal: construct computer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7E292"/>
                </a:solidFill>
                <a:latin typeface="Corbel"/>
              </a:rPr>
              <a:t>Classic CS solution: divide and conquer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7E292"/>
                </a:solidFill>
                <a:latin typeface="Corbel"/>
              </a:rPr>
              <a:t>Treat it as a hierarchy of components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7E292"/>
                </a:solidFill>
                <a:latin typeface="Corbel"/>
              </a:rPr>
              <a:t>Composite units are collections of parts + composites</a:t>
            </a:r>
            <a:endParaRPr sz="2000" dirty="0"/>
          </a:p>
        </p:txBody>
      </p:sp>
      <p:sp>
        <p:nvSpPr>
          <p:cNvPr id="196" name="CustomShape 8"/>
          <p:cNvSpPr/>
          <p:nvPr/>
        </p:nvSpPr>
        <p:spPr>
          <a:xfrm>
            <a:off x="6781680" y="4650120"/>
            <a:ext cx="84384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HDD</a:t>
            </a:r>
            <a:endParaRPr/>
          </a:p>
        </p:txBody>
      </p:sp>
      <p:sp>
        <p:nvSpPr>
          <p:cNvPr id="197" name="CustomShape 9"/>
          <p:cNvSpPr/>
          <p:nvPr/>
        </p:nvSpPr>
        <p:spPr>
          <a:xfrm>
            <a:off x="7975080" y="4650120"/>
            <a:ext cx="110988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Cabinet</a:t>
            </a:r>
            <a:endParaRPr/>
          </a:p>
        </p:txBody>
      </p:sp>
      <p:sp>
        <p:nvSpPr>
          <p:cNvPr id="198" name="CustomShape 10"/>
          <p:cNvSpPr/>
          <p:nvPr/>
        </p:nvSpPr>
        <p:spPr>
          <a:xfrm rot="5400000" flipV="1">
            <a:off x="6896702" y="4381018"/>
            <a:ext cx="456839" cy="72721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9" name="CustomShape 11"/>
          <p:cNvSpPr/>
          <p:nvPr/>
        </p:nvSpPr>
        <p:spPr>
          <a:xfrm>
            <a:off x="7391520" y="4191120"/>
            <a:ext cx="1138320" cy="456840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0" name="CustomShape 12"/>
          <p:cNvSpPr/>
          <p:nvPr/>
        </p:nvSpPr>
        <p:spPr>
          <a:xfrm>
            <a:off x="4106520" y="5183280"/>
            <a:ext cx="109332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Chassis</a:t>
            </a:r>
            <a:endParaRPr/>
          </a:p>
        </p:txBody>
      </p:sp>
      <p:sp>
        <p:nvSpPr>
          <p:cNvPr id="201" name="Line 13"/>
          <p:cNvSpPr/>
          <p:nvPr/>
        </p:nvSpPr>
        <p:spPr>
          <a:xfrm flipH="1">
            <a:off x="4647960" y="4190760"/>
            <a:ext cx="1752840" cy="990720"/>
          </a:xfrm>
          <a:prstGeom prst="line">
            <a:avLst/>
          </a:prstGeom>
          <a:ln w="25560">
            <a:solidFill>
              <a:srgbClr val="FFFFFF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2" name="CustomShape 14"/>
          <p:cNvSpPr/>
          <p:nvPr/>
        </p:nvSpPr>
        <p:spPr>
          <a:xfrm>
            <a:off x="2111400" y="5945400"/>
            <a:ext cx="68724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CPU</a:t>
            </a:r>
            <a:endParaRPr/>
          </a:p>
        </p:txBody>
      </p:sp>
      <p:sp>
        <p:nvSpPr>
          <p:cNvPr id="203" name="CustomShape 15"/>
          <p:cNvSpPr/>
          <p:nvPr/>
        </p:nvSpPr>
        <p:spPr>
          <a:xfrm>
            <a:off x="2503080" y="3811680"/>
            <a:ext cx="128520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keyboard</a:t>
            </a:r>
            <a:endParaRPr/>
          </a:p>
        </p:txBody>
      </p:sp>
      <p:sp>
        <p:nvSpPr>
          <p:cNvPr id="204" name="Line 16"/>
          <p:cNvSpPr/>
          <p:nvPr/>
        </p:nvSpPr>
        <p:spPr>
          <a:xfrm flipH="1">
            <a:off x="3200400" y="2819160"/>
            <a:ext cx="1523880" cy="990720"/>
          </a:xfrm>
          <a:prstGeom prst="line">
            <a:avLst/>
          </a:prstGeom>
          <a:ln w="25560">
            <a:solidFill>
              <a:srgbClr val="FFFFFF"/>
            </a:solidFill>
            <a:rou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" name="CustomShape 17"/>
          <p:cNvSpPr/>
          <p:nvPr/>
        </p:nvSpPr>
        <p:spPr>
          <a:xfrm>
            <a:off x="3152880" y="5945400"/>
            <a:ext cx="115308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Memory</a:t>
            </a:r>
            <a:endParaRPr/>
          </a:p>
        </p:txBody>
      </p:sp>
      <p:sp>
        <p:nvSpPr>
          <p:cNvPr id="206" name="CustomShape 18"/>
          <p:cNvSpPr/>
          <p:nvPr/>
        </p:nvSpPr>
        <p:spPr>
          <a:xfrm>
            <a:off x="4550760" y="5945400"/>
            <a:ext cx="70416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GPU</a:t>
            </a:r>
            <a:endParaRPr/>
          </a:p>
        </p:txBody>
      </p:sp>
      <p:sp>
        <p:nvSpPr>
          <p:cNvPr id="207" name="CustomShape 19"/>
          <p:cNvSpPr/>
          <p:nvPr/>
        </p:nvSpPr>
        <p:spPr>
          <a:xfrm>
            <a:off x="6073920" y="4650120"/>
            <a:ext cx="61776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Fan</a:t>
            </a:r>
            <a:endParaRPr/>
          </a:p>
        </p:txBody>
      </p:sp>
      <p:sp>
        <p:nvSpPr>
          <p:cNvPr id="208" name="CustomShape 20"/>
          <p:cNvSpPr/>
          <p:nvPr/>
        </p:nvSpPr>
        <p:spPr>
          <a:xfrm flipH="1">
            <a:off x="6382080" y="4191120"/>
            <a:ext cx="398520" cy="456840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9" name="CustomShape 21"/>
          <p:cNvSpPr/>
          <p:nvPr/>
        </p:nvSpPr>
        <p:spPr>
          <a:xfrm rot="5400000">
            <a:off x="3789720" y="5583240"/>
            <a:ext cx="456840" cy="415800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0" name="CustomShape 22"/>
          <p:cNvSpPr/>
          <p:nvPr/>
        </p:nvSpPr>
        <p:spPr>
          <a:xfrm rot="10800000" flipV="1">
            <a:off x="2819880" y="5394960"/>
            <a:ext cx="1286640" cy="548640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1" name="CustomShape 23"/>
          <p:cNvSpPr/>
          <p:nvPr/>
        </p:nvSpPr>
        <p:spPr>
          <a:xfrm>
            <a:off x="4530960" y="5562720"/>
            <a:ext cx="371520" cy="380520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2" name="CustomShape 24"/>
          <p:cNvSpPr/>
          <p:nvPr/>
        </p:nvSpPr>
        <p:spPr>
          <a:xfrm>
            <a:off x="5706720" y="5945400"/>
            <a:ext cx="1690560" cy="404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00B0F0"/>
            </a:solidFill>
            <a:round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orbel"/>
              </a:rPr>
              <a:t>Motherboard</a:t>
            </a:r>
            <a:endParaRPr/>
          </a:p>
        </p:txBody>
      </p:sp>
      <p:sp>
        <p:nvSpPr>
          <p:cNvPr id="213" name="CustomShape 25"/>
          <p:cNvSpPr/>
          <p:nvPr/>
        </p:nvSpPr>
        <p:spPr>
          <a:xfrm>
            <a:off x="5257800" y="5562720"/>
            <a:ext cx="685440" cy="380520"/>
          </a:xfrm>
          <a:prstGeom prst="straightConnector1">
            <a:avLst/>
          </a:prstGeom>
          <a:noFill/>
          <a:ln w="25560">
            <a:solidFill>
              <a:srgbClr val="FFFFFF"/>
            </a:solidFill>
            <a:miter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4" name="CustomShape 26"/>
          <p:cNvSpPr/>
          <p:nvPr/>
        </p:nvSpPr>
        <p:spPr>
          <a:xfrm>
            <a:off x="6780600" y="3397467"/>
            <a:ext cx="1194480" cy="323305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orbel"/>
              </a:rPr>
              <a:t>composite</a:t>
            </a:r>
            <a:endParaRPr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5" name="CustomShape 27"/>
          <p:cNvSpPr/>
          <p:nvPr/>
        </p:nvSpPr>
        <p:spPr>
          <a:xfrm>
            <a:off x="9186840" y="4648320"/>
            <a:ext cx="649080" cy="3646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B0F0"/>
                </a:solidFill>
                <a:latin typeface="Corbel"/>
              </a:rPr>
              <a:t>part</a:t>
            </a:r>
            <a:endParaRPr/>
          </a:p>
        </p:txBody>
      </p:sp>
      <p:sp>
        <p:nvSpPr>
          <p:cNvPr id="29" name="CustomShape 26">
            <a:extLst>
              <a:ext uri="{FF2B5EF4-FFF2-40B4-BE49-F238E27FC236}">
                <a16:creationId xmlns:a16="http://schemas.microsoft.com/office/drawing/2014/main" id="{38616748-970D-FE43-A173-26A6C6AE05FE}"/>
              </a:ext>
            </a:extLst>
          </p:cNvPr>
          <p:cNvSpPr/>
          <p:nvPr/>
        </p:nvSpPr>
        <p:spPr>
          <a:xfrm flipH="1">
            <a:off x="2338560" y="3397468"/>
            <a:ext cx="997560" cy="4042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orbel"/>
              </a:rPr>
              <a:t>part</a:t>
            </a:r>
            <a:endParaRPr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1"/>
                </a:solidFill>
                <a:latin typeface="Corbel"/>
              </a:rPr>
              <a:t>Composite Pattern class diagram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19" name="CustomShape 3"/>
          <p:cNvSpPr/>
          <p:nvPr/>
        </p:nvSpPr>
        <p:spPr>
          <a:xfrm>
            <a:off x="98044" y="1827599"/>
            <a:ext cx="2340356" cy="2523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FFFFFF"/>
                </a:solidFill>
                <a:latin typeface="Corbel"/>
              </a:rPr>
              <a:t>ClientApp</a:t>
            </a:r>
            <a:r>
              <a:rPr lang="en-US" dirty="0">
                <a:solidFill>
                  <a:srgbClr val="FFFFFF"/>
                </a:solidFill>
                <a:latin typeface="Corbel"/>
              </a:rPr>
              <a:t> uses the </a:t>
            </a:r>
            <a:r>
              <a:rPr lang="en-US" dirty="0" err="1">
                <a:solidFill>
                  <a:srgbClr val="FFFFFF"/>
                </a:solidFill>
                <a:latin typeface="Corbel"/>
              </a:rPr>
              <a:t>Computer</a:t>
            </a:r>
            <a:r>
              <a:rPr lang="en-US" b="1" dirty="0" err="1">
                <a:solidFill>
                  <a:srgbClr val="FFFFFF"/>
                </a:solidFill>
                <a:latin typeface="Corbel"/>
              </a:rPr>
              <a:t>Component</a:t>
            </a:r>
            <a:r>
              <a:rPr lang="en-US" dirty="0">
                <a:solidFill>
                  <a:srgbClr val="FFFFFF"/>
                </a:solidFill>
                <a:latin typeface="Corbel"/>
              </a:rPr>
              <a:t> </a:t>
            </a:r>
            <a:r>
              <a:rPr lang="en-US" i="1" dirty="0">
                <a:solidFill>
                  <a:srgbClr val="FFFFFF"/>
                </a:solidFill>
                <a:latin typeface="Corbel"/>
              </a:rPr>
              <a:t>Interface</a:t>
            </a:r>
            <a:r>
              <a:rPr lang="en-US" dirty="0">
                <a:solidFill>
                  <a:srgbClr val="FFFFFF"/>
                </a:solidFill>
                <a:latin typeface="Corbel"/>
              </a:rPr>
              <a:t> to compute assembly price, weight, etc.</a:t>
            </a:r>
            <a:endParaRPr sz="2000" dirty="0"/>
          </a:p>
        </p:txBody>
      </p:sp>
      <p:sp>
        <p:nvSpPr>
          <p:cNvPr id="220" name="CustomShape 4"/>
          <p:cNvSpPr/>
          <p:nvPr/>
        </p:nvSpPr>
        <p:spPr>
          <a:xfrm>
            <a:off x="9496046" y="1878541"/>
            <a:ext cx="2445864" cy="25673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 dirty="0" err="1">
                <a:solidFill>
                  <a:srgbClr val="C7E292"/>
                </a:solidFill>
                <a:latin typeface="Corbel"/>
              </a:rPr>
              <a:t>ComputerComponent</a:t>
            </a:r>
            <a:r>
              <a:rPr lang="en-US" dirty="0">
                <a:solidFill>
                  <a:srgbClr val="C7E292"/>
                </a:solidFill>
                <a:latin typeface="Corbel"/>
              </a:rPr>
              <a:t> defines an interface </a:t>
            </a:r>
            <a:r>
              <a:rPr lang="en-US" i="1" dirty="0">
                <a:solidFill>
                  <a:srgbClr val="C7E292"/>
                </a:solidFill>
                <a:latin typeface="Corbel"/>
              </a:rPr>
              <a:t>(or abstract class)</a:t>
            </a:r>
            <a:r>
              <a:rPr lang="en-US" dirty="0">
                <a:solidFill>
                  <a:srgbClr val="C7E292"/>
                </a:solidFill>
                <a:latin typeface="Corbel"/>
              </a:rPr>
              <a:t> for all objects: both </a:t>
            </a:r>
            <a:r>
              <a:rPr lang="en-US" b="1" dirty="0">
                <a:solidFill>
                  <a:srgbClr val="C7E292"/>
                </a:solidFill>
                <a:latin typeface="Corbel"/>
              </a:rPr>
              <a:t>Leaf</a:t>
            </a:r>
            <a:r>
              <a:rPr lang="en-US" dirty="0">
                <a:solidFill>
                  <a:srgbClr val="C7E292"/>
                </a:solidFill>
                <a:latin typeface="Corbel"/>
              </a:rPr>
              <a:t> and </a:t>
            </a:r>
            <a:r>
              <a:rPr lang="en-US" b="1" dirty="0">
                <a:solidFill>
                  <a:srgbClr val="C7E292"/>
                </a:solidFill>
                <a:latin typeface="Corbel"/>
              </a:rPr>
              <a:t>Composite</a:t>
            </a:r>
            <a:endParaRPr sz="2000" dirty="0"/>
          </a:p>
          <a:p>
            <a:pPr>
              <a:lnSpc>
                <a:spcPct val="100000"/>
              </a:lnSpc>
            </a:pPr>
            <a:endParaRPr sz="2000" dirty="0"/>
          </a:p>
          <a:p>
            <a:pPr>
              <a:lnSpc>
                <a:spcPct val="100000"/>
              </a:lnSpc>
            </a:pPr>
            <a:r>
              <a:rPr lang="en-US" sz="1400" dirty="0">
                <a:solidFill>
                  <a:srgbClr val="C7E292"/>
                </a:solidFill>
                <a:latin typeface="Corbel"/>
              </a:rPr>
              <a:t>There may be variations in the names of the </a:t>
            </a:r>
            <a:r>
              <a:rPr lang="en-US" sz="1400" b="1" dirty="0">
                <a:solidFill>
                  <a:srgbClr val="C7E292"/>
                </a:solidFill>
                <a:latin typeface="Corbel"/>
              </a:rPr>
              <a:t>add</a:t>
            </a:r>
            <a:r>
              <a:rPr lang="en-US" sz="1400" dirty="0">
                <a:solidFill>
                  <a:srgbClr val="C7E292"/>
                </a:solidFill>
                <a:latin typeface="Corbel"/>
              </a:rPr>
              <a:t>(), </a:t>
            </a:r>
            <a:r>
              <a:rPr lang="en-US" sz="1400" b="1" dirty="0">
                <a:solidFill>
                  <a:srgbClr val="C7E292"/>
                </a:solidFill>
                <a:latin typeface="Corbel"/>
              </a:rPr>
              <a:t>remove</a:t>
            </a:r>
            <a:r>
              <a:rPr lang="en-US" sz="1400" dirty="0">
                <a:solidFill>
                  <a:srgbClr val="C7E292"/>
                </a:solidFill>
                <a:latin typeface="Corbel"/>
              </a:rPr>
              <a:t>(), and </a:t>
            </a:r>
            <a:r>
              <a:rPr lang="en-US" sz="1400" b="1" dirty="0">
                <a:solidFill>
                  <a:srgbClr val="C7E292"/>
                </a:solidFill>
                <a:latin typeface="Corbel"/>
              </a:rPr>
              <a:t>children</a:t>
            </a:r>
            <a:r>
              <a:rPr lang="en-US" sz="1400" dirty="0">
                <a:solidFill>
                  <a:srgbClr val="C7E292"/>
                </a:solidFill>
                <a:latin typeface="Corbel"/>
              </a:rPr>
              <a:t>() methods</a:t>
            </a:r>
            <a:endParaRPr sz="2000" dirty="0"/>
          </a:p>
        </p:txBody>
      </p:sp>
      <p:sp>
        <p:nvSpPr>
          <p:cNvPr id="221" name="CustomShape 5"/>
          <p:cNvSpPr/>
          <p:nvPr/>
        </p:nvSpPr>
        <p:spPr>
          <a:xfrm>
            <a:off x="574191" y="4667667"/>
            <a:ext cx="1588357" cy="607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F8EB89"/>
                </a:solidFill>
                <a:latin typeface="Corbel"/>
              </a:rPr>
              <a:t>A </a:t>
            </a:r>
            <a:r>
              <a:rPr lang="en-US" b="1" dirty="0">
                <a:solidFill>
                  <a:srgbClr val="F8EB89"/>
                </a:solidFill>
                <a:latin typeface="Corbel"/>
              </a:rPr>
              <a:t>Part </a:t>
            </a:r>
            <a:r>
              <a:rPr lang="en-US" dirty="0">
                <a:solidFill>
                  <a:srgbClr val="F8EB89"/>
                </a:solidFill>
                <a:latin typeface="Corbel"/>
              </a:rPr>
              <a:t>has no children</a:t>
            </a:r>
            <a:endParaRPr sz="2000" dirty="0"/>
          </a:p>
        </p:txBody>
      </p:sp>
      <p:sp>
        <p:nvSpPr>
          <p:cNvPr id="222" name="CustomShape 6"/>
          <p:cNvSpPr/>
          <p:nvPr/>
        </p:nvSpPr>
        <p:spPr>
          <a:xfrm>
            <a:off x="9459803" y="5063972"/>
            <a:ext cx="2482107" cy="154784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D9D9D9"/>
                </a:solidFill>
                <a:latin typeface="Corbel"/>
              </a:rPr>
              <a:t>Assembly: collection of computer components – components with children</a:t>
            </a:r>
            <a:r>
              <a:rPr lang="en-US" dirty="0">
                <a:solidFill>
                  <a:srgbClr val="9A0075"/>
                </a:solidFill>
                <a:latin typeface="Corbel"/>
              </a:rPr>
              <a:t>.</a:t>
            </a:r>
            <a:endParaRPr sz="2000" dirty="0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1FDA9F07-859B-4CFE-953D-B1CCA71AB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760" y="1827599"/>
            <a:ext cx="6985920" cy="44891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793800" y="239040"/>
            <a:ext cx="11291108" cy="12949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1"/>
                </a:solidFill>
                <a:latin typeface="Corbel"/>
              </a:rPr>
              <a:t>Component: interface to parts and assemblies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293511" y="2051779"/>
            <a:ext cx="5005320" cy="2121757"/>
          </a:xfrm>
          <a:prstGeom prst="rect">
            <a:avLst/>
          </a:prstGeom>
          <a:noFill/>
          <a:ln w="38160"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FFFF"/>
                </a:solidFill>
                <a:latin typeface="Courier New"/>
              </a:rPr>
              <a:t>interface </a:t>
            </a:r>
            <a:r>
              <a:rPr lang="en-US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b="1" dirty="0">
                <a:solidFill>
                  <a:srgbClr val="FFFFFF"/>
                </a:solidFill>
                <a:latin typeface="Courier New"/>
              </a:rPr>
              <a:t> {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950E"/>
                </a:solidFill>
                <a:latin typeface="Courier New"/>
              </a:rPr>
              <a:t>   String name();</a:t>
            </a:r>
            <a:endParaRPr lang="en-US" dirty="0">
              <a:solidFill>
                <a:srgbClr val="FFFFFF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950E"/>
                </a:solidFill>
                <a:latin typeface="Courier New"/>
              </a:rPr>
              <a:t>   int </a:t>
            </a:r>
            <a:r>
              <a:rPr lang="en-US" b="1" dirty="0" err="1">
                <a:solidFill>
                  <a:srgbClr val="FF950E"/>
                </a:solidFill>
                <a:latin typeface="Courier New"/>
              </a:rPr>
              <a:t>priceInCents</a:t>
            </a:r>
            <a:r>
              <a:rPr lang="en-US" b="1" dirty="0">
                <a:solidFill>
                  <a:srgbClr val="FF950E"/>
                </a:solidFill>
                <a:latin typeface="Courier New"/>
              </a:rPr>
              <a:t>(); 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950E"/>
                </a:solidFill>
                <a:latin typeface="Courier New"/>
              </a:rPr>
              <a:t>   double </a:t>
            </a:r>
            <a:r>
              <a:rPr lang="en-US" b="1" dirty="0" err="1">
                <a:solidFill>
                  <a:srgbClr val="FF950E"/>
                </a:solidFill>
                <a:latin typeface="Courier New"/>
              </a:rPr>
              <a:t>weightInGrams</a:t>
            </a:r>
            <a:r>
              <a:rPr lang="en-US" b="1" dirty="0">
                <a:solidFill>
                  <a:srgbClr val="FF950E"/>
                </a:solidFill>
                <a:latin typeface="Courier New"/>
              </a:rPr>
              <a:t>();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FF950E"/>
                </a:solidFill>
                <a:latin typeface="Courier New"/>
              </a:rPr>
              <a:t>   double amps();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FFFFFF"/>
                </a:solidFill>
                <a:latin typeface="Courier New"/>
              </a:rPr>
              <a:t>}</a:t>
            </a:r>
            <a:endParaRPr dirty="0"/>
          </a:p>
        </p:txBody>
      </p:sp>
      <p:sp>
        <p:nvSpPr>
          <p:cNvPr id="227" name="CustomShape 3"/>
          <p:cNvSpPr/>
          <p:nvPr/>
        </p:nvSpPr>
        <p:spPr>
          <a:xfrm>
            <a:off x="1172188" y="3706616"/>
            <a:ext cx="2133719" cy="169784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FFD320"/>
                </a:solidFill>
                <a:latin typeface="Corbel"/>
              </a:rPr>
              <a:t>Clearly could be an abstract class as well..
</a:t>
            </a:r>
            <a:r>
              <a:rPr lang="en-US" sz="2400" dirty="0">
                <a:solidFill>
                  <a:srgbClr val="5600AC"/>
                </a:solidFill>
                <a:latin typeface="Corbel"/>
              </a:rPr>
              <a:t>
</a:t>
            </a:r>
            <a:endParaRPr dirty="0"/>
          </a:p>
        </p:txBody>
      </p:sp>
      <p:sp>
        <p:nvSpPr>
          <p:cNvPr id="5" name="CustomShape 1">
            <a:extLst>
              <a:ext uri="{FF2B5EF4-FFF2-40B4-BE49-F238E27FC236}">
                <a16:creationId xmlns:a16="http://schemas.microsoft.com/office/drawing/2014/main" id="{B522ABA0-0FDA-4205-8379-196B21BD89BA}"/>
              </a:ext>
            </a:extLst>
          </p:cNvPr>
          <p:cNvSpPr/>
          <p:nvPr/>
        </p:nvSpPr>
        <p:spPr>
          <a:xfrm>
            <a:off x="5497689" y="1997396"/>
            <a:ext cx="6400800" cy="440340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public class Part implements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{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private String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partName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private int price;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private double weight;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private double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minAmps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,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maxAmps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;</a:t>
            </a:r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rgbClr val="FFFFFF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Part(String name, int price, double weight, 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	 double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minAmps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, double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maxAmps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) 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  { … set items …}</a:t>
            </a:r>
            <a:endParaRPr dirty="0"/>
          </a:p>
          <a:p>
            <a:pPr>
              <a:lnSpc>
                <a:spcPct val="100000"/>
              </a:lnSpc>
            </a:pPr>
            <a:endParaRPr lang="en-US" sz="1600" b="1" dirty="0">
              <a:solidFill>
                <a:srgbClr val="FFFFFF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public String name() { return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partName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; }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public int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priceInCents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() { return price; }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public double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weightInGrams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() { return weight;}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public double amps() {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   return (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minAmps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+ </a:t>
            </a:r>
            <a:r>
              <a:rPr lang="en-US" sz="1600" b="1" dirty="0" err="1">
                <a:solidFill>
                  <a:srgbClr val="FFFFFF"/>
                </a:solidFill>
                <a:latin typeface="Courier New"/>
              </a:rPr>
              <a:t>maxAmps</a:t>
            </a:r>
            <a:r>
              <a:rPr lang="en-US" sz="1600" b="1" dirty="0">
                <a:solidFill>
                  <a:srgbClr val="FFFFFF"/>
                </a:solidFill>
                <a:latin typeface="Courier New"/>
              </a:rPr>
              <a:t>) / 2.0;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   }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FFFFFF"/>
                </a:solidFill>
                <a:latin typeface="Courier New"/>
              </a:rPr>
              <a:t>}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1666080" y="232560"/>
            <a:ext cx="8534160" cy="6188760"/>
          </a:xfrm>
          <a:prstGeom prst="rect">
            <a:avLst/>
          </a:prstGeom>
          <a:noFill/>
          <a:ln w="507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public class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Assembly 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implements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private String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assemblyName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private int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basePrice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private Collection&lt;Component&gt; components;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Assembly(String name, double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basePrice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    components = new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ArrayList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&lt;Component&gt;();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String name() { return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assemblyName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 }</a:t>
            </a:r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</a:t>
            </a:r>
            <a:r>
              <a:rPr lang="en-US" sz="2000" b="1" dirty="0">
                <a:solidFill>
                  <a:srgbClr val="00B050"/>
                </a:solidFill>
                <a:latin typeface="Courier New"/>
              </a:rPr>
              <a:t>// essential Composite behaviors: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public void add(Component c) 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   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components.add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(c);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public void remove(Component c){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   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components.remove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(c);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}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   public List&lt;Component&gt;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getChildren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() {
</a:t>
            </a:r>
            <a:r>
              <a:rPr lang="en-US" sz="2000" dirty="0">
                <a:solidFill>
                  <a:srgbClr val="48D8B5"/>
                </a:solidFill>
                <a:latin typeface="Courier New"/>
              </a:rPr>
              <a:t>    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return components;</a:t>
            </a:r>
            <a:r>
              <a:rPr lang="en-US" sz="2000" dirty="0">
                <a:solidFill>
                  <a:srgbClr val="48D8B5"/>
                </a:solidFill>
                <a:latin typeface="Courier New"/>
              </a:rPr>
              <a:t>
    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chemeClr val="bg1"/>
                </a:solidFill>
                <a:latin typeface="Courier New"/>
              </a:rPr>
              <a:t>// continued next slide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2045160" y="537480"/>
            <a:ext cx="9933480" cy="5653800"/>
          </a:xfrm>
          <a:prstGeom prst="rect">
            <a:avLst/>
          </a:prstGeom>
          <a:noFill/>
          <a:ln w="381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48D8B5"/>
                </a:solidFill>
                <a:latin typeface="Courier New"/>
              </a:rPr>
              <a:t>...public class Assembly implements </a:t>
            </a:r>
            <a:r>
              <a:rPr lang="en-US" sz="2000" b="1" dirty="0" err="1">
                <a:solidFill>
                  <a:srgbClr val="48D8B5"/>
                </a:solidFill>
                <a:latin typeface="Courier New"/>
              </a:rPr>
              <a:t>ComputerComponent</a:t>
            </a:r>
            <a:r>
              <a:rPr lang="en-US" sz="2000" b="1" dirty="0">
                <a:solidFill>
                  <a:srgbClr val="48D8B5"/>
                </a:solidFill>
                <a:latin typeface="Courier New"/>
              </a:rPr>
              <a:t> {</a:t>
            </a:r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// ...continued from previous slide	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	
// context-specific behavior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public int price() {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double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compositePrice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=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basePrice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for(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ComputerComponent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c: components) {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D7BF0C"/>
                </a:solidFill>
                <a:latin typeface="Courier New"/>
              </a:rPr>
              <a:t>         </a:t>
            </a:r>
            <a:r>
              <a:rPr lang="en-US" sz="2000" b="1" dirty="0" err="1">
                <a:solidFill>
                  <a:srgbClr val="D7BF0C"/>
                </a:solidFill>
                <a:latin typeface="Courier New"/>
              </a:rPr>
              <a:t>compositePrice</a:t>
            </a:r>
            <a:r>
              <a:rPr lang="en-US" sz="2000" b="1" dirty="0">
                <a:solidFill>
                  <a:srgbClr val="D7BF0C"/>
                </a:solidFill>
                <a:latin typeface="Courier New"/>
              </a:rPr>
              <a:t> += </a:t>
            </a:r>
            <a:r>
              <a:rPr lang="en-US" sz="2000" b="1" dirty="0" err="1">
                <a:solidFill>
                  <a:srgbClr val="D7BF0C"/>
                </a:solidFill>
                <a:latin typeface="Courier New"/>
              </a:rPr>
              <a:t>c.price</a:t>
            </a:r>
            <a:r>
              <a:rPr lang="en-US" sz="2000" b="1" dirty="0">
                <a:solidFill>
                  <a:srgbClr val="D7BF0C"/>
                </a:solidFill>
                <a:latin typeface="Courier New"/>
              </a:rPr>
              <a:t>();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}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   return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compositePrice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;	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}</a:t>
            </a:r>
          </a:p>
          <a:p>
            <a:pPr>
              <a:lnSpc>
                <a:spcPct val="100000"/>
              </a:lnSpc>
            </a:pPr>
            <a:endParaRPr lang="en-US" sz="2000" b="1" dirty="0">
              <a:solidFill>
                <a:srgbClr val="FFFFFF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… see code in demo folder (especially main)</a:t>
            </a:r>
          </a:p>
          <a:p>
            <a:pPr>
              <a:lnSpc>
                <a:spcPct val="100000"/>
              </a:lnSpc>
            </a:pPr>
            <a:endParaRPr lang="en-US" sz="2000" b="1" dirty="0">
              <a:solidFill>
                <a:srgbClr val="FFFFFF"/>
              </a:solidFill>
              <a:latin typeface="Courier New"/>
            </a:endParaRP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Issue: differences between part and composite: part has no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solidFill>
                  <a:srgbClr val="FFFFFF"/>
                </a:solidFill>
                <a:latin typeface="Courier New"/>
              </a:rPr>
              <a:t>add, remove, </a:t>
            </a:r>
            <a:r>
              <a:rPr lang="en-US" sz="2000" b="1" dirty="0" err="1">
                <a:solidFill>
                  <a:srgbClr val="FFFFFF"/>
                </a:solidFill>
                <a:latin typeface="Courier New"/>
              </a:rPr>
              <a:t>getChildren</a:t>
            </a:r>
            <a:r>
              <a:rPr lang="en-US" sz="2000" b="1" dirty="0">
                <a:solidFill>
                  <a:srgbClr val="FFFFFF"/>
                </a:solidFill>
                <a:latin typeface="Courier New"/>
              </a:rPr>
              <a:t> methods – not really the same!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1521</Words>
  <Application>Microsoft Macintosh PowerPoint</Application>
  <PresentationFormat>Widescreen</PresentationFormat>
  <Paragraphs>253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Consolas</vt:lpstr>
      <vt:lpstr>Corbel</vt:lpstr>
      <vt:lpstr>Courier New</vt:lpstr>
      <vt:lpstr>StarSymbol</vt:lpstr>
      <vt:lpstr>Times New Roman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Liskov Substitution Principle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Hasker, Dr. Robert</cp:lastModifiedBy>
  <cp:revision>48</cp:revision>
  <dcterms:modified xsi:type="dcterms:W3CDTF">2024-11-08T21:12:04Z</dcterms:modified>
</cp:coreProperties>
</file>