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4" r:id="rId1"/>
  </p:sldMasterIdLst>
  <p:notesMasterIdLst>
    <p:notesMasterId r:id="rId27"/>
  </p:notesMasterIdLst>
  <p:sldIdLst>
    <p:sldId id="256" r:id="rId2"/>
    <p:sldId id="319" r:id="rId3"/>
    <p:sldId id="321" r:id="rId4"/>
    <p:sldId id="322" r:id="rId5"/>
    <p:sldId id="318" r:id="rId6"/>
    <p:sldId id="286" r:id="rId7"/>
    <p:sldId id="287" r:id="rId8"/>
    <p:sldId id="289" r:id="rId9"/>
    <p:sldId id="290" r:id="rId10"/>
    <p:sldId id="291" r:id="rId11"/>
    <p:sldId id="285" r:id="rId12"/>
    <p:sldId id="317" r:id="rId13"/>
    <p:sldId id="292" r:id="rId14"/>
    <p:sldId id="293" r:id="rId15"/>
    <p:sldId id="311" r:id="rId16"/>
    <p:sldId id="296" r:id="rId17"/>
    <p:sldId id="297" r:id="rId18"/>
    <p:sldId id="298" r:id="rId19"/>
    <p:sldId id="299" r:id="rId20"/>
    <p:sldId id="313" r:id="rId21"/>
    <p:sldId id="314" r:id="rId22"/>
    <p:sldId id="315" r:id="rId23"/>
    <p:sldId id="301" r:id="rId24"/>
    <p:sldId id="302" r:id="rId25"/>
    <p:sldId id="31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03" autoAdjust="0"/>
    <p:restoredTop sz="95986" autoAdjust="0"/>
  </p:normalViewPr>
  <p:slideViewPr>
    <p:cSldViewPr snapToGrid="0">
      <p:cViewPr varScale="1">
        <p:scale>
          <a:sx n="66" d="100"/>
          <a:sy n="66" d="100"/>
        </p:scale>
        <p:origin x="1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66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7E308-EECF-424A-A854-E10DAE08912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80B62-BD92-469F-926D-64291AC82B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2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6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dangers of depending on subclasses in general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48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use this to pro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922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DB6E3-0AD2-4768-B94F-0FB2315EE758}" type="slidenum">
              <a:rPr lang="en-US"/>
              <a:pPr/>
              <a:t>15</a:t>
            </a:fld>
            <a:endParaRPr lang="en-US"/>
          </a:p>
        </p:txBody>
      </p:sp>
      <p:sp>
        <p:nvSpPr>
          <p:cNvPr id="1781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85775" y="758825"/>
            <a:ext cx="6340475" cy="356711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4888" y="4565650"/>
            <a:ext cx="5305425" cy="42814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295" tIns="47649" rIns="95295" bIns="4764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72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DB6E3-0AD2-4768-B94F-0FB2315EE758}" type="slidenum">
              <a:rPr lang="en-US"/>
              <a:pPr/>
              <a:t>17</a:t>
            </a:fld>
            <a:endParaRPr lang="en-US"/>
          </a:p>
        </p:txBody>
      </p:sp>
      <p:sp>
        <p:nvSpPr>
          <p:cNvPr id="1781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85775" y="758825"/>
            <a:ext cx="6340475" cy="356711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4888" y="4565650"/>
            <a:ext cx="5305425" cy="42814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295" tIns="47649" rIns="95295" bIns="4764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01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14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0" y="3509963"/>
            <a:ext cx="9144000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87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0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55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9974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37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360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51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9258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724900" y="365125"/>
            <a:ext cx="0" cy="5811838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3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30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 flipV="1">
            <a:off x="820738" y="456802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55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1005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9612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46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9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611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66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88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  <p:sldLayoutId id="2147483967" r:id="rId13"/>
    <p:sldLayoutId id="2147483968" r:id="rId14"/>
    <p:sldLayoutId id="2147483969" r:id="rId15"/>
    <p:sldLayoutId id="2147483970" r:id="rId16"/>
    <p:sldLayoutId id="2147483971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64028"/>
            <a:ext cx="11353800" cy="2393972"/>
          </a:xfrm>
        </p:spPr>
        <p:txBody>
          <a:bodyPr>
            <a:normAutofit/>
          </a:bodyPr>
          <a:lstStyle/>
          <a:p>
            <a:br>
              <a:rPr lang="en-US" sz="7200" dirty="0"/>
            </a:br>
            <a:r>
              <a:rPr lang="en-US" sz="7200" dirty="0"/>
              <a:t>14. Factory Pattern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/>
              <a:t>SWE2410 Design and Cloud Patterns</a:t>
            </a:r>
          </a:p>
          <a:p>
            <a:r>
              <a:rPr lang="en-US"/>
              <a:t>Dr</a:t>
            </a:r>
            <a:r>
              <a:rPr lang="en-US" dirty="0"/>
              <a:t>. Rob Hasker (based on slides by Dr. Mark Hornick)</a:t>
            </a:r>
          </a:p>
        </p:txBody>
      </p:sp>
      <p:pic>
        <p:nvPicPr>
          <p:cNvPr id="4" name="Picture 2" descr="C:\Program Files\Microsoft Office\MEDIA\CAGCAT10\j028536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406036"/>
            <a:ext cx="2190750" cy="27001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39947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How this looks in the application</a:t>
            </a:r>
            <a:r>
              <a:rPr lang="is-IS" altLang="en-US" dirty="0"/>
              <a:t>…</a:t>
            </a:r>
            <a:endParaRPr lang="en-US" alt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787397"/>
            <a:ext cx="9722625" cy="507060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circ_swimmer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CircularSwimming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rand_floater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RandomFloating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std_quacker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StandardQuacking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silent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NoQuacking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List&lt;Duck&gt; ducks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LinkedList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&lt;&gt;();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swim_type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quack_type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String name =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while ( !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swim_type.equals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(“done”) ) {</a:t>
            </a:r>
          </a:p>
          <a:p>
            <a:pPr>
              <a:buFont typeface="Wingdings" charset="2"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</a:p>
          <a:p>
            <a:pPr>
              <a:buFont typeface="Wingdings" charset="2"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swim_type.equals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(“circular”) ?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circ_swimmer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: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rand_floater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</a:t>
            </a:r>
          </a:p>
          <a:p>
            <a:pPr>
              <a:buFont typeface="Wingdings" charset="2"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quack_type.equals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(“standard”) ?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std_quacker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: silent;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ducks.add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new Duck(name,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95159" y="2909810"/>
            <a:ext cx="4039888" cy="156966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i="1" dirty="0">
                <a:latin typeface="PT Sans Caption" charset="-52"/>
                <a:ea typeface="PT Sans Caption" charset="-52"/>
                <a:cs typeface="PT Sans Caption" charset="-52"/>
              </a:rPr>
              <a:t>But what happens when</a:t>
            </a:r>
          </a:p>
          <a:p>
            <a:r>
              <a:rPr lang="en-US" sz="2400" i="1" dirty="0">
                <a:latin typeface="PT Sans Caption" charset="-52"/>
                <a:ea typeface="PT Sans Caption" charset="-52"/>
                <a:cs typeface="PT Sans Caption" charset="-52"/>
              </a:rPr>
              <a:t>we have more behaviors?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i="1" dirty="0">
                <a:latin typeface="PT Sans Caption" charset="-52"/>
                <a:ea typeface="PT Sans Caption" charset="-52"/>
                <a:cs typeface="PT Sans Caption" charset="-52"/>
              </a:rPr>
              <a:t>Operation?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i="1" dirty="0">
                <a:latin typeface="PT Sans Caption" charset="-52"/>
                <a:ea typeface="PT Sans Caption" charset="-52"/>
                <a:cs typeface="PT Sans Caption" charset="-52"/>
              </a:rPr>
              <a:t>Class?</a:t>
            </a:r>
          </a:p>
        </p:txBody>
      </p:sp>
    </p:spTree>
    <p:extLst>
      <p:ext uri="{BB962C8B-B14F-4D97-AF65-F5344CB8AC3E}">
        <p14:creationId xmlns:p14="http://schemas.microsoft.com/office/powerpoint/2010/main" val="822274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7800" y="34450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Duck class, Simple </a:t>
            </a:r>
            <a:r>
              <a:rPr lang="en-US" dirty="0"/>
              <a:t>Factory Idiom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04" y="1233013"/>
            <a:ext cx="9220200" cy="548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H="1">
            <a:off x="5336103" y="2619838"/>
            <a:ext cx="1258784" cy="552759"/>
          </a:xfrm>
          <a:prstGeom prst="straightConnector1">
            <a:avLst/>
          </a:prstGeom>
          <a:ln w="3175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94887" y="2373910"/>
            <a:ext cx="1755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method solution</a:t>
            </a:r>
          </a:p>
        </p:txBody>
      </p:sp>
    </p:spTree>
    <p:extLst>
      <p:ext uri="{BB962C8B-B14F-4D97-AF65-F5344CB8AC3E}">
        <p14:creationId xmlns:p14="http://schemas.microsoft.com/office/powerpoint/2010/main" val="1069911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7800" y="34450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Duck class, Simple </a:t>
            </a:r>
            <a:r>
              <a:rPr lang="en-US" dirty="0"/>
              <a:t>Factory Idiom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04" y="1233013"/>
            <a:ext cx="9220200" cy="548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H="1">
            <a:off x="5336103" y="2619838"/>
            <a:ext cx="1258784" cy="552759"/>
          </a:xfrm>
          <a:prstGeom prst="straightConnector1">
            <a:avLst/>
          </a:prstGeom>
          <a:ln w="3175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94887" y="2373910"/>
            <a:ext cx="2323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static method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51386" y="4905593"/>
            <a:ext cx="7539243" cy="181588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public static Duck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createDuck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(Scanner in) {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String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swim_type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in.next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(),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quack_type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in.next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(), name =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in.next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   </a:t>
            </a:r>
            <a:r>
              <a:rPr lang="en-US" altLang="en-US" sz="1400" dirty="0" err="1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SwimBehavior</a:t>
            </a: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 </a:t>
            </a:r>
            <a:r>
              <a:rPr lang="en-US" altLang="en-US" sz="1400" dirty="0" err="1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swim_style</a:t>
            </a: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 = 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      </a:t>
            </a:r>
            <a:r>
              <a:rPr lang="en-US" altLang="en-US" sz="1400" dirty="0" err="1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swim_type.equals</a:t>
            </a: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(“circular”) ? </a:t>
            </a:r>
            <a:r>
              <a:rPr lang="en-US" altLang="en-US" sz="1400" dirty="0" err="1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circ_swimmer</a:t>
            </a: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 : </a:t>
            </a:r>
            <a:r>
              <a:rPr lang="en-US" altLang="en-US" sz="1400" dirty="0" err="1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rand_floater</a:t>
            </a: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   </a:t>
            </a:r>
            <a:r>
              <a:rPr lang="en-US" altLang="en-US" sz="1400" dirty="0" err="1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QuackBehavior</a:t>
            </a: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 </a:t>
            </a:r>
            <a:r>
              <a:rPr lang="en-US" altLang="en-US" sz="1400" dirty="0" err="1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quack_style</a:t>
            </a: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 =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      </a:t>
            </a:r>
            <a:r>
              <a:rPr lang="en-US" altLang="en-US" sz="1400" dirty="0" err="1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quack_type.equals</a:t>
            </a: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(“standard”) ? </a:t>
            </a:r>
            <a:r>
              <a:rPr lang="en-US" altLang="en-US" sz="1400" dirty="0" err="1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std_quacker</a:t>
            </a: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 : silent;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   return new Duck(name, </a:t>
            </a:r>
            <a:r>
              <a:rPr lang="en-US" altLang="en-US" sz="1400" dirty="0" err="1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swim_style</a:t>
            </a: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, </a:t>
            </a:r>
            <a:r>
              <a:rPr lang="en-US" altLang="en-US" sz="1400" dirty="0" err="1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quack_style</a:t>
            </a:r>
            <a:r>
              <a:rPr lang="en-US" altLang="en-US" sz="1400" dirty="0">
                <a:solidFill>
                  <a:schemeClr val="tx1"/>
                </a:solidFill>
                <a:latin typeface="Consolas" panose="020B0609020204030204" pitchFamily="49" charset="0"/>
                <a:ea typeface="Courier New" charset="0"/>
                <a:cs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18105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7800" y="34450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Duck class, Simple </a:t>
            </a:r>
            <a:r>
              <a:rPr lang="en-US" dirty="0"/>
              <a:t>Factory Idiom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04" y="1233013"/>
            <a:ext cx="9220200" cy="548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H="1">
            <a:off x="5336103" y="2619838"/>
            <a:ext cx="1258784" cy="552759"/>
          </a:xfrm>
          <a:prstGeom prst="straightConnector1">
            <a:avLst/>
          </a:prstGeom>
          <a:ln w="3175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94887" y="2373910"/>
            <a:ext cx="1755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method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91992" y="1958411"/>
            <a:ext cx="1867819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Alternative: </a:t>
            </a:r>
          </a:p>
          <a:p>
            <a:r>
              <a:rPr lang="en-US" sz="2400" dirty="0"/>
              <a:t>create a class</a:t>
            </a:r>
          </a:p>
          <a:p>
            <a:r>
              <a:rPr lang="en-US" sz="2400" dirty="0" err="1"/>
              <a:t>DuckFactory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938288" y="3634293"/>
            <a:ext cx="4025112" cy="26776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public class </a:t>
            </a:r>
            <a:r>
              <a:rPr lang="en-US" sz="2400" dirty="0" err="1"/>
              <a:t>DuckFactory</a:t>
            </a:r>
            <a:r>
              <a:rPr lang="en-US" sz="2400" dirty="0"/>
              <a:t> {</a:t>
            </a:r>
          </a:p>
          <a:p>
            <a:r>
              <a:rPr lang="en-US" sz="2400" dirty="0"/>
              <a:t>   public Duck </a:t>
            </a:r>
          </a:p>
          <a:p>
            <a:r>
              <a:rPr lang="en-US" sz="2400" dirty="0"/>
              <a:t>       grow(String </a:t>
            </a:r>
            <a:r>
              <a:rPr lang="en-US" sz="2400" dirty="0" err="1"/>
              <a:t>swim_type</a:t>
            </a:r>
            <a:r>
              <a:rPr lang="en-US" sz="2400" dirty="0"/>
              <a:t>,</a:t>
            </a:r>
          </a:p>
          <a:p>
            <a:r>
              <a:rPr lang="en-US" sz="2400" dirty="0"/>
              <a:t>                   String </a:t>
            </a:r>
            <a:r>
              <a:rPr lang="en-US" sz="2400" dirty="0" err="1"/>
              <a:t>quack_type</a:t>
            </a:r>
            <a:r>
              <a:rPr lang="en-US" sz="2400" dirty="0"/>
              <a:t>) {  </a:t>
            </a:r>
          </a:p>
          <a:p>
            <a:r>
              <a:rPr lang="is-IS" sz="2400" dirty="0"/>
              <a:t>            …</a:t>
            </a:r>
          </a:p>
          <a:p>
            <a:r>
              <a:rPr lang="is-IS" sz="2400" dirty="0"/>
              <a:t>      }</a:t>
            </a:r>
          </a:p>
          <a:p>
            <a:r>
              <a:rPr lang="is-IS" sz="2400" dirty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72679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7800" y="34450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Duck class, Simple </a:t>
            </a:r>
            <a:r>
              <a:rPr lang="en-US" dirty="0"/>
              <a:t>Factory Idiom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04" y="1233013"/>
            <a:ext cx="9220200" cy="548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H="1">
            <a:off x="5336103" y="2619838"/>
            <a:ext cx="1258784" cy="552759"/>
          </a:xfrm>
          <a:prstGeom prst="straightConnector1">
            <a:avLst/>
          </a:prstGeom>
          <a:ln w="3175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94887" y="2373910"/>
            <a:ext cx="1755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method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91992" y="1958411"/>
            <a:ext cx="1867819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Alternative: </a:t>
            </a:r>
          </a:p>
          <a:p>
            <a:r>
              <a:rPr lang="en-US" sz="2400" dirty="0"/>
              <a:t>create a class</a:t>
            </a:r>
          </a:p>
          <a:p>
            <a:r>
              <a:rPr lang="en-US" sz="2400" dirty="0" err="1"/>
              <a:t>DuckFactory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938288" y="3634293"/>
            <a:ext cx="4025112" cy="26776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public class </a:t>
            </a:r>
            <a:r>
              <a:rPr lang="en-US" sz="2400"/>
              <a:t>DuckFactory </a:t>
            </a:r>
            <a:r>
              <a:rPr lang="en-US" sz="2400" dirty="0"/>
              <a:t>{</a:t>
            </a:r>
          </a:p>
          <a:p>
            <a:r>
              <a:rPr lang="en-US" sz="2400" dirty="0"/>
              <a:t>   public Duck </a:t>
            </a:r>
          </a:p>
          <a:p>
            <a:r>
              <a:rPr lang="en-US" sz="2400" dirty="0"/>
              <a:t>       grow(String </a:t>
            </a:r>
            <a:r>
              <a:rPr lang="en-US" sz="2400" dirty="0" err="1"/>
              <a:t>swim_type</a:t>
            </a:r>
            <a:r>
              <a:rPr lang="en-US" sz="2400" dirty="0"/>
              <a:t>,</a:t>
            </a:r>
          </a:p>
          <a:p>
            <a:r>
              <a:rPr lang="en-US" sz="2400" dirty="0"/>
              <a:t>                   String </a:t>
            </a:r>
            <a:r>
              <a:rPr lang="en-US" sz="2400" dirty="0" err="1"/>
              <a:t>quack_type</a:t>
            </a:r>
            <a:r>
              <a:rPr lang="en-US" sz="2400" dirty="0"/>
              <a:t>) {  </a:t>
            </a:r>
          </a:p>
          <a:p>
            <a:r>
              <a:rPr lang="is-IS" sz="2400" dirty="0"/>
              <a:t>            …</a:t>
            </a:r>
          </a:p>
          <a:p>
            <a:r>
              <a:rPr lang="is-IS" sz="2400" dirty="0"/>
              <a:t>      }</a:t>
            </a:r>
          </a:p>
          <a:p>
            <a:r>
              <a:rPr lang="is-IS" sz="2400" dirty="0"/>
              <a:t>}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48434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20361" y="5212795"/>
            <a:ext cx="5440913" cy="10156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/>
              <a:t>Yes, just pushed problem into another object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But, have one place to maintain duck creation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Alternative: static methods – but can’t subclass</a:t>
            </a:r>
          </a:p>
        </p:txBody>
      </p:sp>
    </p:spTree>
    <p:extLst>
      <p:ext uri="{BB962C8B-B14F-4D97-AF65-F5344CB8AC3E}">
        <p14:creationId xmlns:p14="http://schemas.microsoft.com/office/powerpoint/2010/main" val="836256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3"/>
          <p:cNvSpPr>
            <a:spLocks noGrp="1" noChangeArrowheads="1"/>
          </p:cNvSpPr>
          <p:nvPr>
            <p:ph type="title"/>
          </p:nvPr>
        </p:nvSpPr>
        <p:spPr>
          <a:xfrm>
            <a:off x="1752599" y="122238"/>
            <a:ext cx="9534525" cy="1295400"/>
          </a:xfrm>
          <a:noFill/>
          <a:ln/>
        </p:spPr>
        <p:txBody>
          <a:bodyPr vert="horz" lIns="92075" tIns="46038" rIns="92075" bIns="46038" rtlCol="0" anchor="ctr">
            <a:normAutofit fontScale="90000"/>
          </a:bodyPr>
          <a:lstStyle/>
          <a:p>
            <a:r>
              <a:rPr lang="en-US" dirty="0"/>
              <a:t>Issue: Direct </a:t>
            </a:r>
            <a:r>
              <a:rPr lang="en-US"/>
              <a:t>instantiation problem</a:t>
            </a:r>
            <a:endParaRPr lang="en-US" dirty="0"/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81049" y="1866900"/>
            <a:ext cx="11249026" cy="4411662"/>
          </a:xfrm>
          <a:noFill/>
          <a:ln/>
        </p:spPr>
        <p:txBody>
          <a:bodyPr vert="horz" lIns="92075" tIns="46038" rIns="92075" bIns="46038" rtlCol="0">
            <a:noAutofit/>
          </a:bodyPr>
          <a:lstStyle/>
          <a:p>
            <a:pPr>
              <a:buNone/>
            </a:pPr>
            <a:r>
              <a:rPr lang="en-US" sz="3200" dirty="0"/>
              <a:t>The issue/problem/context:</a:t>
            </a:r>
          </a:p>
          <a:p>
            <a:pPr lvl="1"/>
            <a:r>
              <a:rPr lang="en-US" sz="2800" dirty="0"/>
              <a:t>A client needs to create one of several (or </a:t>
            </a:r>
            <a:r>
              <a:rPr lang="en-US" sz="2800" i="1" dirty="0"/>
              <a:t>many</a:t>
            </a:r>
            <a:r>
              <a:rPr lang="en-US" sz="2800" dirty="0"/>
              <a:t>) types of (similar) objects</a:t>
            </a:r>
          </a:p>
          <a:p>
            <a:pPr lvl="1"/>
            <a:r>
              <a:rPr lang="en-US" sz="2800" dirty="0"/>
              <a:t>Creation of objects may need to be happen within various differing locations within the app (distributed creation)</a:t>
            </a:r>
          </a:p>
          <a:p>
            <a:pPr lvl="1"/>
            <a:r>
              <a:rPr lang="en-US" sz="2800" dirty="0"/>
              <a:t>Client doesn’t want to know specifically what kind of object to create</a:t>
            </a:r>
          </a:p>
          <a:p>
            <a:pPr lvl="2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Client may need to incorporate intelligence such as “thread awareness” in order to create the objects on the correct thread</a:t>
            </a:r>
          </a:p>
          <a:p>
            <a:pPr lvl="2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Object creation may need to be a multi-step procedure</a:t>
            </a:r>
          </a:p>
          <a:p>
            <a:pPr lvl="2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Hard to maintain – may require a lot of different “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new’s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”</a:t>
            </a:r>
          </a:p>
          <a:p>
            <a:pPr lvl="2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And generally, we want to </a:t>
            </a:r>
            <a:r>
              <a:rPr lang="en-US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program to interfaces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or abstract classes</a:t>
            </a:r>
          </a:p>
        </p:txBody>
      </p:sp>
    </p:spTree>
    <p:extLst>
      <p:ext uri="{BB962C8B-B14F-4D97-AF65-F5344CB8AC3E}">
        <p14:creationId xmlns:p14="http://schemas.microsoft.com/office/powerpoint/2010/main" val="6663556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7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7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7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7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7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77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7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6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Scenario: Client directly creates class instances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7291" y="1952625"/>
            <a:ext cx="7697417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58307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vert="horz" lIns="92075" tIns="46038" rIns="92075" bIns="46038" rtlCol="0" anchor="ctr">
            <a:normAutofit/>
          </a:bodyPr>
          <a:lstStyle/>
          <a:p>
            <a:r>
              <a:rPr lang="en-US" dirty="0"/>
              <a:t>Factory Pattern</a:t>
            </a:r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vert="horz" lIns="92075" tIns="46038" rIns="92075" bIns="46038" rtlCol="0">
            <a:normAutofit/>
          </a:bodyPr>
          <a:lstStyle/>
          <a:p>
            <a:pPr>
              <a:buNone/>
            </a:pPr>
            <a:r>
              <a:rPr lang="en-US" sz="3200" dirty="0"/>
              <a:t>Solution</a:t>
            </a:r>
          </a:p>
          <a:p>
            <a:pPr lvl="1"/>
            <a:r>
              <a:rPr lang="en-US" sz="2800" dirty="0"/>
              <a:t>Define an interface for object creation methods in an abstract </a:t>
            </a:r>
            <a:r>
              <a:rPr lang="en-US" sz="2800" b="1" dirty="0"/>
              <a:t>Factory </a:t>
            </a:r>
            <a:r>
              <a:rPr lang="en-US" sz="2800" dirty="0"/>
              <a:t>class that can be used by the Client whenever concrete objects (aka </a:t>
            </a:r>
            <a:r>
              <a:rPr lang="en-US" sz="2800" i="1" dirty="0"/>
              <a:t>Products</a:t>
            </a:r>
            <a:r>
              <a:rPr lang="en-US" sz="2800" dirty="0"/>
              <a:t>) need to be created</a:t>
            </a:r>
          </a:p>
          <a:p>
            <a:pPr lvl="2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The interface consists of methods known as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Factory Methods</a:t>
            </a:r>
            <a:b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</a:br>
            <a:endParaRPr lang="en-US" sz="2400" i="1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2800" dirty="0"/>
              <a:t>Let some concrete subclass decide specifics</a:t>
            </a:r>
          </a:p>
          <a:p>
            <a:pPr lvl="2"/>
            <a:r>
              <a:rPr lang="en-US" sz="2400" dirty="0"/>
              <a:t>By providing an implementation of the Factory Methods</a:t>
            </a:r>
          </a:p>
          <a:p>
            <a:pPr lvl="2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This delegates the decision of what/how to create to the concrete subclasses</a:t>
            </a:r>
          </a:p>
        </p:txBody>
      </p:sp>
    </p:spTree>
    <p:extLst>
      <p:ext uri="{BB962C8B-B14F-4D97-AF65-F5344CB8AC3E}">
        <p14:creationId xmlns:p14="http://schemas.microsoft.com/office/powerpoint/2010/main" val="737547951"/>
      </p:ext>
    </p:extLst>
  </p:cSld>
  <p:clrMapOvr>
    <a:masterClrMapping/>
  </p:clrMapOvr>
  <p:transition spd="slow"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7263" y="2273290"/>
            <a:ext cx="6005492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Factory Pattern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39037" y="3810000"/>
            <a:ext cx="41719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Creation is not done via constructor methods because constructor methods cannot be overridden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39037" y="2273290"/>
            <a:ext cx="34575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The interface consists of </a:t>
            </a: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</a:rPr>
              <a:t>Factory Methods</a:t>
            </a:r>
            <a:endParaRPr lang="en-US" sz="3600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26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0" y="1828800"/>
            <a:ext cx="7391400" cy="4528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7557"/>
            <a:ext cx="75438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Factory pattern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3881" y="2108538"/>
            <a:ext cx="2814638" cy="286232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sz="2000" dirty="0">
                <a:solidFill>
                  <a:srgbClr val="0070C0"/>
                </a:solidFill>
              </a:rPr>
              <a:t>The concrete factory (</a:t>
            </a:r>
            <a:r>
              <a:rPr lang="en-US" sz="2000" dirty="0" err="1">
                <a:solidFill>
                  <a:srgbClr val="0070C0"/>
                </a:solidFill>
              </a:rPr>
              <a:t>USMoneyMint</a:t>
            </a:r>
            <a:r>
              <a:rPr lang="en-US" sz="2000" dirty="0">
                <a:solidFill>
                  <a:srgbClr val="0070C0"/>
                </a:solidFill>
              </a:rPr>
              <a:t>) implements a single </a:t>
            </a:r>
            <a:r>
              <a:rPr lang="en-US" sz="2000" b="1" i="1" dirty="0">
                <a:solidFill>
                  <a:srgbClr val="0070C0"/>
                </a:solidFill>
              </a:rPr>
              <a:t>Factory Method </a:t>
            </a:r>
            <a:r>
              <a:rPr lang="en-US" sz="2000" i="1" dirty="0">
                <a:solidFill>
                  <a:srgbClr val="0070C0"/>
                </a:solidFill>
              </a:rPr>
              <a:t>(</a:t>
            </a:r>
            <a:r>
              <a:rPr lang="en-US" sz="2000" i="1" dirty="0" err="1">
                <a:solidFill>
                  <a:srgbClr val="0070C0"/>
                </a:solidFill>
              </a:rPr>
              <a:t>createCurrencyMaker</a:t>
            </a:r>
            <a:r>
              <a:rPr lang="en-US" sz="2000" i="1" dirty="0">
                <a:solidFill>
                  <a:srgbClr val="0070C0"/>
                </a:solidFill>
              </a:rPr>
              <a:t>), </a:t>
            </a:r>
            <a:r>
              <a:rPr lang="en-US" sz="2000" dirty="0">
                <a:solidFill>
                  <a:srgbClr val="0070C0"/>
                </a:solidFill>
              </a:rPr>
              <a:t>which instantiates concrete </a:t>
            </a:r>
            <a:r>
              <a:rPr lang="en-US" sz="2000" i="1" dirty="0">
                <a:solidFill>
                  <a:srgbClr val="0070C0"/>
                </a:solidFill>
              </a:rPr>
              <a:t>Products</a:t>
            </a:r>
            <a:r>
              <a:rPr lang="en-US" sz="2000" dirty="0">
                <a:solidFill>
                  <a:srgbClr val="0070C0"/>
                </a:solidFill>
              </a:rPr>
              <a:t> (</a:t>
            </a:r>
            <a:r>
              <a:rPr lang="en-US" sz="2000" dirty="0" err="1">
                <a:solidFill>
                  <a:srgbClr val="0070C0"/>
                </a:solidFill>
              </a:rPr>
              <a:t>DollarBillMaker</a:t>
            </a:r>
            <a:r>
              <a:rPr lang="en-US" sz="2000" dirty="0">
                <a:solidFill>
                  <a:srgbClr val="0070C0"/>
                </a:solidFill>
              </a:rPr>
              <a:t> or </a:t>
            </a:r>
            <a:r>
              <a:rPr lang="en-US" sz="2000" dirty="0" err="1">
                <a:solidFill>
                  <a:srgbClr val="0070C0"/>
                </a:solidFill>
              </a:rPr>
              <a:t>DollarCoinMaker</a:t>
            </a:r>
            <a:r>
              <a:rPr lang="en-US" sz="2000" dirty="0">
                <a:solidFill>
                  <a:srgbClr val="0070C0"/>
                </a:solidFill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352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E663-4775-0443-AC9A-B21E1DFD3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Issue: multiple types of clocks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608E4-EE67-334F-9C76-D53EF8551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time example in sample code folder</a:t>
            </a:r>
          </a:p>
          <a:p>
            <a:pPr lvl="1"/>
            <a:r>
              <a:rPr lang="en-US" dirty="0"/>
              <a:t>Class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dirty="0"/>
              <a:t>: hours + minutes, where hours can grow forever</a:t>
            </a:r>
          </a:p>
          <a:p>
            <a:pPr lvl="1"/>
            <a:r>
              <a:rPr lang="en-US" dirty="0"/>
              <a:t>Class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</a:t>
            </a:r>
            <a:r>
              <a:rPr lang="en-US" dirty="0"/>
              <a:t>: hours + minutes as captured on 24-hour clock</a:t>
            </a:r>
          </a:p>
          <a:p>
            <a:pPr lvl="1"/>
            <a:r>
              <a:rPr lang="en-US" dirty="0"/>
              <a:t>Review test code for each</a:t>
            </a:r>
          </a:p>
          <a:p>
            <a:r>
              <a:rPr lang="en-US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AbstractTime</a:t>
            </a:r>
            <a:r>
              <a:rPr lang="en-US" dirty="0"/>
              <a:t>: abstracts the two clocks</a:t>
            </a: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makeTime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hours,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minutes, String type)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349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0" y="1828800"/>
            <a:ext cx="7391400" cy="4528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7557"/>
            <a:ext cx="75438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Factory pattern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14750" y="5682595"/>
            <a:ext cx="3886200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dirty="0">
                <a:solidFill>
                  <a:srgbClr val="0070C0"/>
                </a:solidFill>
              </a:rPr>
              <a:t>There are two Products being built here by the </a:t>
            </a:r>
            <a:r>
              <a:rPr lang="en-US" b="1" dirty="0" err="1">
                <a:solidFill>
                  <a:srgbClr val="0070C0"/>
                </a:solidFill>
              </a:rPr>
              <a:t>USMoneyMint</a:t>
            </a:r>
            <a:r>
              <a:rPr lang="en-US" dirty="0">
                <a:solidFill>
                  <a:srgbClr val="0070C0"/>
                </a:solidFill>
              </a:rPr>
              <a:t> Factory – </a:t>
            </a:r>
            <a:r>
              <a:rPr lang="en-US" b="1" dirty="0" err="1">
                <a:solidFill>
                  <a:srgbClr val="0070C0"/>
                </a:solidFill>
              </a:rPr>
              <a:t>DollarCoinMaker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and </a:t>
            </a:r>
            <a:r>
              <a:rPr lang="en-US" b="1" dirty="0" err="1">
                <a:solidFill>
                  <a:srgbClr val="0070C0"/>
                </a:solidFill>
              </a:rPr>
              <a:t>DollarBillMaker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3881" y="2108538"/>
            <a:ext cx="2814638" cy="286232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sz="2000" dirty="0">
                <a:solidFill>
                  <a:srgbClr val="0070C0"/>
                </a:solidFill>
              </a:rPr>
              <a:t>The concrete factory (</a:t>
            </a:r>
            <a:r>
              <a:rPr lang="en-US" sz="2000" dirty="0" err="1">
                <a:solidFill>
                  <a:srgbClr val="0070C0"/>
                </a:solidFill>
              </a:rPr>
              <a:t>USMoneyMint</a:t>
            </a:r>
            <a:r>
              <a:rPr lang="en-US" sz="2000" dirty="0">
                <a:solidFill>
                  <a:srgbClr val="0070C0"/>
                </a:solidFill>
              </a:rPr>
              <a:t>) implements a single </a:t>
            </a:r>
            <a:r>
              <a:rPr lang="en-US" sz="2000" b="1" i="1" dirty="0">
                <a:solidFill>
                  <a:srgbClr val="0070C0"/>
                </a:solidFill>
              </a:rPr>
              <a:t>Factory Method </a:t>
            </a:r>
            <a:r>
              <a:rPr lang="en-US" sz="2000" i="1" dirty="0">
                <a:solidFill>
                  <a:srgbClr val="0070C0"/>
                </a:solidFill>
              </a:rPr>
              <a:t>(</a:t>
            </a:r>
            <a:r>
              <a:rPr lang="en-US" sz="2000" i="1" dirty="0" err="1">
                <a:solidFill>
                  <a:srgbClr val="0070C0"/>
                </a:solidFill>
              </a:rPr>
              <a:t>createCurrencyMaker</a:t>
            </a:r>
            <a:r>
              <a:rPr lang="en-US" sz="2000" i="1" dirty="0">
                <a:solidFill>
                  <a:srgbClr val="0070C0"/>
                </a:solidFill>
              </a:rPr>
              <a:t>), </a:t>
            </a:r>
            <a:r>
              <a:rPr lang="en-US" sz="2000" dirty="0">
                <a:solidFill>
                  <a:srgbClr val="0070C0"/>
                </a:solidFill>
              </a:rPr>
              <a:t>which instantiates concrete </a:t>
            </a:r>
            <a:r>
              <a:rPr lang="en-US" sz="2000" i="1" dirty="0">
                <a:solidFill>
                  <a:srgbClr val="0070C0"/>
                </a:solidFill>
              </a:rPr>
              <a:t>Products</a:t>
            </a:r>
            <a:r>
              <a:rPr lang="en-US" sz="2000" dirty="0">
                <a:solidFill>
                  <a:srgbClr val="0070C0"/>
                </a:solidFill>
              </a:rPr>
              <a:t> (</a:t>
            </a:r>
            <a:r>
              <a:rPr lang="en-US" sz="2000" dirty="0" err="1">
                <a:solidFill>
                  <a:srgbClr val="0070C0"/>
                </a:solidFill>
              </a:rPr>
              <a:t>DollarBillMaker</a:t>
            </a:r>
            <a:r>
              <a:rPr lang="en-US" sz="2000" dirty="0">
                <a:solidFill>
                  <a:srgbClr val="0070C0"/>
                </a:solidFill>
              </a:rPr>
              <a:t> or </a:t>
            </a:r>
            <a:r>
              <a:rPr lang="en-US" sz="2000" dirty="0" err="1">
                <a:solidFill>
                  <a:srgbClr val="0070C0"/>
                </a:solidFill>
              </a:rPr>
              <a:t>DollarCoinMaker</a:t>
            </a:r>
            <a:r>
              <a:rPr lang="en-US" sz="2000" dirty="0">
                <a:solidFill>
                  <a:srgbClr val="0070C0"/>
                </a:solidFill>
              </a:rPr>
              <a:t>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714750" y="3095625"/>
            <a:ext cx="2843213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dirty="0">
                <a:solidFill>
                  <a:srgbClr val="7030A0"/>
                </a:solidFill>
              </a:rPr>
              <a:t>But the client </a:t>
            </a:r>
            <a:r>
              <a:rPr lang="en-US" i="1" dirty="0">
                <a:solidFill>
                  <a:srgbClr val="7030A0"/>
                </a:solidFill>
              </a:rPr>
              <a:t>still</a:t>
            </a:r>
            <a:r>
              <a:rPr lang="en-US" dirty="0">
                <a:solidFill>
                  <a:srgbClr val="7030A0"/>
                </a:solidFill>
              </a:rPr>
              <a:t> has to create the Factory (</a:t>
            </a:r>
            <a:r>
              <a:rPr lang="en-US" dirty="0" err="1">
                <a:solidFill>
                  <a:srgbClr val="7030A0"/>
                </a:solidFill>
              </a:rPr>
              <a:t>USMoneyMint</a:t>
            </a:r>
            <a:r>
              <a:rPr lang="en-US" dirty="0">
                <a:solidFill>
                  <a:srgbClr val="7030A0"/>
                </a:solidFill>
              </a:rPr>
              <a:t>) that creates the </a:t>
            </a:r>
            <a:r>
              <a:rPr lang="en-US" dirty="0" err="1">
                <a:solidFill>
                  <a:srgbClr val="7030A0"/>
                </a:solidFill>
              </a:rPr>
              <a:t>CurrencyMakers</a:t>
            </a:r>
            <a:endParaRPr lang="en-US" sz="2000" dirty="0">
              <a:solidFill>
                <a:srgbClr val="7030A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6157913" y="2819400"/>
            <a:ext cx="1938337" cy="523875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3136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0" y="1828800"/>
            <a:ext cx="7391400" cy="4528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7557"/>
            <a:ext cx="4414838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Factory pattern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14750" y="5682595"/>
            <a:ext cx="3886200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dirty="0">
                <a:solidFill>
                  <a:srgbClr val="0070C0"/>
                </a:solidFill>
              </a:rPr>
              <a:t>There are two Products being built here by the </a:t>
            </a:r>
            <a:r>
              <a:rPr lang="en-US" b="1" dirty="0" err="1">
                <a:solidFill>
                  <a:srgbClr val="0070C0"/>
                </a:solidFill>
              </a:rPr>
              <a:t>USMoneyMint</a:t>
            </a:r>
            <a:r>
              <a:rPr lang="en-US" dirty="0">
                <a:solidFill>
                  <a:srgbClr val="0070C0"/>
                </a:solidFill>
              </a:rPr>
              <a:t> Factory – </a:t>
            </a:r>
            <a:r>
              <a:rPr lang="en-US" b="1" dirty="0" err="1">
                <a:solidFill>
                  <a:srgbClr val="0070C0"/>
                </a:solidFill>
              </a:rPr>
              <a:t>DollarCoinMaker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and </a:t>
            </a:r>
            <a:r>
              <a:rPr lang="en-US" b="1" dirty="0" err="1">
                <a:solidFill>
                  <a:srgbClr val="0070C0"/>
                </a:solidFill>
              </a:rPr>
              <a:t>DollarBillMaker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3881" y="2108538"/>
            <a:ext cx="2814638" cy="286232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sz="2000" dirty="0">
                <a:solidFill>
                  <a:srgbClr val="0070C0"/>
                </a:solidFill>
              </a:rPr>
              <a:t>The concrete factory (</a:t>
            </a:r>
            <a:r>
              <a:rPr lang="en-US" sz="2000" dirty="0" err="1">
                <a:solidFill>
                  <a:srgbClr val="0070C0"/>
                </a:solidFill>
              </a:rPr>
              <a:t>USMoneyMint</a:t>
            </a:r>
            <a:r>
              <a:rPr lang="en-US" sz="2000" dirty="0">
                <a:solidFill>
                  <a:srgbClr val="0070C0"/>
                </a:solidFill>
              </a:rPr>
              <a:t>) implements a single </a:t>
            </a:r>
            <a:r>
              <a:rPr lang="en-US" sz="2000" b="1" i="1" dirty="0">
                <a:solidFill>
                  <a:srgbClr val="0070C0"/>
                </a:solidFill>
              </a:rPr>
              <a:t>Factory Method </a:t>
            </a:r>
            <a:r>
              <a:rPr lang="en-US" sz="2000" i="1" dirty="0">
                <a:solidFill>
                  <a:srgbClr val="0070C0"/>
                </a:solidFill>
              </a:rPr>
              <a:t>(</a:t>
            </a:r>
            <a:r>
              <a:rPr lang="en-US" sz="2000" i="1" dirty="0" err="1">
                <a:solidFill>
                  <a:srgbClr val="0070C0"/>
                </a:solidFill>
              </a:rPr>
              <a:t>createCurrencyMaker</a:t>
            </a:r>
            <a:r>
              <a:rPr lang="en-US" sz="2000" i="1" dirty="0">
                <a:solidFill>
                  <a:srgbClr val="0070C0"/>
                </a:solidFill>
              </a:rPr>
              <a:t>), </a:t>
            </a:r>
            <a:r>
              <a:rPr lang="en-US" sz="2000" dirty="0">
                <a:solidFill>
                  <a:srgbClr val="0070C0"/>
                </a:solidFill>
              </a:rPr>
              <a:t>which instantiates concrete </a:t>
            </a:r>
            <a:r>
              <a:rPr lang="en-US" sz="2000" i="1" dirty="0">
                <a:solidFill>
                  <a:srgbClr val="0070C0"/>
                </a:solidFill>
              </a:rPr>
              <a:t>Products</a:t>
            </a:r>
            <a:r>
              <a:rPr lang="en-US" sz="2000" dirty="0">
                <a:solidFill>
                  <a:srgbClr val="0070C0"/>
                </a:solidFill>
              </a:rPr>
              <a:t> (</a:t>
            </a:r>
            <a:r>
              <a:rPr lang="en-US" sz="2000" dirty="0" err="1">
                <a:solidFill>
                  <a:srgbClr val="0070C0"/>
                </a:solidFill>
              </a:rPr>
              <a:t>DollarBillMaker</a:t>
            </a:r>
            <a:r>
              <a:rPr lang="en-US" sz="2000" dirty="0">
                <a:solidFill>
                  <a:srgbClr val="0070C0"/>
                </a:solidFill>
              </a:rPr>
              <a:t> or </a:t>
            </a:r>
            <a:r>
              <a:rPr lang="en-US" sz="2000" dirty="0" err="1">
                <a:solidFill>
                  <a:srgbClr val="0070C0"/>
                </a:solidFill>
              </a:rPr>
              <a:t>DollarCoinMaker</a:t>
            </a:r>
            <a:r>
              <a:rPr lang="en-US" sz="2000" dirty="0">
                <a:solidFill>
                  <a:srgbClr val="0070C0"/>
                </a:solidFill>
              </a:rPr>
              <a:t>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714750" y="3095625"/>
            <a:ext cx="2843213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dirty="0">
                <a:solidFill>
                  <a:srgbClr val="7030A0"/>
                </a:solidFill>
              </a:rPr>
              <a:t>But the client </a:t>
            </a:r>
            <a:r>
              <a:rPr lang="en-US" i="1" dirty="0">
                <a:solidFill>
                  <a:srgbClr val="7030A0"/>
                </a:solidFill>
              </a:rPr>
              <a:t>still</a:t>
            </a:r>
            <a:r>
              <a:rPr lang="en-US" dirty="0">
                <a:solidFill>
                  <a:srgbClr val="7030A0"/>
                </a:solidFill>
              </a:rPr>
              <a:t> has to create the Factory (</a:t>
            </a:r>
            <a:r>
              <a:rPr lang="en-US" dirty="0" err="1">
                <a:solidFill>
                  <a:srgbClr val="7030A0"/>
                </a:solidFill>
              </a:rPr>
              <a:t>USMoneyMint</a:t>
            </a:r>
            <a:r>
              <a:rPr lang="en-US" dirty="0">
                <a:solidFill>
                  <a:srgbClr val="7030A0"/>
                </a:solidFill>
              </a:rPr>
              <a:t>) that creates the </a:t>
            </a:r>
            <a:r>
              <a:rPr lang="en-US" dirty="0" err="1">
                <a:solidFill>
                  <a:srgbClr val="7030A0"/>
                </a:solidFill>
              </a:rPr>
              <a:t>CurrencyMakers</a:t>
            </a:r>
            <a:endParaRPr lang="en-US" sz="2000" dirty="0">
              <a:solidFill>
                <a:srgbClr val="7030A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6157913" y="2819400"/>
            <a:ext cx="1938337" cy="523875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853112" y="317837"/>
            <a:ext cx="5576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Why not move the if statement to the constructor?</a:t>
            </a:r>
          </a:p>
        </p:txBody>
      </p:sp>
    </p:spTree>
    <p:extLst>
      <p:ext uri="{BB962C8B-B14F-4D97-AF65-F5344CB8AC3E}">
        <p14:creationId xmlns:p14="http://schemas.microsoft.com/office/powerpoint/2010/main" val="5208161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0" y="1828800"/>
            <a:ext cx="7391400" cy="4528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7557"/>
            <a:ext cx="4414838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Factory pattern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14750" y="5682595"/>
            <a:ext cx="3886200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dirty="0">
                <a:solidFill>
                  <a:srgbClr val="0070C0"/>
                </a:solidFill>
              </a:rPr>
              <a:t>There are two Products being built here by the </a:t>
            </a:r>
            <a:r>
              <a:rPr lang="en-US" b="1" dirty="0" err="1">
                <a:solidFill>
                  <a:srgbClr val="0070C0"/>
                </a:solidFill>
              </a:rPr>
              <a:t>USMoneyMint</a:t>
            </a:r>
            <a:r>
              <a:rPr lang="en-US" dirty="0">
                <a:solidFill>
                  <a:srgbClr val="0070C0"/>
                </a:solidFill>
              </a:rPr>
              <a:t> Factory – </a:t>
            </a:r>
            <a:r>
              <a:rPr lang="en-US" b="1" dirty="0" err="1">
                <a:solidFill>
                  <a:srgbClr val="0070C0"/>
                </a:solidFill>
              </a:rPr>
              <a:t>DollarCoinMaker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and </a:t>
            </a:r>
            <a:r>
              <a:rPr lang="en-US" b="1" dirty="0" err="1">
                <a:solidFill>
                  <a:srgbClr val="0070C0"/>
                </a:solidFill>
              </a:rPr>
              <a:t>DollarBillMaker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3881" y="2108538"/>
            <a:ext cx="2814638" cy="286232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sz="2000" dirty="0">
                <a:solidFill>
                  <a:srgbClr val="0070C0"/>
                </a:solidFill>
              </a:rPr>
              <a:t>The concrete factory (</a:t>
            </a:r>
            <a:r>
              <a:rPr lang="en-US" sz="2000" dirty="0" err="1">
                <a:solidFill>
                  <a:srgbClr val="0070C0"/>
                </a:solidFill>
              </a:rPr>
              <a:t>USMoneyMint</a:t>
            </a:r>
            <a:r>
              <a:rPr lang="en-US" sz="2000" dirty="0">
                <a:solidFill>
                  <a:srgbClr val="0070C0"/>
                </a:solidFill>
              </a:rPr>
              <a:t>) implements a single </a:t>
            </a:r>
            <a:r>
              <a:rPr lang="en-US" sz="2000" b="1" i="1" dirty="0">
                <a:solidFill>
                  <a:srgbClr val="0070C0"/>
                </a:solidFill>
              </a:rPr>
              <a:t>Factory Method </a:t>
            </a:r>
            <a:r>
              <a:rPr lang="en-US" sz="2000" i="1" dirty="0">
                <a:solidFill>
                  <a:srgbClr val="0070C0"/>
                </a:solidFill>
              </a:rPr>
              <a:t>(</a:t>
            </a:r>
            <a:r>
              <a:rPr lang="en-US" sz="2000" i="1" dirty="0" err="1">
                <a:solidFill>
                  <a:srgbClr val="0070C0"/>
                </a:solidFill>
              </a:rPr>
              <a:t>createCurrencyMaker</a:t>
            </a:r>
            <a:r>
              <a:rPr lang="en-US" sz="2000" i="1" dirty="0">
                <a:solidFill>
                  <a:srgbClr val="0070C0"/>
                </a:solidFill>
              </a:rPr>
              <a:t>), </a:t>
            </a:r>
            <a:r>
              <a:rPr lang="en-US" sz="2000" dirty="0">
                <a:solidFill>
                  <a:srgbClr val="0070C0"/>
                </a:solidFill>
              </a:rPr>
              <a:t>which instantiates concrete </a:t>
            </a:r>
            <a:r>
              <a:rPr lang="en-US" sz="2000" i="1" dirty="0">
                <a:solidFill>
                  <a:srgbClr val="0070C0"/>
                </a:solidFill>
              </a:rPr>
              <a:t>Products</a:t>
            </a:r>
            <a:r>
              <a:rPr lang="en-US" sz="2000" dirty="0">
                <a:solidFill>
                  <a:srgbClr val="0070C0"/>
                </a:solidFill>
              </a:rPr>
              <a:t> (</a:t>
            </a:r>
            <a:r>
              <a:rPr lang="en-US" sz="2000" dirty="0" err="1">
                <a:solidFill>
                  <a:srgbClr val="0070C0"/>
                </a:solidFill>
              </a:rPr>
              <a:t>DollarBillMaker</a:t>
            </a:r>
            <a:r>
              <a:rPr lang="en-US" sz="2000" dirty="0">
                <a:solidFill>
                  <a:srgbClr val="0070C0"/>
                </a:solidFill>
              </a:rPr>
              <a:t> or </a:t>
            </a:r>
            <a:r>
              <a:rPr lang="en-US" sz="2000" dirty="0" err="1">
                <a:solidFill>
                  <a:srgbClr val="0070C0"/>
                </a:solidFill>
              </a:rPr>
              <a:t>DollarCoinMaker</a:t>
            </a:r>
            <a:r>
              <a:rPr lang="en-US" sz="2000" dirty="0">
                <a:solidFill>
                  <a:srgbClr val="0070C0"/>
                </a:solidFill>
              </a:rPr>
              <a:t>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714750" y="3095625"/>
            <a:ext cx="2843213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dirty="0">
                <a:solidFill>
                  <a:srgbClr val="7030A0"/>
                </a:solidFill>
              </a:rPr>
              <a:t>But the client </a:t>
            </a:r>
            <a:r>
              <a:rPr lang="en-US" i="1" dirty="0">
                <a:solidFill>
                  <a:srgbClr val="7030A0"/>
                </a:solidFill>
              </a:rPr>
              <a:t>still</a:t>
            </a:r>
            <a:r>
              <a:rPr lang="en-US" dirty="0">
                <a:solidFill>
                  <a:srgbClr val="7030A0"/>
                </a:solidFill>
              </a:rPr>
              <a:t> has to create the Factory (</a:t>
            </a:r>
            <a:r>
              <a:rPr lang="en-US" dirty="0" err="1">
                <a:solidFill>
                  <a:srgbClr val="7030A0"/>
                </a:solidFill>
              </a:rPr>
              <a:t>USMoneyMint</a:t>
            </a:r>
            <a:r>
              <a:rPr lang="en-US" dirty="0">
                <a:solidFill>
                  <a:srgbClr val="7030A0"/>
                </a:solidFill>
              </a:rPr>
              <a:t>) that creates the </a:t>
            </a:r>
            <a:r>
              <a:rPr lang="en-US" dirty="0" err="1">
                <a:solidFill>
                  <a:srgbClr val="7030A0"/>
                </a:solidFill>
              </a:rPr>
              <a:t>CurrencyMakers</a:t>
            </a:r>
            <a:endParaRPr lang="en-US" sz="2000" dirty="0">
              <a:solidFill>
                <a:srgbClr val="7030A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6157913" y="2819400"/>
            <a:ext cx="1938337" cy="523875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57913" y="607557"/>
            <a:ext cx="52720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5853112" y="317837"/>
            <a:ext cx="55768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Why not move the if statement to the constructor?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Constructor doesn’t “return” an object!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It just initializes the </a:t>
            </a:r>
            <a:r>
              <a:rPr lang="en-US" sz="2000" i="1" dirty="0"/>
              <a:t>current</a:t>
            </a:r>
            <a:r>
              <a:rPr lang="en-US" sz="2000" dirty="0"/>
              <a:t> object</a:t>
            </a:r>
          </a:p>
        </p:txBody>
      </p:sp>
    </p:spTree>
    <p:extLst>
      <p:ext uri="{BB962C8B-B14F-4D97-AF65-F5344CB8AC3E}">
        <p14:creationId xmlns:p14="http://schemas.microsoft.com/office/powerpoint/2010/main" val="1718750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Factory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The next level of extension of the Factory concept</a:t>
            </a:r>
          </a:p>
          <a:p>
            <a:endParaRPr lang="en-US" sz="3200" dirty="0"/>
          </a:p>
          <a:p>
            <a:r>
              <a:rPr lang="en-US" sz="3200" dirty="0"/>
              <a:t>The products created by are sufficiently different to warrant separate Factories</a:t>
            </a:r>
          </a:p>
          <a:p>
            <a:pPr lvl="1"/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Whose “factory methods” are similar</a:t>
            </a:r>
          </a:p>
          <a:p>
            <a:pPr lvl="1"/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3200" dirty="0"/>
              <a:t>Students will not be responsible for the Abstract </a:t>
            </a:r>
            <a:r>
              <a:rPr lang="en-US" sz="3200"/>
              <a:t>Factory Pattern </a:t>
            </a:r>
            <a:r>
              <a:rPr lang="en-US" sz="3200" dirty="0"/>
              <a:t>unless it’s covered during the week 10 presentations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7549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1" y="1600201"/>
            <a:ext cx="8672512" cy="51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22238"/>
            <a:ext cx="75438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Abstract Factory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63" y="4356363"/>
            <a:ext cx="3162299" cy="22467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The products created by are sufficiently different to warrant separate Factories (</a:t>
            </a:r>
            <a:r>
              <a:rPr lang="en-US" sz="2000" b="1" dirty="0" err="1"/>
              <a:t>USMoneyMint</a:t>
            </a:r>
            <a:r>
              <a:rPr lang="en-US" sz="2000" dirty="0"/>
              <a:t> and </a:t>
            </a:r>
            <a:r>
              <a:rPr lang="en-US" sz="2000" b="1" dirty="0" err="1"/>
              <a:t>CanadianMoneyMint</a:t>
            </a:r>
            <a:r>
              <a:rPr lang="en-US" sz="2000" dirty="0"/>
              <a:t>), each of which “knows” which products to make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00600" y="429220"/>
            <a:ext cx="5562600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dirty="0">
                <a:solidFill>
                  <a:srgbClr val="0070C0"/>
                </a:solidFill>
              </a:rPr>
              <a:t>The abstract factory (</a:t>
            </a:r>
            <a:r>
              <a:rPr lang="en-US" dirty="0" err="1">
                <a:solidFill>
                  <a:srgbClr val="0070C0"/>
                </a:solidFill>
              </a:rPr>
              <a:t>MoneyMint</a:t>
            </a:r>
            <a:r>
              <a:rPr lang="en-US" dirty="0">
                <a:solidFill>
                  <a:srgbClr val="0070C0"/>
                </a:solidFill>
              </a:rPr>
              <a:t>) defines the </a:t>
            </a:r>
            <a:r>
              <a:rPr lang="en-US" b="1" i="1" dirty="0">
                <a:solidFill>
                  <a:srgbClr val="0070C0"/>
                </a:solidFill>
              </a:rPr>
              <a:t>Factory Method </a:t>
            </a:r>
            <a:r>
              <a:rPr lang="en-US" i="1" dirty="0">
                <a:solidFill>
                  <a:srgbClr val="0070C0"/>
                </a:solidFill>
              </a:rPr>
              <a:t>implemented by the concrete factories, which is used by the client to create </a:t>
            </a:r>
            <a:r>
              <a:rPr lang="en-US" i="1" dirty="0" err="1">
                <a:solidFill>
                  <a:srgbClr val="0070C0"/>
                </a:solidFill>
              </a:rPr>
              <a:t>CurrencyMakers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00063" y="2785273"/>
            <a:ext cx="4557712" cy="132343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2"/>
            <a:r>
              <a:rPr lang="en-US" sz="2000" dirty="0">
                <a:solidFill>
                  <a:srgbClr val="7030A0"/>
                </a:solidFill>
              </a:rPr>
              <a:t>But the client </a:t>
            </a:r>
            <a:r>
              <a:rPr lang="en-US" sz="2000" i="1" dirty="0">
                <a:solidFill>
                  <a:srgbClr val="7030A0"/>
                </a:solidFill>
              </a:rPr>
              <a:t>still</a:t>
            </a:r>
            <a:r>
              <a:rPr lang="en-US" sz="2000" dirty="0">
                <a:solidFill>
                  <a:srgbClr val="7030A0"/>
                </a:solidFill>
              </a:rPr>
              <a:t> has to create the concrete Factories (</a:t>
            </a:r>
            <a:r>
              <a:rPr lang="en-US" sz="2000" dirty="0" err="1">
                <a:solidFill>
                  <a:srgbClr val="7030A0"/>
                </a:solidFill>
              </a:rPr>
              <a:t>USMoneyMint</a:t>
            </a:r>
            <a:r>
              <a:rPr lang="en-US" sz="2000" dirty="0">
                <a:solidFill>
                  <a:srgbClr val="7030A0"/>
                </a:solidFill>
              </a:rPr>
              <a:t>), but can refer to them abstractly (via </a:t>
            </a:r>
            <a:r>
              <a:rPr lang="en-US" sz="2000" dirty="0" err="1">
                <a:solidFill>
                  <a:srgbClr val="7030A0"/>
                </a:solidFill>
              </a:rPr>
              <a:t>MoneyMint</a:t>
            </a:r>
            <a:r>
              <a:rPr lang="en-US" sz="2000" dirty="0">
                <a:solidFill>
                  <a:srgbClr val="7030A0"/>
                </a:solidFill>
              </a:rPr>
              <a:t> references)</a:t>
            </a:r>
            <a:endParaRPr lang="en-US" sz="2400" dirty="0">
              <a:solidFill>
                <a:srgbClr val="7030A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5057775" y="3014662"/>
            <a:ext cx="685800" cy="20002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5057775" y="3014662"/>
            <a:ext cx="3857625" cy="20002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6434138" y="1323975"/>
            <a:ext cx="180975" cy="66674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915810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Review: Factory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177" y="2104757"/>
            <a:ext cx="8802291" cy="4488548"/>
          </a:xfrm>
        </p:spPr>
        <p:txBody>
          <a:bodyPr>
            <a:normAutofit/>
          </a:bodyPr>
          <a:lstStyle/>
          <a:p>
            <a:r>
              <a:rPr lang="en-US" sz="3200" dirty="0"/>
              <a:t>Goal: decouple object creation from client code</a:t>
            </a:r>
          </a:p>
          <a:p>
            <a:r>
              <a:rPr lang="en-US" sz="3200" dirty="0"/>
              <a:t>Simple solution: static factory method – not extensible</a:t>
            </a:r>
          </a:p>
          <a:p>
            <a:pPr lvl="1"/>
            <a:r>
              <a:rPr lang="en-US" sz="2800" dirty="0"/>
              <a:t>But is a good model for parsing inputs into objects</a:t>
            </a:r>
          </a:p>
          <a:p>
            <a:r>
              <a:rPr lang="en-US" sz="3200" dirty="0"/>
              <a:t>Factory class: supports multiple generation methods</a:t>
            </a:r>
          </a:p>
          <a:p>
            <a:r>
              <a:rPr lang="en-US" sz="3200" dirty="0"/>
              <a:t>Abstract Factory Class: multiple product lines</a:t>
            </a:r>
          </a:p>
          <a:p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2" descr="C:\Program Files\Microsoft Office\MEDIA\CAGCAT10\j0285360.wmf">
            <a:extLst>
              <a:ext uri="{FF2B5EF4-FFF2-40B4-BE49-F238E27FC236}">
                <a16:creationId xmlns:a16="http://schemas.microsoft.com/office/drawing/2014/main" id="{F9200BAE-2073-E3CE-ECE7-CC9B9EB20B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784" y="2619846"/>
            <a:ext cx="2190750" cy="27001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2833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E663-4775-0443-AC9A-B21E1DFD3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Issue: multiple types of clocks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608E4-EE67-334F-9C76-D53EF8551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4"/>
            <a:ext cx="10233800" cy="4635333"/>
          </a:xfrm>
        </p:spPr>
        <p:txBody>
          <a:bodyPr>
            <a:normAutofit/>
          </a:bodyPr>
          <a:lstStyle/>
          <a:p>
            <a:r>
              <a:rPr lang="en-US" dirty="0"/>
              <a:t>See time example in sample code folder</a:t>
            </a:r>
          </a:p>
          <a:p>
            <a:pPr lvl="1"/>
            <a:r>
              <a:rPr lang="en-US" dirty="0"/>
              <a:t>Class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dirty="0"/>
              <a:t>: hours + minutes, where hours can grow forever</a:t>
            </a:r>
          </a:p>
          <a:p>
            <a:pPr lvl="1"/>
            <a:r>
              <a:rPr lang="en-US" dirty="0"/>
              <a:t>Class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</a:t>
            </a:r>
            <a:r>
              <a:rPr lang="en-US" dirty="0"/>
              <a:t>: hours + minutes as captured on 24-hour clock</a:t>
            </a:r>
          </a:p>
          <a:p>
            <a:pPr lvl="1"/>
            <a:r>
              <a:rPr lang="en-US" dirty="0"/>
              <a:t>Review test code for each</a:t>
            </a:r>
          </a:p>
          <a:p>
            <a:r>
              <a:rPr lang="en-US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AbstractTime</a:t>
            </a:r>
            <a:r>
              <a:rPr lang="en-US" dirty="0"/>
              <a:t>: abstracts the two clocks</a:t>
            </a: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makeTime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hours,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minutes, String type) {</a:t>
            </a:r>
          </a:p>
          <a:p>
            <a:pPr marL="45720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CC783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type.equalsIgnoreCase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"time"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CC783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new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Time(hours</a:t>
            </a:r>
            <a:r>
              <a:rPr lang="en-US" dirty="0">
                <a:solidFill>
                  <a:srgbClr val="CC783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minutes)</a:t>
            </a:r>
            <a:r>
              <a:rPr lang="en-US" dirty="0">
                <a:solidFill>
                  <a:srgbClr val="CC783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dirty="0">
                <a:solidFill>
                  <a:srgbClr val="CC783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rgbClr val="CC783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br>
              <a:rPr lang="en-US" dirty="0">
                <a:solidFill>
                  <a:srgbClr val="CC783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rgbClr val="CC783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new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Clock(hours</a:t>
            </a:r>
            <a:r>
              <a:rPr lang="en-US" dirty="0">
                <a:solidFill>
                  <a:srgbClr val="CC783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minutes)</a:t>
            </a:r>
            <a:r>
              <a:rPr lang="en-US" dirty="0">
                <a:solidFill>
                  <a:srgbClr val="CC783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CC783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D76E62-0C9A-2B47-8F55-1768D04B82CB}"/>
              </a:ext>
            </a:extLst>
          </p:cNvPr>
          <p:cNvSpPr txBox="1"/>
          <p:nvPr/>
        </p:nvSpPr>
        <p:spPr>
          <a:xfrm>
            <a:off x="433955" y="2402566"/>
            <a:ext cx="4417178" cy="10772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>
                <a:latin typeface="Consolas" panose="020B0609020204030204" pitchFamily="49" charset="0"/>
              </a:rPr>
              <a:t>makeTime</a:t>
            </a:r>
            <a:r>
              <a:rPr lang="en-US" sz="3200" dirty="0"/>
              <a:t>: an example of a </a:t>
            </a:r>
            <a:r>
              <a:rPr lang="en-US" sz="3200" i="1" dirty="0"/>
              <a:t>static factory method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5FDB7C-FC8B-754C-8CCD-55D230256B86}"/>
              </a:ext>
            </a:extLst>
          </p:cNvPr>
          <p:cNvSpPr txBox="1"/>
          <p:nvPr/>
        </p:nvSpPr>
        <p:spPr>
          <a:xfrm>
            <a:off x="8710050" y="4718042"/>
            <a:ext cx="3208148" cy="83099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Introduces dependency (coupling) on subclass!</a:t>
            </a:r>
          </a:p>
        </p:txBody>
      </p:sp>
    </p:spTree>
    <p:extLst>
      <p:ext uri="{BB962C8B-B14F-4D97-AF65-F5344CB8AC3E}">
        <p14:creationId xmlns:p14="http://schemas.microsoft.com/office/powerpoint/2010/main" val="42361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27430-E27F-6548-B961-6BA9A342B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factory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F2E26-05FB-3B4C-869B-A605DBA59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999" y="1825625"/>
            <a:ext cx="10857635" cy="4854144"/>
          </a:xfrm>
        </p:spPr>
        <p:txBody>
          <a:bodyPr>
            <a:normAutofit/>
          </a:bodyPr>
          <a:lstStyle/>
          <a:p>
            <a:r>
              <a:rPr lang="en-US" dirty="0"/>
              <a:t>Also: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Clock.fromString</a:t>
            </a:r>
            <a:r>
              <a:rPr lang="en-US" dirty="0"/>
              <a:t>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Time.fromString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/>
              <a:t>Generally: method to parse objects from inputs</a:t>
            </a:r>
          </a:p>
          <a:p>
            <a:r>
              <a:rPr lang="en-US" dirty="0"/>
              <a:t>General form: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public class X {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    …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    public static X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makeX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someData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        …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        return new X(…); // or new Y(…) where Y extends X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    }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	}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050BDE-C25B-88DF-F382-DBF9E4EBB700}"/>
              </a:ext>
            </a:extLst>
          </p:cNvPr>
          <p:cNvSpPr txBox="1"/>
          <p:nvPr/>
        </p:nvSpPr>
        <p:spPr>
          <a:xfrm>
            <a:off x="8618173" y="1983088"/>
            <a:ext cx="3449136" cy="193899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40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1" dirty="0">
                <a:solidFill>
                  <a:schemeClr val="bg1"/>
                </a:solidFill>
              </a:rPr>
              <a:t>Very</a:t>
            </a:r>
            <a:r>
              <a:rPr lang="en-US" sz="2400" i="1" dirty="0">
                <a:solidFill>
                  <a:schemeClr val="bg1"/>
                </a:solidFill>
              </a:rPr>
              <a:t> useful for parsing inputs, especially structured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chemeClr val="bg1"/>
                </a:solidFill>
              </a:rPr>
              <a:t>Pair with </a:t>
            </a:r>
            <a:r>
              <a:rPr lang="en-US" sz="2400" i="1" dirty="0" err="1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toString</a:t>
            </a:r>
            <a:r>
              <a:rPr lang="en-US" sz="2400" i="1" dirty="0">
                <a:solidFill>
                  <a:schemeClr val="bg1"/>
                </a:solidFill>
              </a:rPr>
              <a:t> methods for output</a:t>
            </a:r>
          </a:p>
        </p:txBody>
      </p:sp>
    </p:spTree>
    <p:extLst>
      <p:ext uri="{BB962C8B-B14F-4D97-AF65-F5344CB8AC3E}">
        <p14:creationId xmlns:p14="http://schemas.microsoft.com/office/powerpoint/2010/main" val="264967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0914F-141F-44B2-AD3D-8A83880B5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Ducks a-swimming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61FDC-CDB8-4ED7-B0E0-9920163B6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Problem: modeling ducks in a pond</a:t>
            </a:r>
          </a:p>
          <a:p>
            <a:pPr lvl="1"/>
            <a:r>
              <a:rPr lang="en-US" dirty="0"/>
              <a:t>Each type of duck: particular swimming pattern</a:t>
            </a:r>
          </a:p>
          <a:p>
            <a:pPr lvl="2"/>
            <a:r>
              <a:rPr lang="en-US" dirty="0" err="1"/>
              <a:t>Eg</a:t>
            </a:r>
            <a:r>
              <a:rPr lang="en-US" dirty="0"/>
              <a:t>: straight lines vs. circular</a:t>
            </a:r>
          </a:p>
          <a:p>
            <a:pPr lvl="1"/>
            <a:r>
              <a:rPr lang="en-US" dirty="0"/>
              <a:t>Each type of duck also has a particular quack</a:t>
            </a:r>
          </a:p>
          <a:p>
            <a:pPr lvl="2"/>
            <a:r>
              <a:rPr lang="en-US" dirty="0"/>
              <a:t>Mallard, canvasback, black-bellied whistler</a:t>
            </a:r>
          </a:p>
          <a:p>
            <a:r>
              <a:rPr lang="en-US" dirty="0"/>
              <a:t>Solution?</a:t>
            </a:r>
          </a:p>
          <a:p>
            <a:pPr lvl="1"/>
            <a:r>
              <a:rPr lang="en-US" dirty="0"/>
              <a:t>Strategy: abstract move, abstract quack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1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Applying the strategy pattern</a:t>
            </a:r>
            <a:r>
              <a:rPr lang="is-IS" altLang="en-US" dirty="0"/>
              <a:t>…</a:t>
            </a:r>
            <a:endParaRPr lang="en-US" alt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661160" y="1799272"/>
            <a:ext cx="9505950" cy="4795837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// create some behaviors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csb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CircularSwimming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sqb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StandardQuacking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rsb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RandomFloating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endParaRPr lang="en-US" altLang="en-US" sz="2400" dirty="0">
              <a:solidFill>
                <a:schemeClr val="tx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// daffy has circular swimming,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quacking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Waterfowl daffy = new Duck(“daffy”,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csb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sqb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//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donald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has random floating,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quacking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Waterfowl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donald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new Duck(“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donald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”,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rsb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sqb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daffy.swim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donald.quack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73194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How this looks in the application</a:t>
            </a:r>
            <a:r>
              <a:rPr lang="is-IS" altLang="en-US" dirty="0"/>
              <a:t>…</a:t>
            </a:r>
            <a:endParaRPr lang="en-US" alt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787397"/>
            <a:ext cx="9722625" cy="507060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circ_swimmer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CircularSwimming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rand_floater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RandomFloating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std_quacker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StandardQuacking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silent = new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NoQuacking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List&lt;Duck&gt; ducks = new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LinkedList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&lt;&gt;();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swim_type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quack_type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String name =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while ( !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swim_type.equals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(“done”) ) {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swim_style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swim_type.equals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(“circular”) ?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circ_swimmer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: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rand_floater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quack_style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quack_type.equals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(“standard”) ?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std_quacker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: silent;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ducks.add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(new Duck(name,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swim_style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quack_style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swim_type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quack_type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 name = </a:t>
            </a:r>
            <a:r>
              <a:rPr lang="en-US" altLang="en-US" sz="24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  <a:endParaRPr lang="en-US" altLang="en-US" sz="2400" dirty="0">
              <a:solidFill>
                <a:schemeClr val="tx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29950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How this looks in the application</a:t>
            </a:r>
            <a:r>
              <a:rPr lang="is-IS" altLang="en-US" dirty="0"/>
              <a:t>…</a:t>
            </a:r>
            <a:endParaRPr lang="en-US" alt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787397"/>
            <a:ext cx="9722625" cy="507060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circ_swimmer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CircularSwimming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rand_floater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RandomFloating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std_quacker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StandardQuacking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silent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NoQuacking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List&lt;Duck&gt; ducks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LinkedList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&lt;&gt;();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swim_type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quack_type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String name =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while ( !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swim_type.equals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(“done”) ) {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</a:p>
          <a:p>
            <a:pPr>
              <a:buFont typeface="Wingdings" charset="2"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swim_type.equals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(“circular”) ?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circ_swimmer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: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rand_floater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</a:t>
            </a:r>
          </a:p>
          <a:p>
            <a:pPr>
              <a:buFont typeface="Wingdings" charset="2"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quack_type.equals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(“standard”) ?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std_quacker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: silent;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ducks.add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new Duck(name,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1088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How this looks in the application</a:t>
            </a:r>
            <a:r>
              <a:rPr lang="is-IS" altLang="en-US" dirty="0"/>
              <a:t>…</a:t>
            </a:r>
            <a:endParaRPr lang="en-US" alt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787397"/>
            <a:ext cx="9722625" cy="507060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circ_swimmer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CircularSwimming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rand_floater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RandomFloating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std_quacker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StandardQuacking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silent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NoQuacking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List&lt;Duck&gt; ducks = new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LinkedList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&lt;&gt;();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swim_type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String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quack_type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String name =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in.next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while ( !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swim_type.equals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(“done”) ) {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SwimBehavior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</a:p>
          <a:p>
            <a:pPr>
              <a:buFont typeface="Wingdings" charset="2"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swim_type.equals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(“circular”) ?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circ_swimmer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: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rand_floater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QuackBehavior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=</a:t>
            </a:r>
          </a:p>
          <a:p>
            <a:pPr>
              <a:buFont typeface="Wingdings" charset="2"/>
              <a:buNone/>
            </a:pP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quack_type.equals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(“standard”) ?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std_quacker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: silent;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400" dirty="0" err="1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ducks.add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new Duck(name,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swim_style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quack_style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95159" y="2909810"/>
            <a:ext cx="4039888" cy="8309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i="1" dirty="0">
                <a:latin typeface="PT Sans Caption" charset="-52"/>
                <a:ea typeface="PT Sans Caption" charset="-52"/>
                <a:cs typeface="PT Sans Caption" charset="-52"/>
              </a:rPr>
              <a:t>But </a:t>
            </a:r>
            <a:r>
              <a:rPr lang="en-US" sz="2400" i="1">
                <a:latin typeface="PT Sans Caption" charset="-52"/>
                <a:ea typeface="PT Sans Caption" charset="-52"/>
                <a:cs typeface="PT Sans Caption" charset="-52"/>
              </a:rPr>
              <a:t>what happens when</a:t>
            </a:r>
          </a:p>
          <a:p>
            <a:r>
              <a:rPr lang="en-US" sz="2400" i="1">
                <a:latin typeface="PT Sans Caption" charset="-52"/>
                <a:ea typeface="PT Sans Caption" charset="-52"/>
                <a:cs typeface="PT Sans Caption" charset="-52"/>
              </a:rPr>
              <a:t>we have more behaviors?</a:t>
            </a:r>
            <a:endParaRPr lang="en-US" sz="2400" i="1" dirty="0">
              <a:latin typeface="PT Sans Caption" charset="-52"/>
              <a:ea typeface="PT Sans Caption" charset="-52"/>
              <a:cs typeface="PT Sans Caption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622458749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9390</TotalTime>
  <Words>1894</Words>
  <Application>Microsoft Office PowerPoint</Application>
  <PresentationFormat>Widescreen</PresentationFormat>
  <Paragraphs>233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Consolas</vt:lpstr>
      <vt:lpstr>Corbel</vt:lpstr>
      <vt:lpstr>Courier New</vt:lpstr>
      <vt:lpstr>PT Sans Caption</vt:lpstr>
      <vt:lpstr>Wingdings</vt:lpstr>
      <vt:lpstr>Depth</vt:lpstr>
      <vt:lpstr> 14. Factory Pattern</vt:lpstr>
      <vt:lpstr>Issue: multiple types of clocks</vt:lpstr>
      <vt:lpstr>Issue: multiple types of clocks</vt:lpstr>
      <vt:lpstr>Static factory methods</vt:lpstr>
      <vt:lpstr>Ducks a-swimming</vt:lpstr>
      <vt:lpstr>Applying the strategy pattern…</vt:lpstr>
      <vt:lpstr>How this looks in the application…</vt:lpstr>
      <vt:lpstr>How this looks in the application…</vt:lpstr>
      <vt:lpstr>How this looks in the application…</vt:lpstr>
      <vt:lpstr>How this looks in the application…</vt:lpstr>
      <vt:lpstr>Duck class, Simple Factory Idiom</vt:lpstr>
      <vt:lpstr>Duck class, Simple Factory Idiom</vt:lpstr>
      <vt:lpstr>Duck class, Simple Factory Idiom</vt:lpstr>
      <vt:lpstr>Duck class, Simple Factory Idiom</vt:lpstr>
      <vt:lpstr>Issue: Direct instantiation problem</vt:lpstr>
      <vt:lpstr>Scenario: Client directly creates class instances</vt:lpstr>
      <vt:lpstr>Factory Pattern</vt:lpstr>
      <vt:lpstr>Factory Pattern</vt:lpstr>
      <vt:lpstr>Factory pattern</vt:lpstr>
      <vt:lpstr>Factory pattern</vt:lpstr>
      <vt:lpstr>Factory pattern</vt:lpstr>
      <vt:lpstr>Factory pattern</vt:lpstr>
      <vt:lpstr>Abstract Factory Pattern</vt:lpstr>
      <vt:lpstr>Abstract Factory</vt:lpstr>
      <vt:lpstr>Review: Factory Patterns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Course Introduction</dc:title>
  <dc:creator>Brad Dennis</dc:creator>
  <cp:lastModifiedBy>Hasker, Robert</cp:lastModifiedBy>
  <cp:revision>217</cp:revision>
  <dcterms:created xsi:type="dcterms:W3CDTF">2014-08-01T20:24:53Z</dcterms:created>
  <dcterms:modified xsi:type="dcterms:W3CDTF">2025-12-11T21:45:28Z</dcterms:modified>
</cp:coreProperties>
</file>