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31"/>
  </p:notesMasterIdLst>
  <p:sldIdLst>
    <p:sldId id="256" r:id="rId2"/>
    <p:sldId id="347" r:id="rId3"/>
    <p:sldId id="366" r:id="rId4"/>
    <p:sldId id="348" r:id="rId5"/>
    <p:sldId id="336" r:id="rId6"/>
    <p:sldId id="339" r:id="rId7"/>
    <p:sldId id="338" r:id="rId8"/>
    <p:sldId id="337" r:id="rId9"/>
    <p:sldId id="362" r:id="rId10"/>
    <p:sldId id="297" r:id="rId11"/>
    <p:sldId id="287" r:id="rId12"/>
    <p:sldId id="349" r:id="rId13"/>
    <p:sldId id="350" r:id="rId14"/>
    <p:sldId id="367" r:id="rId15"/>
    <p:sldId id="330" r:id="rId16"/>
    <p:sldId id="360" r:id="rId17"/>
    <p:sldId id="306" r:id="rId18"/>
    <p:sldId id="361" r:id="rId19"/>
    <p:sldId id="307" r:id="rId20"/>
    <p:sldId id="343" r:id="rId21"/>
    <p:sldId id="351" r:id="rId22"/>
    <p:sldId id="369" r:id="rId23"/>
    <p:sldId id="370" r:id="rId24"/>
    <p:sldId id="357" r:id="rId25"/>
    <p:sldId id="354" r:id="rId26"/>
    <p:sldId id="353" r:id="rId27"/>
    <p:sldId id="325" r:id="rId28"/>
    <p:sldId id="363" r:id="rId29"/>
    <p:sldId id="3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9822" autoAdjust="0"/>
  </p:normalViewPr>
  <p:slideViewPr>
    <p:cSldViewPr snapToGrid="0">
      <p:cViewPr varScale="1">
        <p:scale>
          <a:sx n="74" d="100"/>
          <a:sy n="74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FA206-14F7-460C-BD06-C7FABABA15C3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CC1BE-1A59-483F-870A-260C1EE9BE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7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C1BE-1A59-483F-870A-260C1EE9BEA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61D31F-2D5A-4849-8AFB-B1B5315E3A2D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32C075-2E4F-4270-BDC7-B7B50D815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acm.org/~haske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4589" y="3657600"/>
            <a:ext cx="6520330" cy="2232900"/>
          </a:xfrm>
        </p:spPr>
        <p:txBody>
          <a:bodyPr>
            <a:noAutofit/>
          </a:bodyPr>
          <a:lstStyle/>
          <a:p>
            <a:r>
              <a:rPr lang="en-US" sz="4800" b="1" cap="none" dirty="0" smtClean="0">
                <a:latin typeface="+mn-lt"/>
              </a:rPr>
              <a:t>Teaching Basic Class Diagram Notation With UMLGrader</a:t>
            </a:r>
            <a:endParaRPr lang="en-US" sz="4800" cap="none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678" y="852152"/>
            <a:ext cx="7746076" cy="1460742"/>
          </a:xfrm>
        </p:spPr>
        <p:txBody>
          <a:bodyPr>
            <a:normAutofit/>
          </a:bodyPr>
          <a:lstStyle/>
          <a:p>
            <a:r>
              <a:rPr lang="en-US" dirty="0" smtClean="0"/>
              <a:t>Robert W. Hasker	</a:t>
            </a:r>
          </a:p>
          <a:p>
            <a:r>
              <a:rPr lang="en-US" dirty="0" smtClean="0"/>
              <a:t>Yan Shi</a:t>
            </a:r>
          </a:p>
          <a:p>
            <a:pPr algn="ctr"/>
            <a:endParaRPr lang="en-US" sz="1500" dirty="0" smtClean="0"/>
          </a:p>
          <a:p>
            <a:pPr algn="r"/>
            <a:r>
              <a:rPr lang="en-US" sz="1500" dirty="0" smtClean="0"/>
              <a:t>ASEE, 2014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91752" y="859095"/>
            <a:ext cx="503437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Milwaukee School of Engineering</a:t>
            </a:r>
          </a:p>
          <a:p>
            <a:pPr algn="r"/>
            <a:r>
              <a:rPr lang="en-US" dirty="0" smtClean="0"/>
              <a:t>University of Wisconsin – Platteville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Solution: tool to compare solutions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079497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At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http://member.acm.org/~hasker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424" y="2401847"/>
            <a:ext cx="7691856" cy="40488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8286" y="534375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3832" y="1029675"/>
            <a:ext cx="6756210" cy="92257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058" y="2270041"/>
            <a:ext cx="8468984" cy="428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8286" y="534375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3832" y="1029675"/>
            <a:ext cx="6756210" cy="92257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058" y="2270041"/>
            <a:ext cx="8468984" cy="428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025571" y="3958542"/>
            <a:ext cx="717629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49302" y="5557779"/>
            <a:ext cx="2083443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217" y="4907666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Errors for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class names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089" y="4282633"/>
            <a:ext cx="763929" cy="93754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089" y="5231757"/>
            <a:ext cx="1446835" cy="45141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76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8286" y="534375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3832" y="1029675"/>
            <a:ext cx="6756210" cy="92257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058" y="2270041"/>
            <a:ext cx="8468984" cy="428123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025571" y="3958542"/>
            <a:ext cx="717629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49302" y="5557779"/>
            <a:ext cx="2083443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217" y="4907666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Errors for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class names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089" y="4282633"/>
            <a:ext cx="763929" cy="93754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089" y="5231757"/>
            <a:ext cx="1446835" cy="45141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69938" y="4573851"/>
            <a:ext cx="159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Association errors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6679096" y="4282633"/>
            <a:ext cx="291547" cy="937549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9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8286" y="534375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3832" y="1029675"/>
            <a:ext cx="6756210" cy="92257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058" y="2270041"/>
            <a:ext cx="8468984" cy="428123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025571" y="3958542"/>
            <a:ext cx="717629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49302" y="5557779"/>
            <a:ext cx="2083443" cy="3125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217" y="4907666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Errors for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class names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089" y="4282633"/>
            <a:ext cx="763929" cy="93754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089" y="5231757"/>
            <a:ext cx="1446835" cy="45141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69938" y="4573851"/>
            <a:ext cx="159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Association errors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657601" y="6082749"/>
            <a:ext cx="2756451" cy="1118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6679096" y="4282633"/>
            <a:ext cx="291547" cy="937549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713053" y="6082748"/>
            <a:ext cx="1719260" cy="132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87035" y="6029324"/>
            <a:ext cx="230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Attribute errors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44" y="809085"/>
            <a:ext cx="8300102" cy="533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1772547" y="2816237"/>
            <a:ext cx="6873742" cy="6098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given problem statement, asked to draw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34 of 37 students able to match with no errors</a:t>
            </a:r>
          </a:p>
          <a:p>
            <a:pPr lvl="2"/>
            <a:r>
              <a:rPr lang="en-US" dirty="0" smtClean="0"/>
              <a:t>Help: explained roles vs. association names, specifying role names, specifying multiplicities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876" y="2098032"/>
            <a:ext cx="5992370" cy="18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186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1916" cy="497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036" y="1640139"/>
            <a:ext cx="5992370" cy="18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p\proj\papers\umlgrader\asee-2014\presentation\support\i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036" y="4083186"/>
            <a:ext cx="5992370" cy="174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1668149" y="1791475"/>
            <a:ext cx="947429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13673" y="4235813"/>
            <a:ext cx="947429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76" y="3288313"/>
            <a:ext cx="208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 names, </a:t>
            </a:r>
          </a:p>
          <a:p>
            <a:r>
              <a:rPr lang="en-US" dirty="0"/>
              <a:t> </a:t>
            </a:r>
            <a:r>
              <a:rPr lang="en-US" dirty="0" smtClean="0"/>
              <a:t>  ignoring spaces</a:t>
            </a:r>
          </a:p>
          <a:p>
            <a:r>
              <a:rPr lang="en-US" dirty="0" smtClean="0"/>
              <a:t>Can specify alts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5018" y="2050911"/>
            <a:ext cx="976018" cy="1237402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5018" y="4211643"/>
            <a:ext cx="976018" cy="153888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781950" y="5243978"/>
            <a:ext cx="782999" cy="214410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67595" y="5982141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Attributes, operations: match substrings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564949" y="5540887"/>
            <a:ext cx="285008" cy="436364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32519" y="3040670"/>
            <a:ext cx="661743" cy="23585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58939" y="348660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Missing attribute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2424209" y="3315054"/>
            <a:ext cx="264677" cy="19829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6716" y="2592390"/>
            <a:ext cx="3141024" cy="1397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036" y="1640139"/>
            <a:ext cx="5992370" cy="18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p\proj\papers\umlgrader\asee-2014\presentation\support\i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036" y="4083186"/>
            <a:ext cx="5992370" cy="174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618650" y="5050281"/>
            <a:ext cx="947429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07458" y="4545178"/>
            <a:ext cx="1556962" cy="439164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8009" y="5451228"/>
            <a:ext cx="231622" cy="23585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047087" y="4495958"/>
            <a:ext cx="280262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003957" y="2057078"/>
            <a:ext cx="280262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525645" y="2551495"/>
            <a:ext cx="947429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379" y="3241891"/>
            <a:ext cx="1615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Exact match on class names allows catching errors with plurals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4" idx="0"/>
          </p:cNvCxnSpPr>
          <p:nvPr/>
        </p:nvCxnSpPr>
        <p:spPr>
          <a:xfrm flipV="1">
            <a:off x="961901" y="2810931"/>
            <a:ext cx="563744" cy="43096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45029" y="4764760"/>
            <a:ext cx="546734" cy="345338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98920" y="5309717"/>
            <a:ext cx="2280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 associations by role name, then multiplicities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214822" y="5020070"/>
            <a:ext cx="154379" cy="3135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27349" y="3690103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specified, multiplicities must match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327349" y="4059435"/>
            <a:ext cx="235249" cy="436523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187219" y="2377440"/>
            <a:ext cx="496886" cy="1312664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/>
          <p:nvPr/>
        </p:nvCxnSpPr>
        <p:spPr>
          <a:xfrm>
            <a:off x="3895106" y="4059435"/>
            <a:ext cx="742115" cy="1391793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9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2, upper level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Problem:				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04" y="2385288"/>
            <a:ext cx="37719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traditional way to teach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Large, open-ended problems</a:t>
            </a:r>
          </a:p>
          <a:p>
            <a:pPr lvl="1"/>
            <a:r>
              <a:rPr lang="en-US" sz="2400" dirty="0" smtClean="0"/>
              <a:t>Students expected to apply learned notation </a:t>
            </a:r>
          </a:p>
          <a:p>
            <a:pPr lvl="1"/>
            <a:r>
              <a:rPr lang="en-US" sz="2400" dirty="0" smtClean="0"/>
              <a:t>Often: assigned to groups</a:t>
            </a:r>
          </a:p>
          <a:p>
            <a:r>
              <a:rPr lang="en-US" sz="2800" dirty="0" smtClean="0"/>
              <a:t>Challenges:</a:t>
            </a:r>
          </a:p>
          <a:p>
            <a:pPr lvl="1"/>
            <a:r>
              <a:rPr lang="en-US" sz="2400" dirty="0" smtClean="0"/>
              <a:t>Student may miss opportunities to apply key notation</a:t>
            </a:r>
          </a:p>
          <a:p>
            <a:pPr lvl="1"/>
            <a:r>
              <a:rPr lang="en-US" sz="2400" dirty="0" smtClean="0"/>
              <a:t>Lengthy turnaround times for grading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47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</a:t>
            </a:r>
            <a:r>
              <a:rPr lang="en-US" dirty="0"/>
              <a:t>2, </a:t>
            </a:r>
            <a:r>
              <a:rPr lang="en-US" dirty="0" smtClean="0"/>
              <a:t>upper </a:t>
            </a:r>
            <a:r>
              <a:rPr lang="en-US" dirty="0"/>
              <a:t>level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Problem:				   Results: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153272"/>
              </p:ext>
            </p:extLst>
          </p:nvPr>
        </p:nvGraphicFramePr>
        <p:xfrm>
          <a:off x="5449067" y="2146299"/>
          <a:ext cx="308147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566"/>
                <a:gridCol w="1124039"/>
                <a:gridCol w="10648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Ave: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460641" y="5106037"/>
            <a:ext cx="30698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04" y="2385288"/>
            <a:ext cx="37719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Evaluation: </a:t>
            </a:r>
            <a:r>
              <a:rPr lang="en-US" dirty="0" smtClean="0"/>
              <a:t>Intro to Software Eng.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876800"/>
          </a:xfrm>
        </p:spPr>
        <p:txBody>
          <a:bodyPr/>
          <a:lstStyle/>
          <a:p>
            <a:r>
              <a:rPr lang="en-US" dirty="0" smtClean="0"/>
              <a:t>Sophomore-level</a:t>
            </a:r>
          </a:p>
          <a:p>
            <a:r>
              <a:rPr lang="en-US" dirty="0" smtClean="0"/>
              <a:t>Introduces UML about half-way through semester</a:t>
            </a:r>
          </a:p>
          <a:p>
            <a:r>
              <a:rPr lang="en-US" dirty="0" smtClean="0"/>
              <a:t>After introduction: quiz using course registration system</a:t>
            </a:r>
          </a:p>
          <a:p>
            <a:r>
              <a:rPr lang="en-US" dirty="0" smtClean="0"/>
              <a:t>Average score out of 10 points: 6.46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828" y="1676263"/>
            <a:ext cx="4459135" cy="455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1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p\proj\papers\umlgrader\asee-2014\presentation\support\library-sol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131" y="1189890"/>
            <a:ext cx="4273351" cy="384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2126"/>
            <a:ext cx="2083252" cy="688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8" y="3546553"/>
            <a:ext cx="5704054" cy="297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p\proj\papers\umlgrader\asee-2014\presentation\support\library-soln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131" y="1189890"/>
            <a:ext cx="4273351" cy="384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3" y="2132126"/>
            <a:ext cx="2083252" cy="688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Diagram: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4661" y="5637611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Errors Encountered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09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SE: Exam 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9999" y="1467232"/>
            <a:ext cx="6121020" cy="5424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Real estate problem: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39" y="1960862"/>
            <a:ext cx="5267089" cy="233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06551"/>
              </p:ext>
            </p:extLst>
          </p:nvPr>
        </p:nvGraphicFramePr>
        <p:xfrm>
          <a:off x="280270" y="4462362"/>
          <a:ext cx="55304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617"/>
                <a:gridCol w="1382617"/>
                <a:gridCol w="1382617"/>
                <a:gridCol w="13826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σ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99534" y="5732541"/>
            <a:ext cx="574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Student’s </a:t>
            </a:r>
            <a:r>
              <a:rPr lang="en-US" sz="2400" i="1" dirty="0" smtClean="0"/>
              <a:t>t</a:t>
            </a:r>
            <a:r>
              <a:rPr lang="en-US" sz="2400" dirty="0" smtClean="0"/>
              <a:t>-test: Significant improvement</a:t>
            </a:r>
          </a:p>
          <a:p>
            <a:r>
              <a:rPr lang="en-US" sz="2400" dirty="0" smtClean="0"/>
              <a:t>w/ </a:t>
            </a:r>
            <a:r>
              <a:rPr lang="en-US" sz="2400" i="1" dirty="0" smtClean="0"/>
              <a:t>t</a:t>
            </a:r>
            <a:r>
              <a:rPr lang="en-US" sz="2400" dirty="0" smtClean="0"/>
              <a:t> value 5.68, </a:t>
            </a:r>
            <a:r>
              <a:rPr lang="en-US" sz="2400"/>
              <a:t>p &lt;</a:t>
            </a:r>
            <a:r>
              <a:rPr lang="en-US" sz="2400" smtClean="0"/>
              <a:t> </a:t>
            </a:r>
            <a:r>
              <a:rPr lang="en-US" sz="2400" dirty="0"/>
              <a:t>.001 </a:t>
            </a:r>
            <a:r>
              <a:rPr lang="en-US" sz="2400" dirty="0" smtClean="0"/>
              <a:t>(23 </a:t>
            </a:r>
            <a:r>
              <a:rPr lang="en-US" sz="2400" dirty="0" err="1" smtClean="0"/>
              <a:t>dof</a:t>
            </a:r>
            <a:r>
              <a:rPr lang="en-US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SE: Exam errors by type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96" y="1705927"/>
            <a:ext cx="80676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0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SE: </a:t>
            </a:r>
            <a:r>
              <a:rPr lang="en-US" dirty="0"/>
              <a:t>E</a:t>
            </a:r>
            <a:r>
              <a:rPr lang="en-US" dirty="0" smtClean="0"/>
              <a:t>xam </a:t>
            </a:r>
            <a:r>
              <a:rPr lang="en-US" dirty="0"/>
              <a:t>q</a:t>
            </a:r>
            <a:r>
              <a:rPr lang="en-US" dirty="0" smtClean="0"/>
              <a:t>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9999" y="1467232"/>
            <a:ext cx="6121020" cy="5424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Real estate problem: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39" y="1960862"/>
            <a:ext cx="5267089" cy="233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4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conclude?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Proposal: using exercises to teach UML notation:</a:t>
            </a:r>
          </a:p>
          <a:p>
            <a:pPr lvl="1"/>
            <a:r>
              <a:rPr lang="en-US" dirty="0" smtClean="0"/>
              <a:t>Students given description for constrained problem</a:t>
            </a:r>
          </a:p>
          <a:p>
            <a:pPr lvl="1"/>
            <a:r>
              <a:rPr lang="en-US" dirty="0" smtClean="0"/>
              <a:t>UMLGrader compares solution against model solution</a:t>
            </a:r>
          </a:p>
          <a:p>
            <a:pPr lvl="1"/>
            <a:r>
              <a:rPr lang="en-US" dirty="0" smtClean="0"/>
              <a:t>Students iterate until no errors</a:t>
            </a:r>
          </a:p>
          <a:p>
            <a:r>
              <a:rPr lang="en-US" dirty="0" smtClean="0"/>
              <a:t>Evaluation methodology has limits</a:t>
            </a:r>
          </a:p>
          <a:p>
            <a:pPr lvl="1"/>
            <a:r>
              <a:rPr lang="en-US" dirty="0" smtClean="0"/>
              <a:t>Clear issue: what would happen with no lab at all?</a:t>
            </a:r>
          </a:p>
          <a:p>
            <a:pPr lvl="1"/>
            <a:r>
              <a:rPr lang="en-US" dirty="0" smtClean="0"/>
              <a:t>But experience suggests this is not working!</a:t>
            </a:r>
          </a:p>
          <a:p>
            <a:pPr lvl="2"/>
            <a:r>
              <a:rPr lang="en-US" dirty="0" smtClean="0"/>
              <a:t>Recall first evaluation done in a course with multiple </a:t>
            </a:r>
            <a:r>
              <a:rPr lang="en-US" dirty="0" err="1" smtClean="0"/>
              <a:t>prereqs</a:t>
            </a:r>
            <a:r>
              <a:rPr lang="en-US" dirty="0" smtClean="0"/>
              <a:t>!</a:t>
            </a:r>
          </a:p>
          <a:p>
            <a:r>
              <a:rPr lang="en-US" dirty="0" smtClean="0"/>
              <a:t>Evidence for experimentation</a:t>
            </a:r>
          </a:p>
          <a:p>
            <a:pPr lvl="1"/>
            <a:r>
              <a:rPr lang="en-US" dirty="0" smtClean="0"/>
              <a:t>Radical suggestion: teaching UML notation through worksheet-like exercises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UMLGrader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via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://member.acm.org/~hasker</a:t>
            </a:r>
            <a:endParaRPr lang="en-US" dirty="0"/>
          </a:p>
          <a:p>
            <a:pPr lvl="1"/>
            <a:r>
              <a:rPr lang="en-US" dirty="0" smtClean="0"/>
              <a:t>Supports Rational Rose, IBM Rhapsody</a:t>
            </a:r>
          </a:p>
          <a:p>
            <a:pPr lvl="1"/>
            <a:r>
              <a:rPr lang="en-US" dirty="0" smtClean="0"/>
              <a:t>Instructor can control which checks are applied</a:t>
            </a:r>
          </a:p>
          <a:p>
            <a:pPr lvl="1"/>
            <a:r>
              <a:rPr lang="en-US" dirty="0" smtClean="0"/>
              <a:t>Contact me to set up an exercise</a:t>
            </a:r>
          </a:p>
          <a:p>
            <a:r>
              <a:rPr lang="en-US" dirty="0" smtClean="0"/>
              <a:t>Available by September:</a:t>
            </a:r>
          </a:p>
          <a:p>
            <a:pPr lvl="1"/>
            <a:r>
              <a:rPr lang="en-US" dirty="0"/>
              <a:t>Support for Enterprise </a:t>
            </a:r>
            <a:r>
              <a:rPr lang="en-US" dirty="0" smtClean="0"/>
              <a:t>Architect</a:t>
            </a:r>
          </a:p>
          <a:p>
            <a:pPr lvl="1"/>
            <a:r>
              <a:rPr lang="en-US" dirty="0" smtClean="0"/>
              <a:t>Similar comparisons for state diagrams</a:t>
            </a:r>
          </a:p>
          <a:p>
            <a:r>
              <a:rPr lang="en-US" dirty="0" smtClean="0"/>
              <a:t>In the works</a:t>
            </a:r>
          </a:p>
          <a:p>
            <a:pPr lvl="1"/>
            <a:r>
              <a:rPr lang="en-US" dirty="0" smtClean="0"/>
              <a:t>Interface for other instructors to upload, modify assignments</a:t>
            </a:r>
          </a:p>
          <a:p>
            <a:pPr lvl="1"/>
            <a:r>
              <a:rPr lang="en-US" dirty="0"/>
              <a:t>Adding checks on named associations, navigability, containment,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Checking sequence diagrams</a:t>
            </a:r>
          </a:p>
        </p:txBody>
      </p:sp>
    </p:spTree>
    <p:extLst>
      <p:ext uri="{BB962C8B-B14F-4D97-AF65-F5344CB8AC3E}">
        <p14:creationId xmlns:p14="http://schemas.microsoft.com/office/powerpoint/2010/main" val="17605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the </a:t>
            </a:r>
            <a:r>
              <a:rPr lang="en-US" smtClean="0"/>
              <a:t>ASEE SE reviewers </a:t>
            </a:r>
            <a:r>
              <a:rPr lang="en-US" dirty="0" smtClean="0"/>
              <a:t>for a number of very helpful suggestions for improvements.</a:t>
            </a:r>
          </a:p>
        </p:txBody>
      </p:sp>
    </p:spTree>
    <p:extLst>
      <p:ext uri="{BB962C8B-B14F-4D97-AF65-F5344CB8AC3E}">
        <p14:creationId xmlns:p14="http://schemas.microsoft.com/office/powerpoint/2010/main" val="267278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traditional way to teach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Large, open-ended problems</a:t>
            </a:r>
          </a:p>
          <a:p>
            <a:pPr lvl="1"/>
            <a:r>
              <a:rPr lang="en-US" sz="2400" dirty="0" smtClean="0"/>
              <a:t>Students expected to apply learned notation </a:t>
            </a:r>
          </a:p>
          <a:p>
            <a:pPr lvl="1"/>
            <a:r>
              <a:rPr lang="en-US" sz="2400" dirty="0" smtClean="0"/>
              <a:t>Often: assigned to groups</a:t>
            </a:r>
          </a:p>
          <a:p>
            <a:r>
              <a:rPr lang="en-US" sz="2800" dirty="0" smtClean="0"/>
              <a:t>Challenges:</a:t>
            </a:r>
          </a:p>
          <a:p>
            <a:pPr lvl="1"/>
            <a:r>
              <a:rPr lang="en-US" sz="2400" dirty="0" smtClean="0"/>
              <a:t>Student may miss opportunities to apply key notation</a:t>
            </a:r>
          </a:p>
          <a:p>
            <a:pPr lvl="1"/>
            <a:r>
              <a:rPr lang="en-US" sz="2400" dirty="0" smtClean="0"/>
              <a:t>Lengthy turnaround times for grading</a:t>
            </a:r>
          </a:p>
          <a:p>
            <a:r>
              <a:rPr lang="en-US" sz="2800" dirty="0" smtClean="0"/>
              <a:t>How well is this working?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8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problem, junior-level SE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Snow </a:t>
            </a:r>
            <a:r>
              <a:rPr lang="en-US" sz="3200" dirty="0"/>
              <a:t>removal drivers have </a:t>
            </a:r>
            <a:r>
              <a:rPr lang="en-US" sz="3200" dirty="0" smtClean="0"/>
              <a:t>routes, assigned trucks</a:t>
            </a:r>
          </a:p>
          <a:p>
            <a:r>
              <a:rPr lang="en-US" sz="3200" dirty="0" smtClean="0"/>
              <a:t>Each </a:t>
            </a:r>
            <a:r>
              <a:rPr lang="en-US" sz="3200" dirty="0"/>
              <a:t>route </a:t>
            </a:r>
            <a:r>
              <a:rPr lang="en-US" sz="3200" dirty="0" smtClean="0"/>
              <a:t>has </a:t>
            </a:r>
            <a:r>
              <a:rPr lang="en-US" sz="3200" dirty="0"/>
              <a:t>one </a:t>
            </a:r>
            <a:r>
              <a:rPr lang="en-US" sz="3200" dirty="0" smtClean="0"/>
              <a:t>driver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wo </a:t>
            </a:r>
            <a:r>
              <a:rPr lang="en-US" sz="3200" dirty="0"/>
              <a:t>types of trucks: dump trucks and snow </a:t>
            </a:r>
            <a:r>
              <a:rPr lang="en-US" sz="3200" dirty="0" smtClean="0"/>
              <a:t>plows</a:t>
            </a:r>
            <a:endParaRPr lang="en-US" sz="3200" dirty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r>
              <a:rPr lang="en-US" sz="3200" dirty="0"/>
              <a:t>A route </a:t>
            </a:r>
            <a:r>
              <a:rPr lang="en-US" sz="3200" dirty="0" smtClean="0"/>
              <a:t>= sequence </a:t>
            </a:r>
            <a:r>
              <a:rPr lang="en-US" sz="3200" dirty="0"/>
              <a:t>of street </a:t>
            </a:r>
            <a:r>
              <a:rPr lang="en-US" sz="3200" dirty="0" smtClean="0"/>
              <a:t>segments</a:t>
            </a:r>
            <a:endParaRPr lang="en-US" sz="3200" dirty="0"/>
          </a:p>
          <a:p>
            <a:r>
              <a:rPr lang="en-US" sz="3200" dirty="0"/>
              <a:t>A </a:t>
            </a:r>
            <a:r>
              <a:rPr lang="en-US" sz="3200" dirty="0" smtClean="0"/>
              <a:t>street: name + sequence </a:t>
            </a:r>
            <a:r>
              <a:rPr lang="en-US" sz="3200" dirty="0"/>
              <a:t>of </a:t>
            </a:r>
            <a:r>
              <a:rPr lang="en-US" sz="3200" dirty="0" smtClean="0"/>
              <a:t>segments</a:t>
            </a:r>
          </a:p>
          <a:p>
            <a:r>
              <a:rPr lang="en-US" sz="3200" dirty="0" smtClean="0"/>
              <a:t>Segment: defined </a:t>
            </a:r>
            <a:r>
              <a:rPr lang="en-US" sz="3200" dirty="0"/>
              <a:t>by the crossing streets </a:t>
            </a:r>
            <a:r>
              <a:rPr lang="en-US" sz="3200" dirty="0" smtClean="0"/>
              <a:t>at each end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0619" y="2931595"/>
            <a:ext cx="6219252" cy="189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59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0" y="1756182"/>
            <a:ext cx="5753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915901" cy="747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625" y="3630136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0" y="1756182"/>
            <a:ext cx="5753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915901" cy="747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625" y="3630136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93607" y="3191131"/>
            <a:ext cx="1119743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61098" y="1996538"/>
            <a:ext cx="1062930" cy="530329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09489" y="4109386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088338" y="1705757"/>
            <a:ext cx="2070100" cy="359480"/>
          </a:xfrm>
          <a:custGeom>
            <a:avLst/>
            <a:gdLst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63865 w 1652304"/>
              <a:gd name="connsiteY2" fmla="*/ 31372 h 58681"/>
              <a:gd name="connsiteX3" fmla="*/ 204831 w 1652304"/>
              <a:gd name="connsiteY3" fmla="*/ 17717 h 58681"/>
              <a:gd name="connsiteX4" fmla="*/ 1652304 w 1652304"/>
              <a:gd name="connsiteY4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64655 w 1716959"/>
              <a:gd name="connsiteY0" fmla="*/ 58681 h 58681"/>
              <a:gd name="connsiteX1" fmla="*/ 173898 w 1716959"/>
              <a:gd name="connsiteY1" fmla="*/ 45027 h 58681"/>
              <a:gd name="connsiteX2" fmla="*/ 176948 w 1716959"/>
              <a:gd name="connsiteY2" fmla="*/ 43033 h 58681"/>
              <a:gd name="connsiteX3" fmla="*/ 228520 w 1716959"/>
              <a:gd name="connsiteY3" fmla="*/ 31372 h 58681"/>
              <a:gd name="connsiteX4" fmla="*/ 269486 w 1716959"/>
              <a:gd name="connsiteY4" fmla="*/ 17717 h 58681"/>
              <a:gd name="connsiteX5" fmla="*/ 1716959 w 1716959"/>
              <a:gd name="connsiteY5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204831 w 1652304"/>
              <a:gd name="connsiteY4" fmla="*/ 30796 h 71760"/>
              <a:gd name="connsiteX5" fmla="*/ 1187142 w 1652304"/>
              <a:gd name="connsiteY5" fmla="*/ 0 h 71760"/>
              <a:gd name="connsiteX6" fmla="*/ 1652304 w 1652304"/>
              <a:gd name="connsiteY6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1187142 w 1652304"/>
              <a:gd name="connsiteY4" fmla="*/ 0 h 71760"/>
              <a:gd name="connsiteX5" fmla="*/ 1652304 w 1652304"/>
              <a:gd name="connsiteY5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187142 w 1652304"/>
              <a:gd name="connsiteY3" fmla="*/ 0 h 71760"/>
              <a:gd name="connsiteX4" fmla="*/ 1652304 w 1652304"/>
              <a:gd name="connsiteY4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87142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1187142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825346 w 1652304"/>
              <a:gd name="connsiteY2" fmla="*/ 5189 h 76949"/>
              <a:gd name="connsiteX3" fmla="*/ 1652304 w 1652304"/>
              <a:gd name="connsiteY3" fmla="*/ 22331 h 76949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825346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304" h="72557">
                <a:moveTo>
                  <a:pt x="0" y="72557"/>
                </a:moveTo>
                <a:cubicBezTo>
                  <a:pt x="263926" y="12251"/>
                  <a:pt x="473830" y="0"/>
                  <a:pt x="825346" y="797"/>
                </a:cubicBezTo>
                <a:lnTo>
                  <a:pt x="1009103" y="797"/>
                </a:lnTo>
                <a:cubicBezTo>
                  <a:pt x="1212808" y="5799"/>
                  <a:pt x="1278850" y="11658"/>
                  <a:pt x="1386050" y="19063"/>
                </a:cubicBezTo>
                <a:lnTo>
                  <a:pt x="1652304" y="45229"/>
                </a:lnTo>
              </a:path>
            </a:pathLst>
          </a:custGeom>
          <a:ln cap="flat">
            <a:solidFill>
              <a:srgbClr val="0000FF"/>
            </a:solidFill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9531" y="2015181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0" y="1756182"/>
            <a:ext cx="5753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915901" cy="747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625" y="3630136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93607" y="3191131"/>
            <a:ext cx="1119743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61098" y="1996539"/>
            <a:ext cx="1062930" cy="530329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09489" y="4109386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088338" y="1705757"/>
            <a:ext cx="2070100" cy="359480"/>
          </a:xfrm>
          <a:custGeom>
            <a:avLst/>
            <a:gdLst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63865 w 1652304"/>
              <a:gd name="connsiteY2" fmla="*/ 31372 h 58681"/>
              <a:gd name="connsiteX3" fmla="*/ 204831 w 1652304"/>
              <a:gd name="connsiteY3" fmla="*/ 17717 h 58681"/>
              <a:gd name="connsiteX4" fmla="*/ 1652304 w 1652304"/>
              <a:gd name="connsiteY4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64655 w 1716959"/>
              <a:gd name="connsiteY0" fmla="*/ 58681 h 58681"/>
              <a:gd name="connsiteX1" fmla="*/ 173898 w 1716959"/>
              <a:gd name="connsiteY1" fmla="*/ 45027 h 58681"/>
              <a:gd name="connsiteX2" fmla="*/ 176948 w 1716959"/>
              <a:gd name="connsiteY2" fmla="*/ 43033 h 58681"/>
              <a:gd name="connsiteX3" fmla="*/ 228520 w 1716959"/>
              <a:gd name="connsiteY3" fmla="*/ 31372 h 58681"/>
              <a:gd name="connsiteX4" fmla="*/ 269486 w 1716959"/>
              <a:gd name="connsiteY4" fmla="*/ 17717 h 58681"/>
              <a:gd name="connsiteX5" fmla="*/ 1716959 w 1716959"/>
              <a:gd name="connsiteY5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204831 w 1652304"/>
              <a:gd name="connsiteY4" fmla="*/ 30796 h 71760"/>
              <a:gd name="connsiteX5" fmla="*/ 1187142 w 1652304"/>
              <a:gd name="connsiteY5" fmla="*/ 0 h 71760"/>
              <a:gd name="connsiteX6" fmla="*/ 1652304 w 1652304"/>
              <a:gd name="connsiteY6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1187142 w 1652304"/>
              <a:gd name="connsiteY4" fmla="*/ 0 h 71760"/>
              <a:gd name="connsiteX5" fmla="*/ 1652304 w 1652304"/>
              <a:gd name="connsiteY5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187142 w 1652304"/>
              <a:gd name="connsiteY3" fmla="*/ 0 h 71760"/>
              <a:gd name="connsiteX4" fmla="*/ 1652304 w 1652304"/>
              <a:gd name="connsiteY4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87142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1187142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825346 w 1652304"/>
              <a:gd name="connsiteY2" fmla="*/ 5189 h 76949"/>
              <a:gd name="connsiteX3" fmla="*/ 1652304 w 1652304"/>
              <a:gd name="connsiteY3" fmla="*/ 22331 h 76949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825346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304" h="72557">
                <a:moveTo>
                  <a:pt x="0" y="72557"/>
                </a:moveTo>
                <a:cubicBezTo>
                  <a:pt x="263926" y="12251"/>
                  <a:pt x="473830" y="0"/>
                  <a:pt x="825346" y="797"/>
                </a:cubicBezTo>
                <a:lnTo>
                  <a:pt x="1009103" y="797"/>
                </a:lnTo>
                <a:cubicBezTo>
                  <a:pt x="1212808" y="5799"/>
                  <a:pt x="1278850" y="11658"/>
                  <a:pt x="1386050" y="19063"/>
                </a:cubicBezTo>
                <a:lnTo>
                  <a:pt x="1652304" y="45229"/>
                </a:lnTo>
              </a:path>
            </a:pathLst>
          </a:custGeom>
          <a:ln cap="flat">
            <a:solidFill>
              <a:srgbClr val="0000FF"/>
            </a:solidFill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9531" y="2015181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05454" y="3827231"/>
            <a:ext cx="209741" cy="207254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43507" y="3818927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268182" y="4268986"/>
            <a:ext cx="477939" cy="327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270157" y="5379402"/>
            <a:ext cx="1934685" cy="691983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869789" y="4956110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358172" y="3685054"/>
            <a:ext cx="171108" cy="286745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0" y="1756182"/>
            <a:ext cx="5753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915901" cy="747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625" y="3630136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93607" y="3191131"/>
            <a:ext cx="1119743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61100" y="1996539"/>
            <a:ext cx="1062930" cy="530329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09489" y="4109386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088338" y="1705757"/>
            <a:ext cx="2070100" cy="359480"/>
          </a:xfrm>
          <a:custGeom>
            <a:avLst/>
            <a:gdLst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63865 w 1652304"/>
              <a:gd name="connsiteY2" fmla="*/ 31372 h 58681"/>
              <a:gd name="connsiteX3" fmla="*/ 204831 w 1652304"/>
              <a:gd name="connsiteY3" fmla="*/ 17717 h 58681"/>
              <a:gd name="connsiteX4" fmla="*/ 1652304 w 1652304"/>
              <a:gd name="connsiteY4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64655 w 1716959"/>
              <a:gd name="connsiteY0" fmla="*/ 58681 h 58681"/>
              <a:gd name="connsiteX1" fmla="*/ 173898 w 1716959"/>
              <a:gd name="connsiteY1" fmla="*/ 45027 h 58681"/>
              <a:gd name="connsiteX2" fmla="*/ 176948 w 1716959"/>
              <a:gd name="connsiteY2" fmla="*/ 43033 h 58681"/>
              <a:gd name="connsiteX3" fmla="*/ 228520 w 1716959"/>
              <a:gd name="connsiteY3" fmla="*/ 31372 h 58681"/>
              <a:gd name="connsiteX4" fmla="*/ 269486 w 1716959"/>
              <a:gd name="connsiteY4" fmla="*/ 17717 h 58681"/>
              <a:gd name="connsiteX5" fmla="*/ 1716959 w 1716959"/>
              <a:gd name="connsiteY5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204831 w 1652304"/>
              <a:gd name="connsiteY4" fmla="*/ 30796 h 71760"/>
              <a:gd name="connsiteX5" fmla="*/ 1187142 w 1652304"/>
              <a:gd name="connsiteY5" fmla="*/ 0 h 71760"/>
              <a:gd name="connsiteX6" fmla="*/ 1652304 w 1652304"/>
              <a:gd name="connsiteY6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1187142 w 1652304"/>
              <a:gd name="connsiteY4" fmla="*/ 0 h 71760"/>
              <a:gd name="connsiteX5" fmla="*/ 1652304 w 1652304"/>
              <a:gd name="connsiteY5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187142 w 1652304"/>
              <a:gd name="connsiteY3" fmla="*/ 0 h 71760"/>
              <a:gd name="connsiteX4" fmla="*/ 1652304 w 1652304"/>
              <a:gd name="connsiteY4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87142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1187142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825346 w 1652304"/>
              <a:gd name="connsiteY2" fmla="*/ 5189 h 76949"/>
              <a:gd name="connsiteX3" fmla="*/ 1652304 w 1652304"/>
              <a:gd name="connsiteY3" fmla="*/ 22331 h 76949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825346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304" h="72557">
                <a:moveTo>
                  <a:pt x="0" y="72557"/>
                </a:moveTo>
                <a:cubicBezTo>
                  <a:pt x="263926" y="12251"/>
                  <a:pt x="473830" y="0"/>
                  <a:pt x="825346" y="797"/>
                </a:cubicBezTo>
                <a:lnTo>
                  <a:pt x="1009103" y="797"/>
                </a:lnTo>
                <a:cubicBezTo>
                  <a:pt x="1212808" y="5799"/>
                  <a:pt x="1278850" y="11658"/>
                  <a:pt x="1386050" y="19063"/>
                </a:cubicBezTo>
                <a:lnTo>
                  <a:pt x="1652304" y="45229"/>
                </a:lnTo>
              </a:path>
            </a:pathLst>
          </a:custGeom>
          <a:ln cap="flat">
            <a:solidFill>
              <a:srgbClr val="0000FF"/>
            </a:solidFill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9531" y="2015181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05454" y="3827231"/>
            <a:ext cx="209741" cy="207254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43507" y="3818927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268182" y="4268986"/>
            <a:ext cx="477939" cy="327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270157" y="5379402"/>
            <a:ext cx="1934685" cy="691983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869789" y="4956110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358172" y="3685054"/>
            <a:ext cx="171108" cy="286745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131413"/>
              </p:ext>
            </p:extLst>
          </p:nvPr>
        </p:nvGraphicFramePr>
        <p:xfrm>
          <a:off x="6230650" y="317487"/>
          <a:ext cx="273436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11"/>
                <a:gridCol w="887896"/>
                <a:gridCol w="100045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+/-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0" y="1756182"/>
            <a:ext cx="5753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915901" cy="747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625" y="3630136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93607" y="3191131"/>
            <a:ext cx="1119743" cy="259436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61100" y="1996539"/>
            <a:ext cx="1062930" cy="530329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09489" y="4109386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088338" y="1705757"/>
            <a:ext cx="2070100" cy="359480"/>
          </a:xfrm>
          <a:custGeom>
            <a:avLst/>
            <a:gdLst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63865 w 1652304"/>
              <a:gd name="connsiteY2" fmla="*/ 31372 h 58681"/>
              <a:gd name="connsiteX3" fmla="*/ 204831 w 1652304"/>
              <a:gd name="connsiteY3" fmla="*/ 17717 h 58681"/>
              <a:gd name="connsiteX4" fmla="*/ 1652304 w 1652304"/>
              <a:gd name="connsiteY4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64655 w 1716959"/>
              <a:gd name="connsiteY0" fmla="*/ 58681 h 58681"/>
              <a:gd name="connsiteX1" fmla="*/ 173898 w 1716959"/>
              <a:gd name="connsiteY1" fmla="*/ 45027 h 58681"/>
              <a:gd name="connsiteX2" fmla="*/ 176948 w 1716959"/>
              <a:gd name="connsiteY2" fmla="*/ 43033 h 58681"/>
              <a:gd name="connsiteX3" fmla="*/ 228520 w 1716959"/>
              <a:gd name="connsiteY3" fmla="*/ 31372 h 58681"/>
              <a:gd name="connsiteX4" fmla="*/ 269486 w 1716959"/>
              <a:gd name="connsiteY4" fmla="*/ 17717 h 58681"/>
              <a:gd name="connsiteX5" fmla="*/ 1716959 w 1716959"/>
              <a:gd name="connsiteY5" fmla="*/ 4063 h 58681"/>
              <a:gd name="connsiteX0" fmla="*/ 0 w 1652304"/>
              <a:gd name="connsiteY0" fmla="*/ 58681 h 58681"/>
              <a:gd name="connsiteX1" fmla="*/ 109243 w 1652304"/>
              <a:gd name="connsiteY1" fmla="*/ 45027 h 58681"/>
              <a:gd name="connsiteX2" fmla="*/ 112293 w 1652304"/>
              <a:gd name="connsiteY2" fmla="*/ 43033 h 58681"/>
              <a:gd name="connsiteX3" fmla="*/ 163865 w 1652304"/>
              <a:gd name="connsiteY3" fmla="*/ 31372 h 58681"/>
              <a:gd name="connsiteX4" fmla="*/ 204831 w 1652304"/>
              <a:gd name="connsiteY4" fmla="*/ 17717 h 58681"/>
              <a:gd name="connsiteX5" fmla="*/ 1652304 w 1652304"/>
              <a:gd name="connsiteY5" fmla="*/ 4063 h 58681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204831 w 1652304"/>
              <a:gd name="connsiteY4" fmla="*/ 30796 h 71760"/>
              <a:gd name="connsiteX5" fmla="*/ 1187142 w 1652304"/>
              <a:gd name="connsiteY5" fmla="*/ 0 h 71760"/>
              <a:gd name="connsiteX6" fmla="*/ 1652304 w 1652304"/>
              <a:gd name="connsiteY6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63865 w 1652304"/>
              <a:gd name="connsiteY3" fmla="*/ 44451 h 71760"/>
              <a:gd name="connsiteX4" fmla="*/ 1187142 w 1652304"/>
              <a:gd name="connsiteY4" fmla="*/ 0 h 71760"/>
              <a:gd name="connsiteX5" fmla="*/ 1652304 w 1652304"/>
              <a:gd name="connsiteY5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2293 w 1652304"/>
              <a:gd name="connsiteY2" fmla="*/ 56112 h 71760"/>
              <a:gd name="connsiteX3" fmla="*/ 1187142 w 1652304"/>
              <a:gd name="connsiteY3" fmla="*/ 0 h 71760"/>
              <a:gd name="connsiteX4" fmla="*/ 1652304 w 1652304"/>
              <a:gd name="connsiteY4" fmla="*/ 17142 h 71760"/>
              <a:gd name="connsiteX0" fmla="*/ 0 w 1652304"/>
              <a:gd name="connsiteY0" fmla="*/ 71760 h 71760"/>
              <a:gd name="connsiteX1" fmla="*/ 109243 w 1652304"/>
              <a:gd name="connsiteY1" fmla="*/ 58106 h 71760"/>
              <a:gd name="connsiteX2" fmla="*/ 1187142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1187142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1652304 w 1652304"/>
              <a:gd name="connsiteY2" fmla="*/ 17142 h 71760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1652304 w 1652304"/>
              <a:gd name="connsiteY2" fmla="*/ 22331 h 76949"/>
              <a:gd name="connsiteX0" fmla="*/ 0 w 1652304"/>
              <a:gd name="connsiteY0" fmla="*/ 76949 h 76949"/>
              <a:gd name="connsiteX1" fmla="*/ 825346 w 1652304"/>
              <a:gd name="connsiteY1" fmla="*/ 5189 h 76949"/>
              <a:gd name="connsiteX2" fmla="*/ 825346 w 1652304"/>
              <a:gd name="connsiteY2" fmla="*/ 5189 h 76949"/>
              <a:gd name="connsiteX3" fmla="*/ 1652304 w 1652304"/>
              <a:gd name="connsiteY3" fmla="*/ 22331 h 76949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1714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1760 h 71760"/>
              <a:gd name="connsiteX1" fmla="*/ 825346 w 1652304"/>
              <a:gd name="connsiteY1" fmla="*/ 0 h 71760"/>
              <a:gd name="connsiteX2" fmla="*/ 825346 w 1652304"/>
              <a:gd name="connsiteY2" fmla="*/ 0 h 71760"/>
              <a:gd name="connsiteX3" fmla="*/ 1652304 w 1652304"/>
              <a:gd name="connsiteY3" fmla="*/ 44432 h 71760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825346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652304 w 1652304"/>
              <a:gd name="connsiteY3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  <a:gd name="connsiteX0" fmla="*/ 0 w 1652304"/>
              <a:gd name="connsiteY0" fmla="*/ 72557 h 72557"/>
              <a:gd name="connsiteX1" fmla="*/ 825346 w 1652304"/>
              <a:gd name="connsiteY1" fmla="*/ 797 h 72557"/>
              <a:gd name="connsiteX2" fmla="*/ 1009103 w 1652304"/>
              <a:gd name="connsiteY2" fmla="*/ 797 h 72557"/>
              <a:gd name="connsiteX3" fmla="*/ 1386050 w 1652304"/>
              <a:gd name="connsiteY3" fmla="*/ 19063 h 72557"/>
              <a:gd name="connsiteX4" fmla="*/ 1652304 w 1652304"/>
              <a:gd name="connsiteY4" fmla="*/ 45229 h 7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304" h="72557">
                <a:moveTo>
                  <a:pt x="0" y="72557"/>
                </a:moveTo>
                <a:cubicBezTo>
                  <a:pt x="263926" y="12251"/>
                  <a:pt x="473830" y="0"/>
                  <a:pt x="825346" y="797"/>
                </a:cubicBezTo>
                <a:lnTo>
                  <a:pt x="1009103" y="797"/>
                </a:lnTo>
                <a:cubicBezTo>
                  <a:pt x="1212808" y="5799"/>
                  <a:pt x="1278850" y="11658"/>
                  <a:pt x="1386050" y="19063"/>
                </a:cubicBezTo>
                <a:lnTo>
                  <a:pt x="1652304" y="45229"/>
                </a:lnTo>
              </a:path>
            </a:pathLst>
          </a:custGeom>
          <a:ln cap="flat">
            <a:solidFill>
              <a:srgbClr val="0000FF"/>
            </a:solidFill>
            <a:tailEnd type="none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9531" y="2015181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05454" y="3827231"/>
            <a:ext cx="209741" cy="207254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43507" y="3818927"/>
            <a:ext cx="369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halkboard"/>
              </a:rPr>
              <a:t>X</a:t>
            </a:r>
            <a:endParaRPr lang="en-US" sz="2200" dirty="0">
              <a:solidFill>
                <a:srgbClr val="0000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halkboar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268182" y="4268986"/>
            <a:ext cx="477939" cy="327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270157" y="5379402"/>
            <a:ext cx="1934685" cy="691983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869789" y="4956110"/>
            <a:ext cx="858099" cy="270891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358172" y="3685054"/>
            <a:ext cx="171108" cy="286745"/>
          </a:xfrm>
          <a:prstGeom prst="ellipse">
            <a:avLst/>
          </a:prstGeom>
          <a:noFill/>
          <a:ln w="16383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457971"/>
              </p:ext>
            </p:extLst>
          </p:nvPr>
        </p:nvGraphicFramePr>
        <p:xfrm>
          <a:off x="6230650" y="317487"/>
          <a:ext cx="273436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11"/>
                <a:gridCol w="887896"/>
                <a:gridCol w="100045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+/-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3767" y="4956110"/>
            <a:ext cx="1845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Prereqs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Intro to 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CS1/CS2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Half: OOA&amp;D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2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70C0"/>
      </a:hlink>
      <a:folHlink>
        <a:srgbClr val="007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4101</TotalTime>
  <Words>656</Words>
  <Application>Microsoft Office PowerPoint</Application>
  <PresentationFormat>On-screen Show (4:3)</PresentationFormat>
  <Paragraphs>225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Teaching Basic Class Diagram Notation With UMLGrader</vt:lpstr>
      <vt:lpstr>The traditional way to teach UML</vt:lpstr>
      <vt:lpstr>The traditional way to teach UML</vt:lpstr>
      <vt:lpstr>Exam problem, junior-level SE course</vt:lpstr>
      <vt:lpstr>Sample solutions</vt:lpstr>
      <vt:lpstr>Sample solutions</vt:lpstr>
      <vt:lpstr>Sample solutions</vt:lpstr>
      <vt:lpstr>Sample solutions</vt:lpstr>
      <vt:lpstr>Sample solutions</vt:lpstr>
      <vt:lpstr>Solution: tool to compare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exercise</vt:lpstr>
      <vt:lpstr>Matching rules</vt:lpstr>
      <vt:lpstr>Matching rules</vt:lpstr>
      <vt:lpstr>Exam 2, upper level class</vt:lpstr>
      <vt:lpstr>Exam 2, upper level class</vt:lpstr>
      <vt:lpstr>Evaluation: Intro to Software Eng.</vt:lpstr>
      <vt:lpstr>Intro to SE exercise</vt:lpstr>
      <vt:lpstr>Intro to SE exercise</vt:lpstr>
      <vt:lpstr>Intro to SE: Exam question</vt:lpstr>
      <vt:lpstr>Intro to SE: Exam errors by type</vt:lpstr>
      <vt:lpstr>Intro to SE: Exam question</vt:lpstr>
      <vt:lpstr>What can we conclude?</vt:lpstr>
      <vt:lpstr>UMLGrader status</vt:lpstr>
      <vt:lpstr>Thanks</vt:lpstr>
    </vt:vector>
  </TitlesOfParts>
  <Company>UWP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UMLint: Identifying Defects in UML Diagrams</dc:title>
  <dc:creator>hasker</dc:creator>
  <cp:lastModifiedBy>Rob Hasker</cp:lastModifiedBy>
  <cp:revision>224</cp:revision>
  <dcterms:created xsi:type="dcterms:W3CDTF">2011-09-24T02:33:38Z</dcterms:created>
  <dcterms:modified xsi:type="dcterms:W3CDTF">2014-06-19T02:40:57Z</dcterms:modified>
</cp:coreProperties>
</file>