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5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59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22"/>
    <p:restoredTop sz="88571"/>
  </p:normalViewPr>
  <p:slideViewPr>
    <p:cSldViewPr snapToGrid="0" snapToObjects="1">
      <p:cViewPr varScale="1">
        <p:scale>
          <a:sx n="62" d="100"/>
          <a:sy n="62" d="100"/>
        </p:scale>
        <p:origin x="1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1" d="100"/>
          <a:sy n="81" d="100"/>
        </p:scale>
        <p:origin x="304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90EC9-232D-9243-BFE8-1C62D19E0597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DBB51-D65C-7447-9678-078F29E74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99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… and apply SE 2811 (Design Patterns), SE 2832 </a:t>
            </a:r>
            <a:r>
              <a:rPr lang="en-US"/>
              <a:t>(Verification)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DBB51-D65C-7447-9678-078F29E74B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71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ScrumMaster, Note Taker, </a:t>
            </a:r>
            <a:r>
              <a:rPr lang="en-US" dirty="0" err="1"/>
              <a:t>Devops</a:t>
            </a:r>
            <a:r>
              <a:rPr lang="en-US" dirty="0"/>
              <a:t> Lead: each of these rotates every other sprint</a:t>
            </a:r>
          </a:p>
          <a:p>
            <a:r>
              <a:rPr lang="en-US" dirty="0"/>
              <a:t>No expectation that POP will take on the other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DBB51-D65C-7447-9678-078F29E74B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37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 need a good gif!!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4DBB51-D65C-7447-9678-078F29E74B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03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44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19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403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07015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5172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972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511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90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77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78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05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432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3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36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492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27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12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D6E9DEC-419B-4CC5-A080-3B06BD5A8291}" type="datetimeFigureOut">
              <a:rPr lang="en-US" smtClean="0"/>
              <a:t>1/20/2026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2182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4D315-CE0A-8447-ADE3-1BA6B61F96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SWE 3720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EAB31-5EFE-194B-AA94-8F0AE04266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375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48618-419B-0842-B980-25BDD0812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Spring Semester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3D26A-D95D-1243-A735-BA2315EB4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161850" cy="3911527"/>
          </a:xfrm>
        </p:spPr>
        <p:txBody>
          <a:bodyPr>
            <a:normAutofit/>
          </a:bodyPr>
          <a:lstStyle/>
          <a:p>
            <a:r>
              <a:rPr lang="en-US" dirty="0"/>
              <a:t>Continue project started in fall</a:t>
            </a:r>
          </a:p>
          <a:p>
            <a:pPr lvl="1"/>
            <a:r>
              <a:rPr lang="en-US" dirty="0"/>
              <a:t>Expectation: as your project gets more complex, you will find design flaws</a:t>
            </a:r>
          </a:p>
          <a:p>
            <a:pPr lvl="2"/>
            <a:r>
              <a:rPr lang="en-US" dirty="0"/>
              <a:t>Fixing those flaws is valuable experience</a:t>
            </a:r>
          </a:p>
          <a:p>
            <a:pPr lvl="2"/>
            <a:r>
              <a:rPr lang="en-US" dirty="0"/>
              <a:t>Document these – something to discuss in interviews!</a:t>
            </a:r>
          </a:p>
          <a:p>
            <a:r>
              <a:rPr lang="en-US" dirty="0"/>
              <a:t>Deploy early in the term</a:t>
            </a:r>
          </a:p>
          <a:p>
            <a:pPr lvl="1"/>
            <a:r>
              <a:rPr lang="en-US" dirty="0"/>
              <a:t>Give client opportunity to try the system, get feedback</a:t>
            </a:r>
          </a:p>
          <a:p>
            <a:r>
              <a:rPr lang="en-US" dirty="0"/>
              <a:t>By end of term: </a:t>
            </a:r>
          </a:p>
          <a:p>
            <a:pPr lvl="1"/>
            <a:r>
              <a:rPr lang="en-US" dirty="0"/>
              <a:t>Deploy usable system</a:t>
            </a:r>
          </a:p>
          <a:p>
            <a:pPr lvl="1"/>
            <a:r>
              <a:rPr lang="en-US" dirty="0"/>
              <a:t>Document your work so client or new teams doesn’t just toss it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7C186-BB89-ADB8-8DF7-4CE3D04CC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3B7D2-EFC1-8845-173F-1DBE202F82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772356"/>
            <a:ext cx="10233800" cy="486475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key goal of the SWE 3710/3720 sequence: preparation to contribute in the professional world</a:t>
            </a:r>
          </a:p>
          <a:p>
            <a:pPr lvl="1"/>
            <a:r>
              <a:rPr lang="en-US" dirty="0"/>
              <a:t>Some describe this as “being professional”</a:t>
            </a:r>
          </a:p>
          <a:p>
            <a:pPr lvl="1"/>
            <a:r>
              <a:rPr lang="en-US" dirty="0"/>
              <a:t>Issue: what one person means by professionalism is often different than another’s</a:t>
            </a:r>
          </a:p>
          <a:p>
            <a:pPr lvl="1"/>
            <a:r>
              <a:rPr lang="en-US" dirty="0"/>
              <a:t>“Being professional” is sometimes code for “White, Anglo-American, protestant”</a:t>
            </a:r>
          </a:p>
          <a:p>
            <a:pPr lvl="2"/>
            <a:r>
              <a:rPr lang="en-US" dirty="0"/>
              <a:t>Not always, of course!</a:t>
            </a:r>
          </a:p>
          <a:p>
            <a:pPr lvl="2"/>
            <a:r>
              <a:rPr lang="en-US" dirty="0"/>
              <a:t>Has been used to deny jobs to people with long hair, tattoos, earrings, etc.</a:t>
            </a:r>
          </a:p>
          <a:p>
            <a:pPr lvl="2"/>
            <a:r>
              <a:rPr lang="en-US" dirty="0"/>
              <a:t>We need multiple voices to make software work!</a:t>
            </a:r>
          </a:p>
          <a:p>
            <a:r>
              <a:rPr lang="en-US" dirty="0"/>
              <a:t>But, there are common expectations:</a:t>
            </a:r>
          </a:p>
          <a:p>
            <a:pPr lvl="1"/>
            <a:r>
              <a:rPr lang="en-US" dirty="0"/>
              <a:t>Show up</a:t>
            </a:r>
          </a:p>
          <a:p>
            <a:pPr lvl="1"/>
            <a:r>
              <a:rPr lang="en-US" dirty="0"/>
              <a:t>Respect colleagues</a:t>
            </a:r>
          </a:p>
          <a:p>
            <a:pPr lvl="1"/>
            <a:r>
              <a:rPr lang="en-US" dirty="0"/>
              <a:t>Do quality work</a:t>
            </a:r>
          </a:p>
          <a:p>
            <a:pPr lvl="1"/>
            <a:r>
              <a:rPr lang="en-US" dirty="0"/>
              <a:t>Follow company policy (where it aligns with the ACM code of conduct)</a:t>
            </a:r>
          </a:p>
          <a:p>
            <a:pPr lvl="1"/>
            <a:r>
              <a:rPr lang="en-US" dirty="0"/>
              <a:t>Be prepared to contribute</a:t>
            </a:r>
          </a:p>
        </p:txBody>
      </p:sp>
    </p:spTree>
    <p:extLst>
      <p:ext uri="{BB962C8B-B14F-4D97-AF65-F5344CB8AC3E}">
        <p14:creationId xmlns:p14="http://schemas.microsoft.com/office/powerpoint/2010/main" val="182303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5DC6C-380A-A547-B5CF-273ACEBC2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E75C7-E8D4-2D46-90FC-45F341422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1690688"/>
            <a:ext cx="10463929" cy="4802187"/>
          </a:xfrm>
        </p:spPr>
        <p:txBody>
          <a:bodyPr>
            <a:normAutofit/>
          </a:bodyPr>
          <a:lstStyle/>
          <a:p>
            <a:r>
              <a:rPr lang="en-US" dirty="0"/>
              <a:t>5 sprints</a:t>
            </a:r>
          </a:p>
          <a:p>
            <a:pPr lvl="1"/>
            <a:r>
              <a:rPr lang="en-US" dirty="0"/>
              <a:t>Last sprint focused on documentation</a:t>
            </a:r>
          </a:p>
          <a:p>
            <a:pPr lvl="1"/>
            <a:r>
              <a:rPr lang="en-US" dirty="0"/>
              <a:t>4 sprints of technical work: you will likely accomplish a lot more this term</a:t>
            </a:r>
          </a:p>
          <a:p>
            <a:r>
              <a:rPr lang="en-US" dirty="0"/>
              <a:t>Change POP</a:t>
            </a:r>
          </a:p>
          <a:p>
            <a:pPr lvl="1"/>
            <a:r>
              <a:rPr lang="en-US" dirty="0"/>
              <a:t>Other roles rotated as done in the fall</a:t>
            </a:r>
          </a:p>
          <a:p>
            <a:r>
              <a:rPr lang="en-US" dirty="0"/>
              <a:t>Measure process improvement</a:t>
            </a:r>
          </a:p>
          <a:p>
            <a:pPr lvl="1"/>
            <a:r>
              <a:rPr lang="en-US" dirty="0"/>
              <a:t>Create measurable goals: x% of story points completed by day N, fewer than K errors found during review, etc.</a:t>
            </a:r>
          </a:p>
          <a:p>
            <a:pPr lvl="1"/>
            <a:r>
              <a:rPr lang="en-US" dirty="0"/>
              <a:t>Quantify your improvements</a:t>
            </a:r>
          </a:p>
          <a:p>
            <a:pPr lvl="1"/>
            <a:r>
              <a:rPr lang="en-US" dirty="0"/>
              <a:t>This is also important to employers!</a:t>
            </a:r>
          </a:p>
          <a:p>
            <a:pPr lvl="2"/>
            <a:r>
              <a:rPr lang="en-US" dirty="0"/>
              <a:t>Anyone can follow Scrum, the real trick is to make it effective</a:t>
            </a:r>
          </a:p>
        </p:txBody>
      </p:sp>
    </p:spTree>
    <p:extLst>
      <p:ext uri="{BB962C8B-B14F-4D97-AF65-F5344CB8AC3E}">
        <p14:creationId xmlns:p14="http://schemas.microsoft.com/office/powerpoint/2010/main" val="1514850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D4162-9624-C24B-B350-CE0B3FA22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policies – Review Syllabus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827B8-47CF-9A4E-9119-EE8B32EB6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673479" cy="4244036"/>
          </a:xfrm>
        </p:spPr>
        <p:txBody>
          <a:bodyPr>
            <a:normAutofit/>
          </a:bodyPr>
          <a:lstStyle/>
          <a:p>
            <a:r>
              <a:rPr lang="en-US" dirty="0"/>
              <a:t>As for  the fall, attendance is required</a:t>
            </a:r>
          </a:p>
          <a:p>
            <a:pPr lvl="1"/>
            <a:r>
              <a:rPr lang="en-US" dirty="0"/>
              <a:t>Lab time: only guaranteed meeting time, focus on ceremonies</a:t>
            </a:r>
          </a:p>
          <a:p>
            <a:pPr lvl="1"/>
            <a:r>
              <a:rPr lang="en-US" dirty="0"/>
              <a:t>Expectation: in class unless incapacitated or running a fever or excused university event</a:t>
            </a:r>
          </a:p>
          <a:p>
            <a:pPr lvl="1"/>
            <a:r>
              <a:rPr lang="en-US" dirty="0"/>
              <a:t>Frequent miss due to illness: consider dropping the class and retake when in better health</a:t>
            </a:r>
          </a:p>
          <a:p>
            <a:pPr lvl="1"/>
            <a:r>
              <a:rPr lang="en-US" dirty="0"/>
              <a:t>Tardies, leaving early are also problems</a:t>
            </a:r>
          </a:p>
          <a:p>
            <a:r>
              <a:rPr lang="en-US" dirty="0"/>
              <a:t>Leaving early is also a problem; get approval</a:t>
            </a:r>
          </a:p>
          <a:p>
            <a:r>
              <a:rPr lang="en-US" dirty="0"/>
              <a:t>Expect 140 hours for the term for an A</a:t>
            </a:r>
          </a:p>
          <a:p>
            <a:pPr lvl="1"/>
            <a:r>
              <a:rPr lang="en-US" dirty="0"/>
              <a:t>It’s really a question of your contributions, but there is a strong correlation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37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57299-AC26-DE4C-91FA-760821527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Grading,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F853F-72E5-F84B-B1A6-630DC75E9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899" y="1690687"/>
            <a:ext cx="10486443" cy="48021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Each sprint: 20% prep, 20% team accomplishment (</a:t>
            </a:r>
            <a:r>
              <a:rPr lang="en-US" dirty="0" err="1"/>
              <a:t>eg</a:t>
            </a:r>
            <a:r>
              <a:rPr lang="en-US" dirty="0"/>
              <a:t>, sprint report, review, retro), 60% individual</a:t>
            </a:r>
          </a:p>
          <a:p>
            <a:pPr lvl="1"/>
            <a:r>
              <a:rPr lang="en-US" dirty="0"/>
              <a:t>Individual work includes describing your accomplishments</a:t>
            </a:r>
          </a:p>
          <a:p>
            <a:pPr lvl="1"/>
            <a:r>
              <a:rPr lang="en-US" dirty="0"/>
              <a:t>We will heavily revise the sprint report</a:t>
            </a:r>
          </a:p>
          <a:p>
            <a:r>
              <a:rPr lang="en-US" dirty="0"/>
              <a:t>60% sprints, 25% contribution report, 15% out-of-sprint activities</a:t>
            </a:r>
          </a:p>
          <a:p>
            <a:r>
              <a:rPr lang="en-US" dirty="0"/>
              <a:t>Additional activity: support Behavior-driven Development</a:t>
            </a:r>
          </a:p>
          <a:p>
            <a:pPr lvl="1"/>
            <a:r>
              <a:rPr lang="en-US" dirty="0"/>
              <a:t>BDD: turning acceptance criteria into executable tests</a:t>
            </a:r>
          </a:p>
          <a:p>
            <a:pPr lvl="1"/>
            <a:r>
              <a:rPr lang="en-US" dirty="0"/>
              <a:t>Builds on experience with Docker; may need to review that material as well</a:t>
            </a:r>
          </a:p>
          <a:p>
            <a:pPr lvl="1"/>
            <a:r>
              <a:rPr lang="en-US" dirty="0"/>
              <a:t>Goal: executable tests that can be read by non-technical clients</a:t>
            </a:r>
          </a:p>
          <a:p>
            <a:pPr lvl="1"/>
            <a:r>
              <a:rPr lang="en-US" dirty="0"/>
              <a:t>Used heavily in industry</a:t>
            </a:r>
          </a:p>
          <a:p>
            <a:r>
              <a:rPr lang="en-US" dirty="0"/>
              <a:t>Assumption: your sprint is ready to go by end of class today</a:t>
            </a:r>
          </a:p>
          <a:p>
            <a:pPr lvl="1"/>
            <a:r>
              <a:rPr lang="en-US" dirty="0"/>
              <a:t>If not, talk to me so we can make a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2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ABCC1-9BDF-ADDE-071C-9E260046973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51EE6C-A9BE-D5C7-D4B6-E5CE58DBA41B}"/>
              </a:ext>
            </a:extLst>
          </p:cNvPr>
          <p:cNvSpPr/>
          <p:nvPr/>
        </p:nvSpPr>
        <p:spPr>
          <a:xfrm>
            <a:off x="3415769" y="2644170"/>
            <a:ext cx="528580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0" i="1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6000" dir="5400000" sy="-90000" algn="bl" rotWithShape="0"/>
                </a:effectLst>
                <a:latin typeface="Kailasa" panose="02000500000000020004" pitchFamily="2" charset="0"/>
                <a:cs typeface="Kailasa" panose="02000500000000020004" pitchFamily="2" charset="0"/>
              </a:rPr>
              <a:t>Have fun!</a:t>
            </a:r>
          </a:p>
        </p:txBody>
      </p:sp>
    </p:spTree>
    <p:extLst>
      <p:ext uri="{BB962C8B-B14F-4D97-AF65-F5344CB8AC3E}">
        <p14:creationId xmlns:p14="http://schemas.microsoft.com/office/powerpoint/2010/main" val="2462767955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389</TotalTime>
  <Words>542</Words>
  <Application>Microsoft Office PowerPoint</Application>
  <PresentationFormat>Widescreen</PresentationFormat>
  <Paragraphs>66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Kailasa</vt:lpstr>
      <vt:lpstr>Depth</vt:lpstr>
      <vt:lpstr>SWE 3720 Introduction</vt:lpstr>
      <vt:lpstr>Spring Semester Goals</vt:lpstr>
      <vt:lpstr>Professionalism</vt:lpstr>
      <vt:lpstr>Process</vt:lpstr>
      <vt:lpstr>Key policies – Review Syllabus</vt:lpstr>
      <vt:lpstr>Grading, structure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 3010, 3020, 3030</dc:title>
  <dc:creator>Hasker, Dr. Robert</dc:creator>
  <cp:lastModifiedBy>Hasker, Robert</cp:lastModifiedBy>
  <cp:revision>68</cp:revision>
  <dcterms:created xsi:type="dcterms:W3CDTF">2018-09-02T19:23:33Z</dcterms:created>
  <dcterms:modified xsi:type="dcterms:W3CDTF">2026-01-20T15:56:47Z</dcterms:modified>
</cp:coreProperties>
</file>