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304" r:id="rId3"/>
    <p:sldId id="284" r:id="rId4"/>
    <p:sldId id="286" r:id="rId5"/>
    <p:sldId id="291" r:id="rId6"/>
    <p:sldId id="296" r:id="rId7"/>
    <p:sldId id="289" r:id="rId8"/>
    <p:sldId id="276" r:id="rId9"/>
    <p:sldId id="305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ker, Dr. Robert" initials="HDR" lastIdx="3" clrIdx="0">
    <p:extLst>
      <p:ext uri="{19B8F6BF-5375-455C-9EA6-DF929625EA0E}">
        <p15:presenceInfo xmlns:p15="http://schemas.microsoft.com/office/powerpoint/2012/main" userId="S-1-5-21-3468804595-3119758093-1899591437-7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/>
    <p:restoredTop sz="80884" autoAdjust="0"/>
  </p:normalViewPr>
  <p:slideViewPr>
    <p:cSldViewPr>
      <p:cViewPr varScale="1">
        <p:scale>
          <a:sx n="60" d="100"/>
          <a:sy n="60" d="100"/>
        </p:scale>
        <p:origin x="76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B020F-473B-4518-971F-C706124B2355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C2986-C1F2-4974-B00D-9AC3236D8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36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64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sz="1100" dirty="0"/>
              <a:t>Not in format</a:t>
            </a:r>
          </a:p>
          <a:p>
            <a:pPr marL="228600" indent="-228600">
              <a:buAutoNum type="arabicPeriod"/>
            </a:pPr>
            <a:r>
              <a:rPr lang="en-US" sz="1100" dirty="0"/>
              <a:t>No action, not testable, reason is someone else’s</a:t>
            </a:r>
          </a:p>
          <a:p>
            <a:pPr marL="228600" indent="-228600">
              <a:buAutoNum type="arabicPeriod"/>
            </a:pPr>
            <a:r>
              <a:rPr lang="en-US" sz="1100" dirty="0"/>
              <a:t>Good</a:t>
            </a:r>
          </a:p>
          <a:p>
            <a:pPr marL="228600" indent="-228600">
              <a:buAutoNum type="arabicPeriod"/>
            </a:pPr>
            <a:r>
              <a:rPr lang="en-US" sz="1100" dirty="0"/>
              <a:t>Developer is not user, no reason (so why </a:t>
            </a:r>
            <a:r>
              <a:rPr lang="en-US" sz="1100"/>
              <a:t>do it?)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18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59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Independent:</a:t>
            </a:r>
            <a:r>
              <a:rPr lang="en-US" baseline="0" dirty="0"/>
              <a:t> independent of other stories in same sprint (CAN assume previous stories), use explicit references if needed</a:t>
            </a:r>
          </a:p>
          <a:p>
            <a:r>
              <a:rPr lang="en-US" baseline="0" dirty="0"/>
              <a:t>Key issue: </a:t>
            </a:r>
            <a:r>
              <a:rPr lang="en-US" baseline="0" dirty="0" err="1"/>
              <a:t>sprintable</a:t>
            </a:r>
            <a:r>
              <a:rPr lang="en-US" baseline="0" dirty="0"/>
              <a:t> – stories at top of backlog need to meet full criteria (with stories IN the sprint backlog also being estimated and tasked)</a:t>
            </a:r>
          </a:p>
          <a:p>
            <a:r>
              <a:rPr lang="en-US" baseline="0" dirty="0"/>
              <a:t>NOTE: other textbooks use “small” for S, which is ok as long as one understands that “small” means “small enough to be </a:t>
            </a:r>
            <a:r>
              <a:rPr lang="en-US" baseline="0" dirty="0" err="1"/>
              <a:t>sprintable</a:t>
            </a:r>
            <a:r>
              <a:rPr lang="en-US" baseline="0" dirty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9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06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does this meet INVEST?</a:t>
            </a:r>
          </a:p>
          <a:p>
            <a:r>
              <a:rPr lang="en-US" dirty="0"/>
              <a:t>Another AC: wrong code entered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60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Vertical stories: a little UI, a little database, a little functionality, a little testing: all just enough to add an incremental feature; this provides value that the client can prioritize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0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C2986-C1F2-4974-B00D-9AC3236D8D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6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613648" cy="192024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Software Development Lab Notes</a:t>
            </a:r>
            <a:br>
              <a:rPr lang="en-US" sz="36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br>
              <a:rPr lang="en-US" sz="36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dirty="0">
                <a:ln w="5000" cmpd="sng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</a:rPr>
              <a:t>Effective stories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6400800"/>
            <a:ext cx="6480048" cy="365760"/>
          </a:xfrm>
        </p:spPr>
        <p:txBody>
          <a:bodyPr>
            <a:normAutofit/>
          </a:bodyPr>
          <a:lstStyle/>
          <a:p>
            <a:r>
              <a:rPr lang="en-US" dirty="0"/>
              <a:t>Dr. Rob Hasker</a:t>
            </a:r>
          </a:p>
        </p:txBody>
      </p:sp>
    </p:spTree>
    <p:extLst>
      <p:ext uri="{BB962C8B-B14F-4D97-AF65-F5344CB8AC3E}">
        <p14:creationId xmlns:p14="http://schemas.microsoft.com/office/powerpoint/2010/main" val="372460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765" y="1676400"/>
            <a:ext cx="8077200" cy="4419600"/>
          </a:xfrm>
        </p:spPr>
        <p:txBody>
          <a:bodyPr>
            <a:normAutofit/>
          </a:bodyPr>
          <a:lstStyle/>
          <a:p>
            <a:r>
              <a:rPr lang="en-US" dirty="0"/>
              <a:t>Structuring stories</a:t>
            </a:r>
          </a:p>
          <a:p>
            <a:pPr lvl="1"/>
            <a:r>
              <a:rPr lang="en-US" dirty="0"/>
              <a:t>format</a:t>
            </a:r>
          </a:p>
          <a:p>
            <a:pPr lvl="1"/>
            <a:r>
              <a:rPr lang="en-US" dirty="0"/>
              <a:t>acceptance criteria</a:t>
            </a:r>
          </a:p>
          <a:p>
            <a:pPr lvl="1"/>
            <a:r>
              <a:rPr lang="en-US" dirty="0"/>
              <a:t>INVEST</a:t>
            </a:r>
          </a:p>
          <a:p>
            <a:r>
              <a:rPr lang="en-US" dirty="0"/>
              <a:t>Additional considerations</a:t>
            </a:r>
          </a:p>
          <a:p>
            <a:pPr lvl="1"/>
            <a:r>
              <a:rPr lang="en-US" dirty="0"/>
              <a:t>Thorough, effective testing</a:t>
            </a:r>
          </a:p>
          <a:p>
            <a:pPr lvl="1"/>
            <a:r>
              <a:rPr lang="en-US" dirty="0"/>
              <a:t>Process improvement</a:t>
            </a:r>
          </a:p>
          <a:p>
            <a:pPr lvl="1"/>
            <a:r>
              <a:rPr lang="en-US" dirty="0"/>
              <a:t>Technical documentation for </a:t>
            </a:r>
            <a:r>
              <a:rPr lang="en-US"/>
              <a:t>next team/owner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3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E8C3-B720-27DA-B6B2-138094822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Critique the following user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24E34-9593-3100-67EA-E630FFA3C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50926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The system should sound a bell when the analysis job is finished.</a:t>
            </a:r>
          </a:p>
          <a:p>
            <a:pPr marL="550926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As an advocate for the blind, I would like the system to display prompts that can be auto-translated to braille to make it easy for low-vision users to interact with the system.</a:t>
            </a:r>
          </a:p>
          <a:p>
            <a:pPr marL="550926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As a manager, I would like to generate reports each morning so I can keep the sales staff informed about progress towards monthly goals.</a:t>
            </a:r>
          </a:p>
          <a:p>
            <a:pPr marL="550926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As a developer, I would like to prototype using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numpy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to calculate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1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Today: Story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410200"/>
          </a:xfrm>
        </p:spPr>
        <p:txBody>
          <a:bodyPr/>
          <a:lstStyle/>
          <a:p>
            <a:r>
              <a:rPr lang="en-US" dirty="0"/>
              <a:t>The pattern of a Scrum story:</a:t>
            </a:r>
          </a:p>
          <a:p>
            <a:pPr lvl="1"/>
            <a:r>
              <a:rPr lang="en-US" dirty="0"/>
              <a:t>As a &lt;user&gt;, I want to &lt;action&gt; because &lt;reason&gt;.</a:t>
            </a:r>
          </a:p>
          <a:p>
            <a:pPr lvl="1"/>
            <a:r>
              <a:rPr lang="en-US" dirty="0"/>
              <a:t>Acceptance criterion – when stakeholder satisfied</a:t>
            </a:r>
          </a:p>
          <a:p>
            <a:r>
              <a:rPr lang="en-US" dirty="0"/>
              <a:t>In contrast, a standard requirement:</a:t>
            </a:r>
          </a:p>
          <a:p>
            <a:pPr lvl="1"/>
            <a:r>
              <a:rPr lang="en-US" dirty="0"/>
              <a:t>The system shall allow the user to export the grade data as a .CSV file.</a:t>
            </a:r>
          </a:p>
          <a:p>
            <a:pPr lvl="1"/>
            <a:r>
              <a:rPr lang="en-US" dirty="0"/>
              <a:t>The MSOE scale shall be used to compute grades from percentages.</a:t>
            </a:r>
          </a:p>
          <a:p>
            <a:r>
              <a:rPr lang="en-US" dirty="0"/>
              <a:t>Wins of requirements, stories?</a:t>
            </a:r>
          </a:p>
          <a:p>
            <a:r>
              <a:rPr lang="en-US" dirty="0"/>
              <a:t>How do we know when a story is </a:t>
            </a:r>
            <a:r>
              <a:rPr lang="en-US" i="1" dirty="0" err="1"/>
              <a:t>sprintable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1655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03820"/>
              </p:ext>
            </p:extLst>
          </p:nvPr>
        </p:nvGraphicFramePr>
        <p:xfrm>
          <a:off x="685800" y="1624781"/>
          <a:ext cx="5181600" cy="4343400"/>
        </p:xfrm>
        <a:graphic>
          <a:graphicData uri="http://schemas.openxmlformats.org/drawingml/2006/table">
            <a:tbl>
              <a:tblPr/>
              <a:tblGrid>
                <a:gridCol w="1177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3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I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1100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 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N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1100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 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V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1100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 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E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1100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 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S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1100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 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T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1100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1pPr>
                      <a:lvl2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2pPr>
                      <a:lvl3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3pPr>
                      <a:lvl4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4pPr>
                      <a:lvl5pPr defTabSz="0"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5pPr>
                      <a:lvl6pPr marL="4572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6pPr>
                      <a:lvl7pPr marL="9144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7pPr>
                      <a:lvl8pPr marL="13716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8pPr>
                      <a:lvl9pPr marL="1828800" algn="ctr" defTabSz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3000">
                          <a:solidFill>
                            <a:srgbClr val="FFFFFF"/>
                          </a:solidFill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  <a:sym typeface="Gill Sans" charset="0"/>
                        </a:rPr>
                        <a:t> 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Sprintable</a:t>
            </a:r>
            <a:r>
              <a:rPr lang="en-US" dirty="0"/>
              <a:t> stories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5500" y="1788616"/>
            <a:ext cx="3771900" cy="4167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00"/>
              </a:spcAft>
            </a:pPr>
            <a:r>
              <a:rPr lang="en-US" sz="2400" dirty="0"/>
              <a:t>Independent</a:t>
            </a:r>
          </a:p>
          <a:p>
            <a:pPr>
              <a:spcAft>
                <a:spcPts val="2800"/>
              </a:spcAft>
            </a:pPr>
            <a:r>
              <a:rPr lang="en-US" sz="2400" dirty="0"/>
              <a:t>Negotiable</a:t>
            </a:r>
          </a:p>
          <a:p>
            <a:pPr>
              <a:spcAft>
                <a:spcPts val="2800"/>
              </a:spcAft>
            </a:pPr>
            <a:r>
              <a:rPr lang="en-US" sz="2400" dirty="0"/>
              <a:t>Valuable</a:t>
            </a:r>
          </a:p>
          <a:p>
            <a:pPr>
              <a:spcAft>
                <a:spcPts val="2800"/>
              </a:spcAft>
            </a:pPr>
            <a:r>
              <a:rPr lang="en-US" sz="2400" dirty="0" err="1"/>
              <a:t>Estimatable</a:t>
            </a:r>
            <a:endParaRPr lang="en-US" sz="2400" dirty="0"/>
          </a:p>
          <a:p>
            <a:pPr>
              <a:spcAft>
                <a:spcPts val="2800"/>
              </a:spcAft>
            </a:pPr>
            <a:r>
              <a:rPr lang="en-US" sz="2400" dirty="0"/>
              <a:t>Sized appropriately</a:t>
            </a:r>
          </a:p>
          <a:p>
            <a:pPr>
              <a:spcAft>
                <a:spcPts val="2800"/>
              </a:spcAft>
            </a:pPr>
            <a:r>
              <a:rPr lang="en-US" sz="2400" dirty="0"/>
              <a:t>Testable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6222304" y="480219"/>
            <a:ext cx="2476500" cy="2438400"/>
          </a:xfrm>
          <a:prstGeom prst="wedgeRectCallout">
            <a:avLst>
              <a:gd name="adj1" fmla="val -124815"/>
              <a:gd name="adj2" fmla="val 455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Key details, but don’t specify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Eg</a:t>
            </a:r>
            <a:r>
              <a:rPr lang="en-US" sz="2400" dirty="0"/>
              <a:t>: let team design UI, database</a:t>
            </a:r>
          </a:p>
        </p:txBody>
      </p:sp>
      <p:sp>
        <p:nvSpPr>
          <p:cNvPr id="11" name="Oval 10"/>
          <p:cNvSpPr/>
          <p:nvPr/>
        </p:nvSpPr>
        <p:spPr>
          <a:xfrm>
            <a:off x="228600" y="353333"/>
            <a:ext cx="3048000" cy="1020762"/>
          </a:xfrm>
          <a:prstGeom prst="ellipse">
            <a:avLst/>
          </a:prstGeom>
          <a:noFill/>
          <a:ln w="66675" cmpd="sng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9">
            <a:extLst>
              <a:ext uri="{FF2B5EF4-FFF2-40B4-BE49-F238E27FC236}">
                <a16:creationId xmlns:a16="http://schemas.microsoft.com/office/drawing/2014/main" id="{94E7EB9A-DEB3-4A12-A248-3AF232D485EA}"/>
              </a:ext>
            </a:extLst>
          </p:cNvPr>
          <p:cNvSpPr/>
          <p:nvPr/>
        </p:nvSpPr>
        <p:spPr>
          <a:xfrm>
            <a:off x="6532418" y="3657600"/>
            <a:ext cx="1946564" cy="1196180"/>
          </a:xfrm>
          <a:prstGeom prst="wedgeRectCallout">
            <a:avLst>
              <a:gd name="adj1" fmla="val -126936"/>
              <a:gd name="adj2" fmla="val 487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Can one PBI fill a sprint?</a:t>
            </a:r>
          </a:p>
        </p:txBody>
      </p:sp>
      <p:sp>
        <p:nvSpPr>
          <p:cNvPr id="3" name="Rectangular Callout 9">
            <a:extLst>
              <a:ext uri="{FF2B5EF4-FFF2-40B4-BE49-F238E27FC236}">
                <a16:creationId xmlns:a16="http://schemas.microsoft.com/office/drawing/2014/main" id="{6E4559B4-B30F-A0D4-6167-F938C227F0F2}"/>
              </a:ext>
            </a:extLst>
          </p:cNvPr>
          <p:cNvSpPr/>
          <p:nvPr/>
        </p:nvSpPr>
        <p:spPr>
          <a:xfrm>
            <a:off x="6914984" y="5147154"/>
            <a:ext cx="1849582" cy="1401761"/>
          </a:xfrm>
          <a:prstGeom prst="wedgeRectCallout">
            <a:avLst>
              <a:gd name="adj1" fmla="val -161439"/>
              <a:gd name="adj2" fmla="val -20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Concrete action, acceptance criteria</a:t>
            </a:r>
          </a:p>
        </p:txBody>
      </p:sp>
    </p:spTree>
    <p:extLst>
      <p:ext uri="{BB962C8B-B14F-4D97-AF65-F5344CB8AC3E}">
        <p14:creationId xmlns:p14="http://schemas.microsoft.com/office/powerpoint/2010/main" val="3487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9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Acceptance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simple format for acceptance criteria:</a:t>
            </a:r>
          </a:p>
          <a:p>
            <a:pPr marL="36576" indent="0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given [condition]</a:t>
            </a:r>
          </a:p>
          <a:p>
            <a:pPr marL="36576" indent="0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when [condition]</a:t>
            </a:r>
          </a:p>
          <a:p>
            <a:pPr marL="36576" indent="0"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then [result]</a:t>
            </a:r>
          </a:p>
          <a:p>
            <a:r>
              <a:rPr lang="en-US" dirty="0"/>
              <a:t>Example:</a:t>
            </a:r>
          </a:p>
          <a:p>
            <a:pPr marL="36576" indent="0">
              <a:buNone/>
            </a:pPr>
            <a:r>
              <a:rPr lang="en-US" sz="2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given the system has asked the user for a delivery </a:t>
            </a:r>
          </a:p>
          <a:p>
            <a:pPr marL="36576" indent="0">
              <a:buNone/>
            </a:pPr>
            <a:r>
              <a:rPr lang="en-US" sz="2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	address and delivery time</a:t>
            </a:r>
          </a:p>
          <a:p>
            <a:pPr marL="36576" indent="0">
              <a:buNone/>
            </a:pPr>
            <a:r>
              <a:rPr lang="en-US" sz="2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and that user entered that address </a:t>
            </a:r>
          </a:p>
          <a:p>
            <a:pPr marL="36576" indent="0">
              <a:buNone/>
            </a:pPr>
            <a:r>
              <a:rPr lang="en-US" sz="2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when the user clicks on “order”</a:t>
            </a:r>
          </a:p>
          <a:p>
            <a:pPr marL="36576" indent="0">
              <a:buNone/>
            </a:pPr>
            <a:r>
              <a:rPr lang="en-US" sz="29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then the system schedules the delivery at that </a:t>
            </a:r>
            <a:r>
              <a:rPr lang="en-US" sz="29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address&amp;time</a:t>
            </a:r>
            <a:endParaRPr lang="en-US" sz="2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dirty="0"/>
              <a:t>Helps ensure they are adequately rigorous</a:t>
            </a:r>
          </a:p>
          <a:p>
            <a:r>
              <a:rPr lang="en-US" dirty="0"/>
              <a:t>Helps ensure we know the context, action</a:t>
            </a:r>
          </a:p>
        </p:txBody>
      </p:sp>
    </p:spTree>
    <p:extLst>
      <p:ext uri="{BB962C8B-B14F-4D97-AF65-F5344CB8AC3E}">
        <p14:creationId xmlns:p14="http://schemas.microsoft.com/office/powerpoint/2010/main" val="73628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B0442-5D0B-4148-A01E-8D9675FF8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82891-36C7-48C8-A63F-95A77D228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0010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 a locksmith, I would like to be able to enter a code from a database into the door keypad so I can help residents get into their house when they forget the combination.</a:t>
            </a:r>
          </a:p>
          <a:p>
            <a:r>
              <a:rPr lang="en-US" dirty="0"/>
              <a:t>Acceptance criteria:</a:t>
            </a:r>
          </a:p>
          <a:p>
            <a:pPr lvl="1"/>
            <a:r>
              <a:rPr lang="en-US" dirty="0"/>
              <a:t>Given the lock code is in the database</a:t>
            </a:r>
          </a:p>
          <a:p>
            <a:pPr lvl="1"/>
            <a:r>
              <a:rPr lang="en-US" dirty="0"/>
              <a:t>When I look up the code for lock #921</a:t>
            </a:r>
          </a:p>
          <a:p>
            <a:pPr lvl="1"/>
            <a:r>
              <a:rPr lang="en-US" dirty="0"/>
              <a:t>And I enter that code into its keypad</a:t>
            </a:r>
          </a:p>
          <a:p>
            <a:pPr lvl="1"/>
            <a:r>
              <a:rPr lang="en-US" dirty="0"/>
              <a:t>Then the lock opens</a:t>
            </a:r>
          </a:p>
          <a:p>
            <a:r>
              <a:rPr lang="en-US" dirty="0"/>
              <a:t>Error case:</a:t>
            </a:r>
          </a:p>
          <a:p>
            <a:pPr lvl="1"/>
            <a:r>
              <a:rPr lang="en-US" dirty="0"/>
              <a:t>Given lock code #922 is not in the database</a:t>
            </a:r>
          </a:p>
          <a:p>
            <a:pPr lvl="1"/>
            <a:r>
              <a:rPr lang="en-US" dirty="0"/>
              <a:t>When I look up the code for lock #922</a:t>
            </a:r>
          </a:p>
          <a:p>
            <a:pPr lvl="1"/>
            <a:r>
              <a:rPr lang="en-US" dirty="0"/>
              <a:t>The system will order a new lock to be sent by mail</a:t>
            </a:r>
          </a:p>
        </p:txBody>
      </p:sp>
    </p:spTree>
    <p:extLst>
      <p:ext uri="{BB962C8B-B14F-4D97-AF65-F5344CB8AC3E}">
        <p14:creationId xmlns:p14="http://schemas.microsoft.com/office/powerpoint/2010/main" val="31147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29599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When your story falls short...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0150"/>
            <a:ext cx="8229600" cy="5133050"/>
          </a:xfrm>
        </p:spPr>
        <p:txBody>
          <a:bodyPr>
            <a:normAutofit/>
          </a:bodyPr>
          <a:lstStyle/>
          <a:p>
            <a:pPr marL="779526" indent="-742950">
              <a:buFont typeface="+mj-lt"/>
              <a:buAutoNum type="alphaUcPeriod"/>
            </a:pPr>
            <a:r>
              <a:rPr lang="en-US" sz="3600" dirty="0"/>
              <a:t>What is wrong with the following sequence of PBIs?</a:t>
            </a:r>
          </a:p>
          <a:p>
            <a:pPr marL="779526" indent="-742950">
              <a:buFont typeface="+mj-lt"/>
              <a:buAutoNum type="alphaUcPeriod"/>
            </a:pPr>
            <a:endParaRPr lang="en-US" sz="3600" dirty="0"/>
          </a:p>
          <a:p>
            <a:pPr marL="779526" indent="-742950">
              <a:buFont typeface="+mj-lt"/>
              <a:buAutoNum type="alphaUcPeriod"/>
            </a:pPr>
            <a:endParaRPr lang="en-US" sz="3600" dirty="0"/>
          </a:p>
          <a:p>
            <a:pPr marL="779526" indent="-742950">
              <a:buFont typeface="+mj-lt"/>
              <a:buAutoNum type="alphaUcPeriod"/>
            </a:pPr>
            <a:endParaRPr lang="en-US" sz="3600" dirty="0"/>
          </a:p>
          <a:p>
            <a:pPr marL="779526" indent="-742950">
              <a:buFont typeface="+mj-lt"/>
              <a:buAutoNum type="alphaUcPeriod"/>
            </a:pPr>
            <a:endParaRPr lang="en-US" sz="3600" dirty="0"/>
          </a:p>
          <a:p>
            <a:pPr marL="779526" indent="-742950">
              <a:buFont typeface="+mj-lt"/>
              <a:buAutoNum type="alphaUcPeriod"/>
            </a:pPr>
            <a:r>
              <a:rPr lang="en-US" sz="3600" dirty="0"/>
              <a:t>How else to break down the work?</a:t>
            </a:r>
          </a:p>
          <a:p>
            <a:pPr lvl="1"/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2662702"/>
            <a:ext cx="8534400" cy="2514600"/>
          </a:xfrm>
          <a:prstGeom prst="rect">
            <a:avLst/>
          </a:prstGeom>
        </p:spPr>
        <p:txBody>
          <a:bodyPr vert="horz" numCol="2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2406" lvl="1" indent="-514350">
              <a:buFont typeface="+mj-lt"/>
              <a:buAutoNum type="arabicPeriod"/>
            </a:pPr>
            <a:r>
              <a:rPr lang="en-US" sz="2800" dirty="0"/>
              <a:t>Write functional tests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sz="2800" dirty="0"/>
              <a:t>Generate test data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sz="2800" dirty="0"/>
              <a:t>Develop database layer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sz="2800" dirty="0"/>
              <a:t>Develop business logic layer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sz="2800" dirty="0"/>
              <a:t>Develop UI layer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sz="2800" dirty="0"/>
              <a:t>Automate functional tests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9101" y="5958189"/>
            <a:ext cx="220579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i="1"/>
              <a:t>Vertical</a:t>
            </a:r>
            <a:r>
              <a:rPr lang="en-US" sz="2400"/>
              <a:t> </a:t>
            </a:r>
            <a:r>
              <a:rPr lang="en-US" sz="2400" i="1"/>
              <a:t>stories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4715637"/>
            <a:ext cx="199253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Really, tasks!</a:t>
            </a:r>
          </a:p>
        </p:txBody>
      </p:sp>
    </p:spTree>
    <p:extLst>
      <p:ext uri="{BB962C8B-B14F-4D97-AF65-F5344CB8AC3E}">
        <p14:creationId xmlns:p14="http://schemas.microsoft.com/office/powerpoint/2010/main" val="152746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Story Telling 102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0150"/>
            <a:ext cx="8229600" cy="4980650"/>
          </a:xfrm>
        </p:spPr>
        <p:txBody>
          <a:bodyPr>
            <a:normAutofit/>
          </a:bodyPr>
          <a:lstStyle/>
          <a:p>
            <a:pPr marL="550862" indent="-514350">
              <a:buFont typeface="+mj-lt"/>
              <a:buAutoNum type="alphaUcPeriod" startAt="3"/>
            </a:pPr>
            <a:r>
              <a:rPr lang="en-US" sz="3500" dirty="0"/>
              <a:t>If vertical tasks are better, why not keep splitting stories until each is very small?</a:t>
            </a:r>
          </a:p>
          <a:p>
            <a:pPr marL="922338" lvl="1" indent="-347663"/>
            <a:r>
              <a:rPr lang="en-US" sz="3000" dirty="0"/>
              <a:t>Customer must be able to assign value to the story</a:t>
            </a:r>
          </a:p>
          <a:p>
            <a:pPr marL="922338" lvl="1" indent="-347663"/>
            <a:r>
              <a:rPr lang="en-US" sz="3000" dirty="0"/>
              <a:t>Are the tasks truly independent – can they be prioritized on their own?</a:t>
            </a:r>
          </a:p>
          <a:p>
            <a:pPr marL="466725" indent="-430213">
              <a:buFont typeface="+mj-lt"/>
              <a:buAutoNum type="alphaUcPeriod" startAt="3"/>
            </a:pPr>
            <a:r>
              <a:rPr lang="en-US" sz="3500" dirty="0"/>
              <a:t>How to handle technical debt stories?</a:t>
            </a:r>
          </a:p>
          <a:p>
            <a:pPr marL="922338" lvl="1" indent="-347663"/>
            <a:r>
              <a:rPr lang="en-US" sz="3000" dirty="0"/>
              <a:t>Try to move them to tasks w/in a story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4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184E-06B2-849F-E9C1-43894BF7F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this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2DBB9-73A4-E157-CEC8-480E42A51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team members write stories</a:t>
            </a:r>
          </a:p>
          <a:p>
            <a:pPr lvl="1"/>
            <a:r>
              <a:rPr lang="en-US" dirty="0"/>
              <a:t>POP only ensures they are written; writing will be assigned</a:t>
            </a:r>
          </a:p>
          <a:p>
            <a:pPr lvl="1"/>
            <a:r>
              <a:rPr lang="en-US" dirty="0"/>
              <a:t>These will be graded</a:t>
            </a:r>
          </a:p>
          <a:p>
            <a:r>
              <a:rPr lang="en-US" dirty="0"/>
              <a:t>Strong testing</a:t>
            </a:r>
          </a:p>
          <a:p>
            <a:pPr lvl="1"/>
            <a:r>
              <a:rPr lang="en-US" dirty="0"/>
              <a:t>Automated, CI, includes performance tests</a:t>
            </a:r>
          </a:p>
          <a:p>
            <a:r>
              <a:rPr lang="en-US" dirty="0"/>
              <a:t>Measured process improvement</a:t>
            </a:r>
          </a:p>
          <a:p>
            <a:r>
              <a:rPr lang="en-US" dirty="0"/>
              <a:t>Document for future teams</a:t>
            </a:r>
          </a:p>
          <a:p>
            <a:pPr lvl="1"/>
            <a:r>
              <a:rPr lang="en-US" dirty="0"/>
              <a:t>Structure, user guides, deployment, etc.</a:t>
            </a:r>
          </a:p>
          <a:p>
            <a:endParaRPr lang="en-US" dirty="0"/>
          </a:p>
          <a:p>
            <a:pPr marL="749808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5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3993</TotalTime>
  <Words>772</Words>
  <Application>Microsoft Office PowerPoint</Application>
  <PresentationFormat>On-screen Show (4:3)</PresentationFormat>
  <Paragraphs>121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Gill Sans</vt:lpstr>
      <vt:lpstr>Helvetica</vt:lpstr>
      <vt:lpstr>Wingdings 2</vt:lpstr>
      <vt:lpstr>Technic</vt:lpstr>
      <vt:lpstr>Software Development Lab Notes   Effective stories</vt:lpstr>
      <vt:lpstr>Critique the following user stories</vt:lpstr>
      <vt:lpstr>Today: Story Time</vt:lpstr>
      <vt:lpstr>Sprintable stories</vt:lpstr>
      <vt:lpstr>Acceptance Criteria</vt:lpstr>
      <vt:lpstr>Example</vt:lpstr>
      <vt:lpstr>When your story falls short...</vt:lpstr>
      <vt:lpstr>Story Telling 102</vt:lpstr>
      <vt:lpstr>Changes this semester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3800 Software Engineering Process II</dc:title>
  <dc:creator>Rob Hasker</dc:creator>
  <cp:lastModifiedBy>Hasker, Robert</cp:lastModifiedBy>
  <cp:revision>175</cp:revision>
  <dcterms:created xsi:type="dcterms:W3CDTF">2006-08-16T00:00:00Z</dcterms:created>
  <dcterms:modified xsi:type="dcterms:W3CDTF">2024-01-22T15:27:48Z</dcterms:modified>
</cp:coreProperties>
</file>