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4" r:id="rId1"/>
  </p:sldMasterIdLst>
  <p:notesMasterIdLst>
    <p:notesMasterId r:id="rId25"/>
  </p:notesMasterIdLst>
  <p:sldIdLst>
    <p:sldId id="256" r:id="rId2"/>
    <p:sldId id="299" r:id="rId3"/>
    <p:sldId id="300" r:id="rId4"/>
    <p:sldId id="301" r:id="rId5"/>
    <p:sldId id="302" r:id="rId6"/>
    <p:sldId id="288" r:id="rId7"/>
    <p:sldId id="298" r:id="rId8"/>
    <p:sldId id="290" r:id="rId9"/>
    <p:sldId id="281" r:id="rId10"/>
    <p:sldId id="262" r:id="rId11"/>
    <p:sldId id="291" r:id="rId12"/>
    <p:sldId id="263" r:id="rId13"/>
    <p:sldId id="292" r:id="rId14"/>
    <p:sldId id="293" r:id="rId15"/>
    <p:sldId id="294" r:id="rId16"/>
    <p:sldId id="295" r:id="rId17"/>
    <p:sldId id="297" r:id="rId18"/>
    <p:sldId id="296" r:id="rId19"/>
    <p:sldId id="259" r:id="rId20"/>
    <p:sldId id="286" r:id="rId21"/>
    <p:sldId id="303" r:id="rId22"/>
    <p:sldId id="304" r:id="rId23"/>
    <p:sldId id="30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9" autoAdjust="0"/>
    <p:restoredTop sz="87823" autoAdjust="0"/>
  </p:normalViewPr>
  <p:slideViewPr>
    <p:cSldViewPr snapToGrid="0">
      <p:cViewPr varScale="1">
        <p:scale>
          <a:sx n="108" d="100"/>
          <a:sy n="108" d="100"/>
        </p:scale>
        <p:origin x="22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66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31D9D7-DF80-4D40-A426-B04DDAC44013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40430B-B4BB-CD4C-8BAB-D4971B1BD517}">
      <dgm:prSet phldrT="[Text]" custT="1"/>
      <dgm:spPr/>
      <dgm:t>
        <a:bodyPr/>
        <a:lstStyle/>
        <a:p>
          <a:r>
            <a:rPr lang="en-US" sz="2000" dirty="0"/>
            <a:t>Algorithms CSC 1120</a:t>
          </a:r>
        </a:p>
      </dgm:t>
    </dgm:pt>
    <dgm:pt modelId="{909CE96B-0518-6F4C-95D5-5A790F4D6BEE}" type="parTrans" cxnId="{1BFE4DF4-BCD6-5A4E-94B3-023A77C431D1}">
      <dgm:prSet/>
      <dgm:spPr/>
      <dgm:t>
        <a:bodyPr/>
        <a:lstStyle/>
        <a:p>
          <a:endParaRPr lang="en-US"/>
        </a:p>
      </dgm:t>
    </dgm:pt>
    <dgm:pt modelId="{C0D22B81-C002-704E-A863-BF5E5FF91AA0}" type="sibTrans" cxnId="{1BFE4DF4-BCD6-5A4E-94B3-023A77C431D1}">
      <dgm:prSet/>
      <dgm:spPr/>
      <dgm:t>
        <a:bodyPr/>
        <a:lstStyle/>
        <a:p>
          <a:endParaRPr lang="en-US"/>
        </a:p>
      </dgm:t>
    </dgm:pt>
    <dgm:pt modelId="{A1C43533-96B9-5D49-86E6-B7A2595DA654}">
      <dgm:prSet phldrT="[Text]" custT="1"/>
      <dgm:spPr/>
      <dgm:t>
        <a:bodyPr/>
        <a:lstStyle/>
        <a:p>
          <a:r>
            <a:rPr lang="en-US" sz="1600" dirty="0"/>
            <a:t>Requirements, Architecture: SWE 3411</a:t>
          </a:r>
          <a:endParaRPr lang="en-US" sz="2000" dirty="0"/>
        </a:p>
      </dgm:t>
    </dgm:pt>
    <dgm:pt modelId="{FF57B732-B37A-2040-B0E1-DB0D12DE951E}" type="parTrans" cxnId="{22D81EE7-7123-6343-90C2-A36246445793}">
      <dgm:prSet/>
      <dgm:spPr/>
      <dgm:t>
        <a:bodyPr/>
        <a:lstStyle/>
        <a:p>
          <a:endParaRPr lang="en-US"/>
        </a:p>
      </dgm:t>
    </dgm:pt>
    <dgm:pt modelId="{496CBD85-7B8E-AE42-B3C3-92846C25C641}" type="sibTrans" cxnId="{22D81EE7-7123-6343-90C2-A36246445793}">
      <dgm:prSet/>
      <dgm:spPr/>
      <dgm:t>
        <a:bodyPr/>
        <a:lstStyle/>
        <a:p>
          <a:endParaRPr lang="en-US"/>
        </a:p>
      </dgm:t>
    </dgm:pt>
    <dgm:pt modelId="{9D25BCC4-1DC9-0D45-AB44-32314493B05F}">
      <dgm:prSet phldrT="[Text]" custT="1"/>
      <dgm:spPr/>
      <dgm:t>
        <a:bodyPr/>
        <a:lstStyle/>
        <a:p>
          <a:r>
            <a:rPr lang="en-US" sz="2400" dirty="0">
              <a:solidFill>
                <a:schemeClr val="accent6">
                  <a:lumMod val="60000"/>
                  <a:lumOff val="40000"/>
                </a:schemeClr>
              </a:solidFill>
            </a:rPr>
            <a:t>Design: SWE 2410</a:t>
          </a:r>
          <a:endParaRPr lang="en-US" sz="2400" dirty="0"/>
        </a:p>
      </dgm:t>
    </dgm:pt>
    <dgm:pt modelId="{D483DE01-7F90-5D45-9E03-C68489583D55}" type="parTrans" cxnId="{35F197AD-D2A7-7145-A5E2-40DAD36AD6DD}">
      <dgm:prSet/>
      <dgm:spPr/>
      <dgm:t>
        <a:bodyPr/>
        <a:lstStyle/>
        <a:p>
          <a:endParaRPr lang="en-US"/>
        </a:p>
      </dgm:t>
    </dgm:pt>
    <dgm:pt modelId="{FA872B5E-8AC4-614C-A498-DA95F1C8A2A7}" type="sibTrans" cxnId="{35F197AD-D2A7-7145-A5E2-40DAD36AD6DD}">
      <dgm:prSet/>
      <dgm:spPr/>
      <dgm:t>
        <a:bodyPr/>
        <a:lstStyle/>
        <a:p>
          <a:endParaRPr lang="en-US"/>
        </a:p>
      </dgm:t>
    </dgm:pt>
    <dgm:pt modelId="{9B40F4C8-3441-284F-A62C-E81343074255}">
      <dgm:prSet phldrT="[Text]"/>
      <dgm:spPr/>
      <dgm:t>
        <a:bodyPr/>
        <a:lstStyle/>
        <a:p>
          <a:r>
            <a:rPr lang="en-US" dirty="0"/>
            <a:t>Systems</a:t>
          </a:r>
        </a:p>
      </dgm:t>
    </dgm:pt>
    <dgm:pt modelId="{924D2615-2504-BB4D-A9BD-CA20E46B9C88}" type="parTrans" cxnId="{2F7E20D7-11CC-2B49-BA70-3242E9DC1940}">
      <dgm:prSet/>
      <dgm:spPr/>
      <dgm:t>
        <a:bodyPr/>
        <a:lstStyle/>
        <a:p>
          <a:endParaRPr lang="en-US"/>
        </a:p>
      </dgm:t>
    </dgm:pt>
    <dgm:pt modelId="{478A8415-8A9B-7147-94E0-4914ACF5F3C7}" type="sibTrans" cxnId="{2F7E20D7-11CC-2B49-BA70-3242E9DC1940}">
      <dgm:prSet/>
      <dgm:spPr/>
      <dgm:t>
        <a:bodyPr/>
        <a:lstStyle/>
        <a:p>
          <a:endParaRPr lang="en-US"/>
        </a:p>
      </dgm:t>
    </dgm:pt>
    <dgm:pt modelId="{3143A292-D341-4241-A261-AC139AE010FC}" type="pres">
      <dgm:prSet presAssocID="{D331D9D7-DF80-4D40-A426-B04DDAC44013}" presName="Name0" presStyleCnt="0">
        <dgm:presLayoutVars>
          <dgm:chMax val="4"/>
          <dgm:resizeHandles val="exact"/>
        </dgm:presLayoutVars>
      </dgm:prSet>
      <dgm:spPr/>
    </dgm:pt>
    <dgm:pt modelId="{65730694-F5A4-7040-81CE-2C8725DD501C}" type="pres">
      <dgm:prSet presAssocID="{D331D9D7-DF80-4D40-A426-B04DDAC44013}" presName="ellipse" presStyleLbl="trBgShp" presStyleIdx="0" presStyleCnt="1"/>
      <dgm:spPr/>
    </dgm:pt>
    <dgm:pt modelId="{CF6E2FDC-71DA-4E46-B773-E85B3FD8E9D2}" type="pres">
      <dgm:prSet presAssocID="{D331D9D7-DF80-4D40-A426-B04DDAC44013}" presName="arrow1" presStyleLbl="fgShp" presStyleIdx="0" presStyleCnt="1"/>
      <dgm:spPr/>
    </dgm:pt>
    <dgm:pt modelId="{FCB94024-12B2-C74E-A88B-0D8BC2436CF4}" type="pres">
      <dgm:prSet presAssocID="{D331D9D7-DF80-4D40-A426-B04DDAC44013}" presName="rectangle" presStyleLbl="revTx" presStyleIdx="0" presStyleCnt="1">
        <dgm:presLayoutVars>
          <dgm:bulletEnabled val="1"/>
        </dgm:presLayoutVars>
      </dgm:prSet>
      <dgm:spPr/>
    </dgm:pt>
    <dgm:pt modelId="{51838383-5F2C-614D-85E3-0B35A21F628F}" type="pres">
      <dgm:prSet presAssocID="{9D25BCC4-1DC9-0D45-AB44-32314493B05F}" presName="item1" presStyleLbl="node1" presStyleIdx="0" presStyleCnt="3">
        <dgm:presLayoutVars>
          <dgm:bulletEnabled val="1"/>
        </dgm:presLayoutVars>
      </dgm:prSet>
      <dgm:spPr/>
    </dgm:pt>
    <dgm:pt modelId="{822132B0-1A48-5F47-B8C7-6964247C350C}" type="pres">
      <dgm:prSet presAssocID="{A1C43533-96B9-5D49-86E6-B7A2595DA654}" presName="item2" presStyleLbl="node1" presStyleIdx="1" presStyleCnt="3">
        <dgm:presLayoutVars>
          <dgm:bulletEnabled val="1"/>
        </dgm:presLayoutVars>
      </dgm:prSet>
      <dgm:spPr/>
    </dgm:pt>
    <dgm:pt modelId="{0E3C0F79-A08B-074F-9EB1-20ED12DE2166}" type="pres">
      <dgm:prSet presAssocID="{9B40F4C8-3441-284F-A62C-E81343074255}" presName="item3" presStyleLbl="node1" presStyleIdx="2" presStyleCnt="3">
        <dgm:presLayoutVars>
          <dgm:bulletEnabled val="1"/>
        </dgm:presLayoutVars>
      </dgm:prSet>
      <dgm:spPr/>
    </dgm:pt>
    <dgm:pt modelId="{BE98DBEF-2697-E249-8F36-BCBF8C00D6DB}" type="pres">
      <dgm:prSet presAssocID="{D331D9D7-DF80-4D40-A426-B04DDAC44013}" presName="funnel" presStyleLbl="trAlignAcc1" presStyleIdx="0" presStyleCnt="1" custLinFactNeighborX="75" custLinFactNeighborY="-344"/>
      <dgm:spPr/>
    </dgm:pt>
  </dgm:ptLst>
  <dgm:cxnLst>
    <dgm:cxn modelId="{3BDC4848-5B00-2C44-88BB-77E4C51F163F}" type="presOf" srcId="{A1C43533-96B9-5D49-86E6-B7A2595DA654}" destId="{51838383-5F2C-614D-85E3-0B35A21F628F}" srcOrd="0" destOrd="0" presId="urn:microsoft.com/office/officeart/2005/8/layout/funnel1"/>
    <dgm:cxn modelId="{5D0BA85B-7885-204E-90D3-43BAA81FA582}" type="presOf" srcId="{8240430B-B4BB-CD4C-8BAB-D4971B1BD517}" destId="{0E3C0F79-A08B-074F-9EB1-20ED12DE2166}" srcOrd="0" destOrd="0" presId="urn:microsoft.com/office/officeart/2005/8/layout/funnel1"/>
    <dgm:cxn modelId="{D7EFD56E-6CED-DB4A-B5A6-402F951B6241}" type="presOf" srcId="{9B40F4C8-3441-284F-A62C-E81343074255}" destId="{FCB94024-12B2-C74E-A88B-0D8BC2436CF4}" srcOrd="0" destOrd="0" presId="urn:microsoft.com/office/officeart/2005/8/layout/funnel1"/>
    <dgm:cxn modelId="{B341B875-EFAB-9A43-B700-CF5B014C553A}" type="presOf" srcId="{9D25BCC4-1DC9-0D45-AB44-32314493B05F}" destId="{822132B0-1A48-5F47-B8C7-6964247C350C}" srcOrd="0" destOrd="0" presId="urn:microsoft.com/office/officeart/2005/8/layout/funnel1"/>
    <dgm:cxn modelId="{FAF050A6-4D05-F042-940C-712A032B488C}" type="presOf" srcId="{D331D9D7-DF80-4D40-A426-B04DDAC44013}" destId="{3143A292-D341-4241-A261-AC139AE010FC}" srcOrd="0" destOrd="0" presId="urn:microsoft.com/office/officeart/2005/8/layout/funnel1"/>
    <dgm:cxn modelId="{35F197AD-D2A7-7145-A5E2-40DAD36AD6DD}" srcId="{D331D9D7-DF80-4D40-A426-B04DDAC44013}" destId="{9D25BCC4-1DC9-0D45-AB44-32314493B05F}" srcOrd="1" destOrd="0" parTransId="{D483DE01-7F90-5D45-9E03-C68489583D55}" sibTransId="{FA872B5E-8AC4-614C-A498-DA95F1C8A2A7}"/>
    <dgm:cxn modelId="{2F7E20D7-11CC-2B49-BA70-3242E9DC1940}" srcId="{D331D9D7-DF80-4D40-A426-B04DDAC44013}" destId="{9B40F4C8-3441-284F-A62C-E81343074255}" srcOrd="3" destOrd="0" parTransId="{924D2615-2504-BB4D-A9BD-CA20E46B9C88}" sibTransId="{478A8415-8A9B-7147-94E0-4914ACF5F3C7}"/>
    <dgm:cxn modelId="{22D81EE7-7123-6343-90C2-A36246445793}" srcId="{D331D9D7-DF80-4D40-A426-B04DDAC44013}" destId="{A1C43533-96B9-5D49-86E6-B7A2595DA654}" srcOrd="2" destOrd="0" parTransId="{FF57B732-B37A-2040-B0E1-DB0D12DE951E}" sibTransId="{496CBD85-7B8E-AE42-B3C3-92846C25C641}"/>
    <dgm:cxn modelId="{1BFE4DF4-BCD6-5A4E-94B3-023A77C431D1}" srcId="{D331D9D7-DF80-4D40-A426-B04DDAC44013}" destId="{8240430B-B4BB-CD4C-8BAB-D4971B1BD517}" srcOrd="0" destOrd="0" parTransId="{909CE96B-0518-6F4C-95D5-5A790F4D6BEE}" sibTransId="{C0D22B81-C002-704E-A863-BF5E5FF91AA0}"/>
    <dgm:cxn modelId="{A9009D9A-7180-274C-96F3-8B6E1C2E7DA7}" type="presParOf" srcId="{3143A292-D341-4241-A261-AC139AE010FC}" destId="{65730694-F5A4-7040-81CE-2C8725DD501C}" srcOrd="0" destOrd="0" presId="urn:microsoft.com/office/officeart/2005/8/layout/funnel1"/>
    <dgm:cxn modelId="{D1AD1492-3A6D-F945-BC7B-A67C4ECDEA3C}" type="presParOf" srcId="{3143A292-D341-4241-A261-AC139AE010FC}" destId="{CF6E2FDC-71DA-4E46-B773-E85B3FD8E9D2}" srcOrd="1" destOrd="0" presId="urn:microsoft.com/office/officeart/2005/8/layout/funnel1"/>
    <dgm:cxn modelId="{613FAE8D-1403-AE4D-9E59-DAD2166DBB48}" type="presParOf" srcId="{3143A292-D341-4241-A261-AC139AE010FC}" destId="{FCB94024-12B2-C74E-A88B-0D8BC2436CF4}" srcOrd="2" destOrd="0" presId="urn:microsoft.com/office/officeart/2005/8/layout/funnel1"/>
    <dgm:cxn modelId="{C94C58CE-A9C4-6344-A71A-637875B70D44}" type="presParOf" srcId="{3143A292-D341-4241-A261-AC139AE010FC}" destId="{51838383-5F2C-614D-85E3-0B35A21F628F}" srcOrd="3" destOrd="0" presId="urn:microsoft.com/office/officeart/2005/8/layout/funnel1"/>
    <dgm:cxn modelId="{6F17C0E1-A2C4-D748-B8AE-F47C82A50078}" type="presParOf" srcId="{3143A292-D341-4241-A261-AC139AE010FC}" destId="{822132B0-1A48-5F47-B8C7-6964247C350C}" srcOrd="4" destOrd="0" presId="urn:microsoft.com/office/officeart/2005/8/layout/funnel1"/>
    <dgm:cxn modelId="{E607309B-8378-F44D-AF7D-87DDC21C7224}" type="presParOf" srcId="{3143A292-D341-4241-A261-AC139AE010FC}" destId="{0E3C0F79-A08B-074F-9EB1-20ED12DE2166}" srcOrd="5" destOrd="0" presId="urn:microsoft.com/office/officeart/2005/8/layout/funnel1"/>
    <dgm:cxn modelId="{EF7F68DC-F17F-044D-85F6-FC6FB86E5AA6}" type="presParOf" srcId="{3143A292-D341-4241-A261-AC139AE010FC}" destId="{BE98DBEF-2697-E249-8F36-BCBF8C00D6D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31D9D7-DF80-4D40-A426-B04DDAC44013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40430B-B4BB-CD4C-8BAB-D4971B1BD517}">
      <dgm:prSet phldrT="[Text]" custT="1"/>
      <dgm:spPr/>
      <dgm:t>
        <a:bodyPr/>
        <a:lstStyle/>
        <a:p>
          <a:r>
            <a:rPr lang="en-US" sz="2000" dirty="0"/>
            <a:t>Algorithms CSC 1120</a:t>
          </a:r>
        </a:p>
      </dgm:t>
    </dgm:pt>
    <dgm:pt modelId="{909CE96B-0518-6F4C-95D5-5A790F4D6BEE}" type="parTrans" cxnId="{1BFE4DF4-BCD6-5A4E-94B3-023A77C431D1}">
      <dgm:prSet/>
      <dgm:spPr/>
      <dgm:t>
        <a:bodyPr/>
        <a:lstStyle/>
        <a:p>
          <a:endParaRPr lang="en-US"/>
        </a:p>
      </dgm:t>
    </dgm:pt>
    <dgm:pt modelId="{C0D22B81-C002-704E-A863-BF5E5FF91AA0}" type="sibTrans" cxnId="{1BFE4DF4-BCD6-5A4E-94B3-023A77C431D1}">
      <dgm:prSet/>
      <dgm:spPr/>
      <dgm:t>
        <a:bodyPr/>
        <a:lstStyle/>
        <a:p>
          <a:endParaRPr lang="en-US"/>
        </a:p>
      </dgm:t>
    </dgm:pt>
    <dgm:pt modelId="{A1C43533-96B9-5D49-86E6-B7A2595DA654}">
      <dgm:prSet phldrT="[Text]" custT="1"/>
      <dgm:spPr/>
      <dgm:t>
        <a:bodyPr/>
        <a:lstStyle/>
        <a:p>
          <a:r>
            <a:rPr lang="en-US" sz="1600" dirty="0"/>
            <a:t>New technologies - most CS courses</a:t>
          </a:r>
          <a:endParaRPr lang="en-US" sz="2000" dirty="0"/>
        </a:p>
      </dgm:t>
    </dgm:pt>
    <dgm:pt modelId="{FF57B732-B37A-2040-B0E1-DB0D12DE951E}" type="parTrans" cxnId="{22D81EE7-7123-6343-90C2-A36246445793}">
      <dgm:prSet/>
      <dgm:spPr/>
      <dgm:t>
        <a:bodyPr/>
        <a:lstStyle/>
        <a:p>
          <a:endParaRPr lang="en-US"/>
        </a:p>
      </dgm:t>
    </dgm:pt>
    <dgm:pt modelId="{496CBD85-7B8E-AE42-B3C3-92846C25C641}" type="sibTrans" cxnId="{22D81EE7-7123-6343-90C2-A36246445793}">
      <dgm:prSet/>
      <dgm:spPr/>
      <dgm:t>
        <a:bodyPr/>
        <a:lstStyle/>
        <a:p>
          <a:endParaRPr lang="en-US"/>
        </a:p>
      </dgm:t>
    </dgm:pt>
    <dgm:pt modelId="{9D25BCC4-1DC9-0D45-AB44-32314493B05F}">
      <dgm:prSet phldrT="[Text]" custT="1"/>
      <dgm:spPr/>
      <dgm:t>
        <a:bodyPr/>
        <a:lstStyle/>
        <a:p>
          <a:r>
            <a:rPr lang="en-US" sz="2400" dirty="0">
              <a:solidFill>
                <a:schemeClr val="accent6">
                  <a:lumMod val="60000"/>
                  <a:lumOff val="40000"/>
                </a:schemeClr>
              </a:solidFill>
            </a:rPr>
            <a:t>Design: SWE 2410</a:t>
          </a:r>
          <a:endParaRPr lang="en-US" sz="2400" dirty="0"/>
        </a:p>
      </dgm:t>
    </dgm:pt>
    <dgm:pt modelId="{D483DE01-7F90-5D45-9E03-C68489583D55}" type="parTrans" cxnId="{35F197AD-D2A7-7145-A5E2-40DAD36AD6DD}">
      <dgm:prSet/>
      <dgm:spPr/>
      <dgm:t>
        <a:bodyPr/>
        <a:lstStyle/>
        <a:p>
          <a:endParaRPr lang="en-US"/>
        </a:p>
      </dgm:t>
    </dgm:pt>
    <dgm:pt modelId="{FA872B5E-8AC4-614C-A498-DA95F1C8A2A7}" type="sibTrans" cxnId="{35F197AD-D2A7-7145-A5E2-40DAD36AD6DD}">
      <dgm:prSet/>
      <dgm:spPr/>
      <dgm:t>
        <a:bodyPr/>
        <a:lstStyle/>
        <a:p>
          <a:endParaRPr lang="en-US"/>
        </a:p>
      </dgm:t>
    </dgm:pt>
    <dgm:pt modelId="{9B40F4C8-3441-284F-A62C-E81343074255}">
      <dgm:prSet phldrT="[Text]"/>
      <dgm:spPr/>
      <dgm:t>
        <a:bodyPr/>
        <a:lstStyle/>
        <a:p>
          <a:r>
            <a:rPr lang="en-US" dirty="0"/>
            <a:t>Libraries</a:t>
          </a:r>
        </a:p>
      </dgm:t>
    </dgm:pt>
    <dgm:pt modelId="{924D2615-2504-BB4D-A9BD-CA20E46B9C88}" type="parTrans" cxnId="{2F7E20D7-11CC-2B49-BA70-3242E9DC1940}">
      <dgm:prSet/>
      <dgm:spPr/>
      <dgm:t>
        <a:bodyPr/>
        <a:lstStyle/>
        <a:p>
          <a:endParaRPr lang="en-US"/>
        </a:p>
      </dgm:t>
    </dgm:pt>
    <dgm:pt modelId="{478A8415-8A9B-7147-94E0-4914ACF5F3C7}" type="sibTrans" cxnId="{2F7E20D7-11CC-2B49-BA70-3242E9DC1940}">
      <dgm:prSet/>
      <dgm:spPr/>
      <dgm:t>
        <a:bodyPr/>
        <a:lstStyle/>
        <a:p>
          <a:endParaRPr lang="en-US"/>
        </a:p>
      </dgm:t>
    </dgm:pt>
    <dgm:pt modelId="{3143A292-D341-4241-A261-AC139AE010FC}" type="pres">
      <dgm:prSet presAssocID="{D331D9D7-DF80-4D40-A426-B04DDAC44013}" presName="Name0" presStyleCnt="0">
        <dgm:presLayoutVars>
          <dgm:chMax val="4"/>
          <dgm:resizeHandles val="exact"/>
        </dgm:presLayoutVars>
      </dgm:prSet>
      <dgm:spPr/>
    </dgm:pt>
    <dgm:pt modelId="{65730694-F5A4-7040-81CE-2C8725DD501C}" type="pres">
      <dgm:prSet presAssocID="{D331D9D7-DF80-4D40-A426-B04DDAC44013}" presName="ellipse" presStyleLbl="trBgShp" presStyleIdx="0" presStyleCnt="1"/>
      <dgm:spPr/>
    </dgm:pt>
    <dgm:pt modelId="{CF6E2FDC-71DA-4E46-B773-E85B3FD8E9D2}" type="pres">
      <dgm:prSet presAssocID="{D331D9D7-DF80-4D40-A426-B04DDAC44013}" presName="arrow1" presStyleLbl="fgShp" presStyleIdx="0" presStyleCnt="1"/>
      <dgm:spPr/>
    </dgm:pt>
    <dgm:pt modelId="{FCB94024-12B2-C74E-A88B-0D8BC2436CF4}" type="pres">
      <dgm:prSet presAssocID="{D331D9D7-DF80-4D40-A426-B04DDAC44013}" presName="rectangle" presStyleLbl="revTx" presStyleIdx="0" presStyleCnt="1" custScaleX="61552">
        <dgm:presLayoutVars>
          <dgm:bulletEnabled val="1"/>
        </dgm:presLayoutVars>
      </dgm:prSet>
      <dgm:spPr/>
    </dgm:pt>
    <dgm:pt modelId="{51838383-5F2C-614D-85E3-0B35A21F628F}" type="pres">
      <dgm:prSet presAssocID="{9D25BCC4-1DC9-0D45-AB44-32314493B05F}" presName="item1" presStyleLbl="node1" presStyleIdx="0" presStyleCnt="3">
        <dgm:presLayoutVars>
          <dgm:bulletEnabled val="1"/>
        </dgm:presLayoutVars>
      </dgm:prSet>
      <dgm:spPr/>
    </dgm:pt>
    <dgm:pt modelId="{822132B0-1A48-5F47-B8C7-6964247C350C}" type="pres">
      <dgm:prSet presAssocID="{A1C43533-96B9-5D49-86E6-B7A2595DA654}" presName="item2" presStyleLbl="node1" presStyleIdx="1" presStyleCnt="3">
        <dgm:presLayoutVars>
          <dgm:bulletEnabled val="1"/>
        </dgm:presLayoutVars>
      </dgm:prSet>
      <dgm:spPr/>
    </dgm:pt>
    <dgm:pt modelId="{0E3C0F79-A08B-074F-9EB1-20ED12DE2166}" type="pres">
      <dgm:prSet presAssocID="{9B40F4C8-3441-284F-A62C-E81343074255}" presName="item3" presStyleLbl="node1" presStyleIdx="2" presStyleCnt="3">
        <dgm:presLayoutVars>
          <dgm:bulletEnabled val="1"/>
        </dgm:presLayoutVars>
      </dgm:prSet>
      <dgm:spPr/>
    </dgm:pt>
    <dgm:pt modelId="{BE98DBEF-2697-E249-8F36-BCBF8C00D6DB}" type="pres">
      <dgm:prSet presAssocID="{D331D9D7-DF80-4D40-A426-B04DDAC44013}" presName="funnel" presStyleLbl="trAlignAcc1" presStyleIdx="0" presStyleCnt="1" custLinFactNeighborX="75" custLinFactNeighborY="-344"/>
      <dgm:spPr/>
    </dgm:pt>
  </dgm:ptLst>
  <dgm:cxnLst>
    <dgm:cxn modelId="{39D51713-4B87-6646-BC05-1505F2DCC955}" type="presOf" srcId="{D331D9D7-DF80-4D40-A426-B04DDAC44013}" destId="{3143A292-D341-4241-A261-AC139AE010FC}" srcOrd="0" destOrd="0" presId="urn:microsoft.com/office/officeart/2005/8/layout/funnel1"/>
    <dgm:cxn modelId="{7499831D-29EF-2841-962C-DE18746F5E69}" type="presOf" srcId="{9B40F4C8-3441-284F-A62C-E81343074255}" destId="{FCB94024-12B2-C74E-A88B-0D8BC2436CF4}" srcOrd="0" destOrd="0" presId="urn:microsoft.com/office/officeart/2005/8/layout/funnel1"/>
    <dgm:cxn modelId="{CDC2F14F-C176-824B-914E-6B9D14C7D75E}" type="presOf" srcId="{8240430B-B4BB-CD4C-8BAB-D4971B1BD517}" destId="{0E3C0F79-A08B-074F-9EB1-20ED12DE2166}" srcOrd="0" destOrd="0" presId="urn:microsoft.com/office/officeart/2005/8/layout/funnel1"/>
    <dgm:cxn modelId="{FD272C70-7A06-A143-AB7C-28ADBC0C30E4}" type="presOf" srcId="{A1C43533-96B9-5D49-86E6-B7A2595DA654}" destId="{51838383-5F2C-614D-85E3-0B35A21F628F}" srcOrd="0" destOrd="0" presId="urn:microsoft.com/office/officeart/2005/8/layout/funnel1"/>
    <dgm:cxn modelId="{F11B8286-CD1A-8046-A16D-53B311A4823E}" type="presOf" srcId="{9D25BCC4-1DC9-0D45-AB44-32314493B05F}" destId="{822132B0-1A48-5F47-B8C7-6964247C350C}" srcOrd="0" destOrd="0" presId="urn:microsoft.com/office/officeart/2005/8/layout/funnel1"/>
    <dgm:cxn modelId="{35F197AD-D2A7-7145-A5E2-40DAD36AD6DD}" srcId="{D331D9D7-DF80-4D40-A426-B04DDAC44013}" destId="{9D25BCC4-1DC9-0D45-AB44-32314493B05F}" srcOrd="1" destOrd="0" parTransId="{D483DE01-7F90-5D45-9E03-C68489583D55}" sibTransId="{FA872B5E-8AC4-614C-A498-DA95F1C8A2A7}"/>
    <dgm:cxn modelId="{2F7E20D7-11CC-2B49-BA70-3242E9DC1940}" srcId="{D331D9D7-DF80-4D40-A426-B04DDAC44013}" destId="{9B40F4C8-3441-284F-A62C-E81343074255}" srcOrd="3" destOrd="0" parTransId="{924D2615-2504-BB4D-A9BD-CA20E46B9C88}" sibTransId="{478A8415-8A9B-7147-94E0-4914ACF5F3C7}"/>
    <dgm:cxn modelId="{22D81EE7-7123-6343-90C2-A36246445793}" srcId="{D331D9D7-DF80-4D40-A426-B04DDAC44013}" destId="{A1C43533-96B9-5D49-86E6-B7A2595DA654}" srcOrd="2" destOrd="0" parTransId="{FF57B732-B37A-2040-B0E1-DB0D12DE951E}" sibTransId="{496CBD85-7B8E-AE42-B3C3-92846C25C641}"/>
    <dgm:cxn modelId="{1BFE4DF4-BCD6-5A4E-94B3-023A77C431D1}" srcId="{D331D9D7-DF80-4D40-A426-B04DDAC44013}" destId="{8240430B-B4BB-CD4C-8BAB-D4971B1BD517}" srcOrd="0" destOrd="0" parTransId="{909CE96B-0518-6F4C-95D5-5A790F4D6BEE}" sibTransId="{C0D22B81-C002-704E-A863-BF5E5FF91AA0}"/>
    <dgm:cxn modelId="{0FE55A30-86FD-904C-858B-8C060134524A}" type="presParOf" srcId="{3143A292-D341-4241-A261-AC139AE010FC}" destId="{65730694-F5A4-7040-81CE-2C8725DD501C}" srcOrd="0" destOrd="0" presId="urn:microsoft.com/office/officeart/2005/8/layout/funnel1"/>
    <dgm:cxn modelId="{8E59D384-30DC-8F4D-8B15-0FA90BD3F367}" type="presParOf" srcId="{3143A292-D341-4241-A261-AC139AE010FC}" destId="{CF6E2FDC-71DA-4E46-B773-E85B3FD8E9D2}" srcOrd="1" destOrd="0" presId="urn:microsoft.com/office/officeart/2005/8/layout/funnel1"/>
    <dgm:cxn modelId="{92EE49EB-C904-0F4A-9BF9-AA574D8D17DB}" type="presParOf" srcId="{3143A292-D341-4241-A261-AC139AE010FC}" destId="{FCB94024-12B2-C74E-A88B-0D8BC2436CF4}" srcOrd="2" destOrd="0" presId="urn:microsoft.com/office/officeart/2005/8/layout/funnel1"/>
    <dgm:cxn modelId="{136E4315-B851-A74B-9928-C0F452F8C366}" type="presParOf" srcId="{3143A292-D341-4241-A261-AC139AE010FC}" destId="{51838383-5F2C-614D-85E3-0B35A21F628F}" srcOrd="3" destOrd="0" presId="urn:microsoft.com/office/officeart/2005/8/layout/funnel1"/>
    <dgm:cxn modelId="{3E4CE988-EADB-C340-ADCB-7B3F23768C94}" type="presParOf" srcId="{3143A292-D341-4241-A261-AC139AE010FC}" destId="{822132B0-1A48-5F47-B8C7-6964247C350C}" srcOrd="4" destOrd="0" presId="urn:microsoft.com/office/officeart/2005/8/layout/funnel1"/>
    <dgm:cxn modelId="{29A8B988-9851-4F4C-B061-F95C17E402FC}" type="presParOf" srcId="{3143A292-D341-4241-A261-AC139AE010FC}" destId="{0E3C0F79-A08B-074F-9EB1-20ED12DE2166}" srcOrd="5" destOrd="0" presId="urn:microsoft.com/office/officeart/2005/8/layout/funnel1"/>
    <dgm:cxn modelId="{64EFA2FC-0EEF-BB4D-A5BF-9FA162197581}" type="presParOf" srcId="{3143A292-D341-4241-A261-AC139AE010FC}" destId="{BE98DBEF-2697-E249-8F36-BCBF8C00D6D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31D9D7-DF80-4D40-A426-B04DDAC44013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40430B-B4BB-CD4C-8BAB-D4971B1BD517}">
      <dgm:prSet phldrT="[Text]" custT="1"/>
      <dgm:spPr/>
      <dgm:t>
        <a:bodyPr/>
        <a:lstStyle/>
        <a:p>
          <a:r>
            <a:rPr lang="en-US" sz="2000" dirty="0"/>
            <a:t>Algorithms CSC 1120</a:t>
          </a:r>
        </a:p>
      </dgm:t>
    </dgm:pt>
    <dgm:pt modelId="{909CE96B-0518-6F4C-95D5-5A790F4D6BEE}" type="parTrans" cxnId="{1BFE4DF4-BCD6-5A4E-94B3-023A77C431D1}">
      <dgm:prSet/>
      <dgm:spPr/>
      <dgm:t>
        <a:bodyPr/>
        <a:lstStyle/>
        <a:p>
          <a:endParaRPr lang="en-US"/>
        </a:p>
      </dgm:t>
    </dgm:pt>
    <dgm:pt modelId="{C0D22B81-C002-704E-A863-BF5E5FF91AA0}" type="sibTrans" cxnId="{1BFE4DF4-BCD6-5A4E-94B3-023A77C431D1}">
      <dgm:prSet/>
      <dgm:spPr/>
      <dgm:t>
        <a:bodyPr/>
        <a:lstStyle/>
        <a:p>
          <a:endParaRPr lang="en-US"/>
        </a:p>
      </dgm:t>
    </dgm:pt>
    <dgm:pt modelId="{A1C43533-96B9-5D49-86E6-B7A2595DA654}">
      <dgm:prSet phldrT="[Text]" custT="1"/>
      <dgm:spPr/>
      <dgm:t>
        <a:bodyPr/>
        <a:lstStyle/>
        <a:p>
          <a:r>
            <a:rPr lang="en-US" sz="1600" dirty="0"/>
            <a:t>Requirements </a:t>
          </a:r>
          <a:endParaRPr lang="en-US" sz="2000" dirty="0"/>
        </a:p>
        <a:p>
          <a:r>
            <a:rPr lang="en-US" sz="2000" dirty="0"/>
            <a:t>SWE 3411/CS courses</a:t>
          </a:r>
        </a:p>
      </dgm:t>
    </dgm:pt>
    <dgm:pt modelId="{FF57B732-B37A-2040-B0E1-DB0D12DE951E}" type="parTrans" cxnId="{22D81EE7-7123-6343-90C2-A36246445793}">
      <dgm:prSet/>
      <dgm:spPr/>
      <dgm:t>
        <a:bodyPr/>
        <a:lstStyle/>
        <a:p>
          <a:endParaRPr lang="en-US"/>
        </a:p>
      </dgm:t>
    </dgm:pt>
    <dgm:pt modelId="{496CBD85-7B8E-AE42-B3C3-92846C25C641}" type="sibTrans" cxnId="{22D81EE7-7123-6343-90C2-A36246445793}">
      <dgm:prSet/>
      <dgm:spPr/>
      <dgm:t>
        <a:bodyPr/>
        <a:lstStyle/>
        <a:p>
          <a:endParaRPr lang="en-US"/>
        </a:p>
      </dgm:t>
    </dgm:pt>
    <dgm:pt modelId="{9D25BCC4-1DC9-0D45-AB44-32314493B05F}">
      <dgm:prSet phldrT="[Text]" custT="1"/>
      <dgm:spPr/>
      <dgm:t>
        <a:bodyPr/>
        <a:lstStyle/>
        <a:p>
          <a:r>
            <a:rPr lang="en-US" sz="2400" dirty="0">
              <a:solidFill>
                <a:schemeClr val="accent6">
                  <a:lumMod val="60000"/>
                  <a:lumOff val="40000"/>
                </a:schemeClr>
              </a:solidFill>
            </a:rPr>
            <a:t>Design: SWE 2410</a:t>
          </a:r>
          <a:endParaRPr lang="en-US" sz="2400" dirty="0"/>
        </a:p>
      </dgm:t>
    </dgm:pt>
    <dgm:pt modelId="{D483DE01-7F90-5D45-9E03-C68489583D55}" type="parTrans" cxnId="{35F197AD-D2A7-7145-A5E2-40DAD36AD6DD}">
      <dgm:prSet/>
      <dgm:spPr/>
      <dgm:t>
        <a:bodyPr/>
        <a:lstStyle/>
        <a:p>
          <a:endParaRPr lang="en-US"/>
        </a:p>
      </dgm:t>
    </dgm:pt>
    <dgm:pt modelId="{FA872B5E-8AC4-614C-A498-DA95F1C8A2A7}" type="sibTrans" cxnId="{35F197AD-D2A7-7145-A5E2-40DAD36AD6DD}">
      <dgm:prSet/>
      <dgm:spPr/>
      <dgm:t>
        <a:bodyPr/>
        <a:lstStyle/>
        <a:p>
          <a:endParaRPr lang="en-US"/>
        </a:p>
      </dgm:t>
    </dgm:pt>
    <dgm:pt modelId="{9B40F4C8-3441-284F-A62C-E81343074255}">
      <dgm:prSet phldrT="[Text]"/>
      <dgm:spPr/>
      <dgm:t>
        <a:bodyPr/>
        <a:lstStyle/>
        <a:p>
          <a:r>
            <a:rPr lang="en-US" dirty="0"/>
            <a:t>Systems/Libraries</a:t>
          </a:r>
        </a:p>
      </dgm:t>
    </dgm:pt>
    <dgm:pt modelId="{924D2615-2504-BB4D-A9BD-CA20E46B9C88}" type="parTrans" cxnId="{2F7E20D7-11CC-2B49-BA70-3242E9DC1940}">
      <dgm:prSet/>
      <dgm:spPr/>
      <dgm:t>
        <a:bodyPr/>
        <a:lstStyle/>
        <a:p>
          <a:endParaRPr lang="en-US"/>
        </a:p>
      </dgm:t>
    </dgm:pt>
    <dgm:pt modelId="{478A8415-8A9B-7147-94E0-4914ACF5F3C7}" type="sibTrans" cxnId="{2F7E20D7-11CC-2B49-BA70-3242E9DC1940}">
      <dgm:prSet/>
      <dgm:spPr/>
      <dgm:t>
        <a:bodyPr/>
        <a:lstStyle/>
        <a:p>
          <a:endParaRPr lang="en-US"/>
        </a:p>
      </dgm:t>
    </dgm:pt>
    <dgm:pt modelId="{3143A292-D341-4241-A261-AC139AE010FC}" type="pres">
      <dgm:prSet presAssocID="{D331D9D7-DF80-4D40-A426-B04DDAC44013}" presName="Name0" presStyleCnt="0">
        <dgm:presLayoutVars>
          <dgm:chMax val="4"/>
          <dgm:resizeHandles val="exact"/>
        </dgm:presLayoutVars>
      </dgm:prSet>
      <dgm:spPr/>
    </dgm:pt>
    <dgm:pt modelId="{65730694-F5A4-7040-81CE-2C8725DD501C}" type="pres">
      <dgm:prSet presAssocID="{D331D9D7-DF80-4D40-A426-B04DDAC44013}" presName="ellipse" presStyleLbl="trBgShp" presStyleIdx="0" presStyleCnt="1"/>
      <dgm:spPr/>
    </dgm:pt>
    <dgm:pt modelId="{CF6E2FDC-71DA-4E46-B773-E85B3FD8E9D2}" type="pres">
      <dgm:prSet presAssocID="{D331D9D7-DF80-4D40-A426-B04DDAC44013}" presName="arrow1" presStyleLbl="fgShp" presStyleIdx="0" presStyleCnt="1"/>
      <dgm:spPr/>
    </dgm:pt>
    <dgm:pt modelId="{FCB94024-12B2-C74E-A88B-0D8BC2436CF4}" type="pres">
      <dgm:prSet presAssocID="{D331D9D7-DF80-4D40-A426-B04DDAC44013}" presName="rectangle" presStyleLbl="revTx" presStyleIdx="0" presStyleCnt="1">
        <dgm:presLayoutVars>
          <dgm:bulletEnabled val="1"/>
        </dgm:presLayoutVars>
      </dgm:prSet>
      <dgm:spPr/>
    </dgm:pt>
    <dgm:pt modelId="{51838383-5F2C-614D-85E3-0B35A21F628F}" type="pres">
      <dgm:prSet presAssocID="{9D25BCC4-1DC9-0D45-AB44-32314493B05F}" presName="item1" presStyleLbl="node1" presStyleIdx="0" presStyleCnt="3">
        <dgm:presLayoutVars>
          <dgm:bulletEnabled val="1"/>
        </dgm:presLayoutVars>
      </dgm:prSet>
      <dgm:spPr/>
    </dgm:pt>
    <dgm:pt modelId="{822132B0-1A48-5F47-B8C7-6964247C350C}" type="pres">
      <dgm:prSet presAssocID="{A1C43533-96B9-5D49-86E6-B7A2595DA654}" presName="item2" presStyleLbl="node1" presStyleIdx="1" presStyleCnt="3">
        <dgm:presLayoutVars>
          <dgm:bulletEnabled val="1"/>
        </dgm:presLayoutVars>
      </dgm:prSet>
      <dgm:spPr/>
    </dgm:pt>
    <dgm:pt modelId="{0E3C0F79-A08B-074F-9EB1-20ED12DE2166}" type="pres">
      <dgm:prSet presAssocID="{9B40F4C8-3441-284F-A62C-E81343074255}" presName="item3" presStyleLbl="node1" presStyleIdx="2" presStyleCnt="3">
        <dgm:presLayoutVars>
          <dgm:bulletEnabled val="1"/>
        </dgm:presLayoutVars>
      </dgm:prSet>
      <dgm:spPr/>
    </dgm:pt>
    <dgm:pt modelId="{BE98DBEF-2697-E249-8F36-BCBF8C00D6DB}" type="pres">
      <dgm:prSet presAssocID="{D331D9D7-DF80-4D40-A426-B04DDAC44013}" presName="funnel" presStyleLbl="trAlignAcc1" presStyleIdx="0" presStyleCnt="1" custLinFactNeighborX="75" custLinFactNeighborY="-344"/>
      <dgm:spPr/>
    </dgm:pt>
  </dgm:ptLst>
  <dgm:cxnLst>
    <dgm:cxn modelId="{24518029-150A-E740-B03B-D13F1264C3D5}" type="presOf" srcId="{D331D9D7-DF80-4D40-A426-B04DDAC44013}" destId="{3143A292-D341-4241-A261-AC139AE010FC}" srcOrd="0" destOrd="0" presId="urn:microsoft.com/office/officeart/2005/8/layout/funnel1"/>
    <dgm:cxn modelId="{6186B443-B6DF-7448-9D3B-7A16B0C51AF8}" type="presOf" srcId="{9D25BCC4-1DC9-0D45-AB44-32314493B05F}" destId="{822132B0-1A48-5F47-B8C7-6964247C350C}" srcOrd="0" destOrd="0" presId="urn:microsoft.com/office/officeart/2005/8/layout/funnel1"/>
    <dgm:cxn modelId="{414D9444-5E7F-B54E-A39B-731C96BC7C23}" type="presOf" srcId="{A1C43533-96B9-5D49-86E6-B7A2595DA654}" destId="{51838383-5F2C-614D-85E3-0B35A21F628F}" srcOrd="0" destOrd="0" presId="urn:microsoft.com/office/officeart/2005/8/layout/funnel1"/>
    <dgm:cxn modelId="{1A54EE47-E5E4-E14D-88CE-EE4615E3B5D4}" type="presOf" srcId="{8240430B-B4BB-CD4C-8BAB-D4971B1BD517}" destId="{0E3C0F79-A08B-074F-9EB1-20ED12DE2166}" srcOrd="0" destOrd="0" presId="urn:microsoft.com/office/officeart/2005/8/layout/funnel1"/>
    <dgm:cxn modelId="{2AA2AD4B-DB8A-2D49-86FA-F2661A111491}" type="presOf" srcId="{9B40F4C8-3441-284F-A62C-E81343074255}" destId="{FCB94024-12B2-C74E-A88B-0D8BC2436CF4}" srcOrd="0" destOrd="0" presId="urn:microsoft.com/office/officeart/2005/8/layout/funnel1"/>
    <dgm:cxn modelId="{35F197AD-D2A7-7145-A5E2-40DAD36AD6DD}" srcId="{D331D9D7-DF80-4D40-A426-B04DDAC44013}" destId="{9D25BCC4-1DC9-0D45-AB44-32314493B05F}" srcOrd="1" destOrd="0" parTransId="{D483DE01-7F90-5D45-9E03-C68489583D55}" sibTransId="{FA872B5E-8AC4-614C-A498-DA95F1C8A2A7}"/>
    <dgm:cxn modelId="{2F7E20D7-11CC-2B49-BA70-3242E9DC1940}" srcId="{D331D9D7-DF80-4D40-A426-B04DDAC44013}" destId="{9B40F4C8-3441-284F-A62C-E81343074255}" srcOrd="3" destOrd="0" parTransId="{924D2615-2504-BB4D-A9BD-CA20E46B9C88}" sibTransId="{478A8415-8A9B-7147-94E0-4914ACF5F3C7}"/>
    <dgm:cxn modelId="{22D81EE7-7123-6343-90C2-A36246445793}" srcId="{D331D9D7-DF80-4D40-A426-B04DDAC44013}" destId="{A1C43533-96B9-5D49-86E6-B7A2595DA654}" srcOrd="2" destOrd="0" parTransId="{FF57B732-B37A-2040-B0E1-DB0D12DE951E}" sibTransId="{496CBD85-7B8E-AE42-B3C3-92846C25C641}"/>
    <dgm:cxn modelId="{1BFE4DF4-BCD6-5A4E-94B3-023A77C431D1}" srcId="{D331D9D7-DF80-4D40-A426-B04DDAC44013}" destId="{8240430B-B4BB-CD4C-8BAB-D4971B1BD517}" srcOrd="0" destOrd="0" parTransId="{909CE96B-0518-6F4C-95D5-5A790F4D6BEE}" sibTransId="{C0D22B81-C002-704E-A863-BF5E5FF91AA0}"/>
    <dgm:cxn modelId="{4B0D9870-171A-CF4E-AB70-33729F2ED6A9}" type="presParOf" srcId="{3143A292-D341-4241-A261-AC139AE010FC}" destId="{65730694-F5A4-7040-81CE-2C8725DD501C}" srcOrd="0" destOrd="0" presId="urn:microsoft.com/office/officeart/2005/8/layout/funnel1"/>
    <dgm:cxn modelId="{554B8E84-64AA-FC4D-A470-AF4DD31DD71E}" type="presParOf" srcId="{3143A292-D341-4241-A261-AC139AE010FC}" destId="{CF6E2FDC-71DA-4E46-B773-E85B3FD8E9D2}" srcOrd="1" destOrd="0" presId="urn:microsoft.com/office/officeart/2005/8/layout/funnel1"/>
    <dgm:cxn modelId="{2DC1D07A-5C4C-A64E-88AB-48791E75D372}" type="presParOf" srcId="{3143A292-D341-4241-A261-AC139AE010FC}" destId="{FCB94024-12B2-C74E-A88B-0D8BC2436CF4}" srcOrd="2" destOrd="0" presId="urn:microsoft.com/office/officeart/2005/8/layout/funnel1"/>
    <dgm:cxn modelId="{2CA1EC73-3E1A-574E-B121-D4DC62F57399}" type="presParOf" srcId="{3143A292-D341-4241-A261-AC139AE010FC}" destId="{51838383-5F2C-614D-85E3-0B35A21F628F}" srcOrd="3" destOrd="0" presId="urn:microsoft.com/office/officeart/2005/8/layout/funnel1"/>
    <dgm:cxn modelId="{082F9E0C-FCF2-6447-9C81-02C707CEDCE2}" type="presParOf" srcId="{3143A292-D341-4241-A261-AC139AE010FC}" destId="{822132B0-1A48-5F47-B8C7-6964247C350C}" srcOrd="4" destOrd="0" presId="urn:microsoft.com/office/officeart/2005/8/layout/funnel1"/>
    <dgm:cxn modelId="{B8D4B236-187C-C44E-8D63-21640B3C8FFC}" type="presParOf" srcId="{3143A292-D341-4241-A261-AC139AE010FC}" destId="{0E3C0F79-A08B-074F-9EB1-20ED12DE2166}" srcOrd="5" destOrd="0" presId="urn:microsoft.com/office/officeart/2005/8/layout/funnel1"/>
    <dgm:cxn modelId="{629F7BBE-41F9-1047-856B-FA6C9E482BAE}" type="presParOf" srcId="{3143A292-D341-4241-A261-AC139AE010FC}" destId="{BE98DBEF-2697-E249-8F36-BCBF8C00D6D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30694-F5A4-7040-81CE-2C8725DD501C}">
      <dsp:nvSpPr>
        <dsp:cNvPr id="0" name=""/>
        <dsp:cNvSpPr/>
      </dsp:nvSpPr>
      <dsp:spPr>
        <a:xfrm>
          <a:off x="1477721" y="264790"/>
          <a:ext cx="5255078" cy="182501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E2FDC-71DA-4E46-B773-E85B3FD8E9D2}">
      <dsp:nvSpPr>
        <dsp:cNvPr id="0" name=""/>
        <dsp:cNvSpPr/>
      </dsp:nvSpPr>
      <dsp:spPr>
        <a:xfrm>
          <a:off x="3604194" y="4733644"/>
          <a:ext cx="1018426" cy="651792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B94024-12B2-C74E-A88B-0D8BC2436CF4}">
      <dsp:nvSpPr>
        <dsp:cNvPr id="0" name=""/>
        <dsp:cNvSpPr/>
      </dsp:nvSpPr>
      <dsp:spPr>
        <a:xfrm>
          <a:off x="1669185" y="5255078"/>
          <a:ext cx="4888445" cy="1222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Systems</a:t>
          </a:r>
        </a:p>
      </dsp:txBody>
      <dsp:txXfrm>
        <a:off x="1669185" y="5255078"/>
        <a:ext cx="4888445" cy="1222111"/>
      </dsp:txXfrm>
    </dsp:sp>
    <dsp:sp modelId="{51838383-5F2C-614D-85E3-0B35A21F628F}">
      <dsp:nvSpPr>
        <dsp:cNvPr id="0" name=""/>
        <dsp:cNvSpPr/>
      </dsp:nvSpPr>
      <dsp:spPr>
        <a:xfrm>
          <a:off x="3388288" y="2230760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Requirements, Architecture: SWE 3411</a:t>
          </a:r>
          <a:endParaRPr lang="en-US" sz="2000" kern="1200" dirty="0"/>
        </a:p>
      </dsp:txBody>
      <dsp:txXfrm>
        <a:off x="3656749" y="2499221"/>
        <a:ext cx="1296244" cy="1296244"/>
      </dsp:txXfrm>
    </dsp:sp>
    <dsp:sp modelId="{822132B0-1A48-5F47-B8C7-6964247C350C}">
      <dsp:nvSpPr>
        <dsp:cNvPr id="0" name=""/>
        <dsp:cNvSpPr/>
      </dsp:nvSpPr>
      <dsp:spPr>
        <a:xfrm>
          <a:off x="2076555" y="855477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6">
                  <a:lumMod val="60000"/>
                  <a:lumOff val="40000"/>
                </a:schemeClr>
              </a:solidFill>
            </a:rPr>
            <a:t>Design: SWE 2410</a:t>
          </a:r>
          <a:endParaRPr lang="en-US" sz="2400" kern="1200" dirty="0"/>
        </a:p>
      </dsp:txBody>
      <dsp:txXfrm>
        <a:off x="2345016" y="1123938"/>
        <a:ext cx="1296244" cy="1296244"/>
      </dsp:txXfrm>
    </dsp:sp>
    <dsp:sp modelId="{0E3C0F79-A08B-074F-9EB1-20ED12DE2166}">
      <dsp:nvSpPr>
        <dsp:cNvPr id="0" name=""/>
        <dsp:cNvSpPr/>
      </dsp:nvSpPr>
      <dsp:spPr>
        <a:xfrm>
          <a:off x="3950459" y="412258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Algorithms CSC 1120</a:t>
          </a:r>
        </a:p>
      </dsp:txBody>
      <dsp:txXfrm>
        <a:off x="4218920" y="680719"/>
        <a:ext cx="1296244" cy="1296244"/>
      </dsp:txXfrm>
    </dsp:sp>
    <dsp:sp modelId="{BE98DBEF-2697-E249-8F36-BCBF8C00D6DB}">
      <dsp:nvSpPr>
        <dsp:cNvPr id="0" name=""/>
        <dsp:cNvSpPr/>
      </dsp:nvSpPr>
      <dsp:spPr>
        <a:xfrm>
          <a:off x="1266092" y="25041"/>
          <a:ext cx="5703186" cy="456254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30694-F5A4-7040-81CE-2C8725DD501C}">
      <dsp:nvSpPr>
        <dsp:cNvPr id="0" name=""/>
        <dsp:cNvSpPr/>
      </dsp:nvSpPr>
      <dsp:spPr>
        <a:xfrm>
          <a:off x="1477721" y="264790"/>
          <a:ext cx="5255078" cy="182501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E2FDC-71DA-4E46-B773-E85B3FD8E9D2}">
      <dsp:nvSpPr>
        <dsp:cNvPr id="0" name=""/>
        <dsp:cNvSpPr/>
      </dsp:nvSpPr>
      <dsp:spPr>
        <a:xfrm>
          <a:off x="3604194" y="4733644"/>
          <a:ext cx="1018426" cy="651792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B94024-12B2-C74E-A88B-0D8BC2436CF4}">
      <dsp:nvSpPr>
        <dsp:cNvPr id="0" name=""/>
        <dsp:cNvSpPr/>
      </dsp:nvSpPr>
      <dsp:spPr>
        <a:xfrm>
          <a:off x="2608940" y="5255078"/>
          <a:ext cx="3008935" cy="1222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Libraries</a:t>
          </a:r>
        </a:p>
      </dsp:txBody>
      <dsp:txXfrm>
        <a:off x="2608940" y="5255078"/>
        <a:ext cx="3008935" cy="1222111"/>
      </dsp:txXfrm>
    </dsp:sp>
    <dsp:sp modelId="{51838383-5F2C-614D-85E3-0B35A21F628F}">
      <dsp:nvSpPr>
        <dsp:cNvPr id="0" name=""/>
        <dsp:cNvSpPr/>
      </dsp:nvSpPr>
      <dsp:spPr>
        <a:xfrm>
          <a:off x="3388288" y="2230760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New technologies - most CS courses</a:t>
          </a:r>
          <a:endParaRPr lang="en-US" sz="2000" kern="1200" dirty="0"/>
        </a:p>
      </dsp:txBody>
      <dsp:txXfrm>
        <a:off x="3656749" y="2499221"/>
        <a:ext cx="1296244" cy="1296244"/>
      </dsp:txXfrm>
    </dsp:sp>
    <dsp:sp modelId="{822132B0-1A48-5F47-B8C7-6964247C350C}">
      <dsp:nvSpPr>
        <dsp:cNvPr id="0" name=""/>
        <dsp:cNvSpPr/>
      </dsp:nvSpPr>
      <dsp:spPr>
        <a:xfrm>
          <a:off x="2076555" y="855477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6">
                  <a:lumMod val="60000"/>
                  <a:lumOff val="40000"/>
                </a:schemeClr>
              </a:solidFill>
            </a:rPr>
            <a:t>Design: SWE 2410</a:t>
          </a:r>
          <a:endParaRPr lang="en-US" sz="2400" kern="1200" dirty="0"/>
        </a:p>
      </dsp:txBody>
      <dsp:txXfrm>
        <a:off x="2345016" y="1123938"/>
        <a:ext cx="1296244" cy="1296244"/>
      </dsp:txXfrm>
    </dsp:sp>
    <dsp:sp modelId="{0E3C0F79-A08B-074F-9EB1-20ED12DE2166}">
      <dsp:nvSpPr>
        <dsp:cNvPr id="0" name=""/>
        <dsp:cNvSpPr/>
      </dsp:nvSpPr>
      <dsp:spPr>
        <a:xfrm>
          <a:off x="3950459" y="412258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Algorithms CSC 1120</a:t>
          </a:r>
        </a:p>
      </dsp:txBody>
      <dsp:txXfrm>
        <a:off x="4218920" y="680719"/>
        <a:ext cx="1296244" cy="1296244"/>
      </dsp:txXfrm>
    </dsp:sp>
    <dsp:sp modelId="{BE98DBEF-2697-E249-8F36-BCBF8C00D6DB}">
      <dsp:nvSpPr>
        <dsp:cNvPr id="0" name=""/>
        <dsp:cNvSpPr/>
      </dsp:nvSpPr>
      <dsp:spPr>
        <a:xfrm>
          <a:off x="1266092" y="25041"/>
          <a:ext cx="5703186" cy="456254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30694-F5A4-7040-81CE-2C8725DD501C}">
      <dsp:nvSpPr>
        <dsp:cNvPr id="0" name=""/>
        <dsp:cNvSpPr/>
      </dsp:nvSpPr>
      <dsp:spPr>
        <a:xfrm>
          <a:off x="1508754" y="263228"/>
          <a:ext cx="5224063" cy="181424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E2FDC-71DA-4E46-B773-E85B3FD8E9D2}">
      <dsp:nvSpPr>
        <dsp:cNvPr id="0" name=""/>
        <dsp:cNvSpPr/>
      </dsp:nvSpPr>
      <dsp:spPr>
        <a:xfrm>
          <a:off x="3622678" y="4705707"/>
          <a:ext cx="1012415" cy="647945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B94024-12B2-C74E-A88B-0D8BC2436CF4}">
      <dsp:nvSpPr>
        <dsp:cNvPr id="0" name=""/>
        <dsp:cNvSpPr/>
      </dsp:nvSpPr>
      <dsp:spPr>
        <a:xfrm>
          <a:off x="1699088" y="5224063"/>
          <a:ext cx="4859594" cy="1214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Systems/Libraries</a:t>
          </a:r>
        </a:p>
      </dsp:txBody>
      <dsp:txXfrm>
        <a:off x="1699088" y="5224063"/>
        <a:ext cx="4859594" cy="1214898"/>
      </dsp:txXfrm>
    </dsp:sp>
    <dsp:sp modelId="{51838383-5F2C-614D-85E3-0B35A21F628F}">
      <dsp:nvSpPr>
        <dsp:cNvPr id="0" name=""/>
        <dsp:cNvSpPr/>
      </dsp:nvSpPr>
      <dsp:spPr>
        <a:xfrm>
          <a:off x="3408046" y="2217594"/>
          <a:ext cx="1822347" cy="18223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Requirements </a:t>
          </a:r>
          <a:endParaRPr lang="en-US" sz="20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SWE 3411/CS courses</a:t>
          </a:r>
        </a:p>
      </dsp:txBody>
      <dsp:txXfrm>
        <a:off x="3674923" y="2484471"/>
        <a:ext cx="1288593" cy="1288593"/>
      </dsp:txXfrm>
    </dsp:sp>
    <dsp:sp modelId="{822132B0-1A48-5F47-B8C7-6964247C350C}">
      <dsp:nvSpPr>
        <dsp:cNvPr id="0" name=""/>
        <dsp:cNvSpPr/>
      </dsp:nvSpPr>
      <dsp:spPr>
        <a:xfrm>
          <a:off x="2104055" y="850428"/>
          <a:ext cx="1822347" cy="18223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6">
                  <a:lumMod val="60000"/>
                  <a:lumOff val="40000"/>
                </a:schemeClr>
              </a:solidFill>
            </a:rPr>
            <a:t>Design: SWE 2410</a:t>
          </a:r>
          <a:endParaRPr lang="en-US" sz="2400" kern="1200" dirty="0"/>
        </a:p>
      </dsp:txBody>
      <dsp:txXfrm>
        <a:off x="2370932" y="1117305"/>
        <a:ext cx="1288593" cy="1288593"/>
      </dsp:txXfrm>
    </dsp:sp>
    <dsp:sp modelId="{0E3C0F79-A08B-074F-9EB1-20ED12DE2166}">
      <dsp:nvSpPr>
        <dsp:cNvPr id="0" name=""/>
        <dsp:cNvSpPr/>
      </dsp:nvSpPr>
      <dsp:spPr>
        <a:xfrm>
          <a:off x="3966899" y="409825"/>
          <a:ext cx="1822347" cy="18223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Algorithms CSC 1120</a:t>
          </a:r>
        </a:p>
      </dsp:txBody>
      <dsp:txXfrm>
        <a:off x="4233776" y="676702"/>
        <a:ext cx="1288593" cy="1288593"/>
      </dsp:txXfrm>
    </dsp:sp>
    <dsp:sp modelId="{BE98DBEF-2697-E249-8F36-BCBF8C00D6DB}">
      <dsp:nvSpPr>
        <dsp:cNvPr id="0" name=""/>
        <dsp:cNvSpPr/>
      </dsp:nvSpPr>
      <dsp:spPr>
        <a:xfrm>
          <a:off x="1298374" y="24894"/>
          <a:ext cx="5669526" cy="453562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7E308-EECF-424A-A854-E10DAE08912C}" type="datetimeFigureOut">
              <a:rPr lang="en-US" smtClean="0"/>
              <a:t>9/6/23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80B62-BD92-469F-926D-64291AC82B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2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Reading: Java Design Pattern Essentials, Chapter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6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30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baseline="0" dirty="0"/>
              <a:t> significant part of the course: identify problems and solve those problems using (design) patterns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0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>
                <a:latin typeface="Times New Roman" charset="0"/>
              </a:rPr>
              <a:t>CS-1020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1A9AF5-92D2-344C-8B1D-D6C9BA8F6457}" type="datetime1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9/6/23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dirty="0">
                <a:latin typeface="Times New Roman" charset="0"/>
              </a:rPr>
              <a:t>Dr. Mark L. Hornick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1826B3-842A-2F4F-B444-86517E2B9AB2}" type="slidenum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7825" y="673100"/>
            <a:ext cx="637698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3736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unified modeling language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02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 don’t expect answers for the first two questions!</a:t>
            </a:r>
          </a:p>
          <a:p>
            <a:r>
              <a:rPr lang="en-US" dirty="0"/>
              <a:t>DH 240: the room next to Rosie; my assumption is that the current classroom is DH 129, so one might revise </a:t>
            </a:r>
            <a:r>
              <a:rPr lang="en-US"/>
              <a:t>around that…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47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 don’t expect answers for the first </a:t>
            </a:r>
            <a:r>
              <a:rPr lang="en-US"/>
              <a:t>two questions!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13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>
                <a:latin typeface="Times New Roman" charset="0"/>
              </a:rPr>
              <a:t>CS-1020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1A9AF5-92D2-344C-8B1D-D6C9BA8F6457}" type="datetime1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9/6/23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dirty="0">
                <a:latin typeface="Times New Roman" charset="0"/>
              </a:rPr>
              <a:t>Dr. Mark L. Hornick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1826B3-842A-2F4F-B444-86517E2B9AB2}" type="slidenum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7825" y="673100"/>
            <a:ext cx="637698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Print </a:t>
            </a:r>
          </a:p>
        </p:txBody>
      </p:sp>
    </p:spTree>
    <p:extLst>
      <p:ext uri="{BB962C8B-B14F-4D97-AF65-F5344CB8AC3E}">
        <p14:creationId xmlns:p14="http://schemas.microsoft.com/office/powerpoint/2010/main" val="764985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>
                <a:latin typeface="Times New Roman" charset="0"/>
              </a:rPr>
              <a:t>CS-1020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1A9AF5-92D2-344C-8B1D-D6C9BA8F6457}" type="datetime1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9/6/23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dirty="0">
                <a:latin typeface="Times New Roman" charset="0"/>
              </a:rPr>
              <a:t>Dr. Mark L. Hornick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1826B3-842A-2F4F-B444-86517E2B9AB2}" type="slidenum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7825" y="673100"/>
            <a:ext cx="637698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Print </a:t>
            </a:r>
          </a:p>
        </p:txBody>
      </p:sp>
    </p:spTree>
    <p:extLst>
      <p:ext uri="{BB962C8B-B14F-4D97-AF65-F5344CB8AC3E}">
        <p14:creationId xmlns:p14="http://schemas.microsoft.com/office/powerpoint/2010/main" val="3458031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>
                <a:latin typeface="Times New Roman" charset="0"/>
              </a:rPr>
              <a:t>CS-1020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1A9AF5-92D2-344C-8B1D-D6C9BA8F6457}" type="datetime1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9/6/23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dirty="0">
                <a:latin typeface="Times New Roman" charset="0"/>
              </a:rPr>
              <a:t>Dr. Mark L. Hornick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25488" indent="-2794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1760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65275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12950" indent="-2222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01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73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845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41750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1826B3-842A-2F4F-B444-86517E2B9AB2}" type="slidenum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7825" y="673100"/>
            <a:ext cx="637698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Print </a:t>
            </a:r>
          </a:p>
        </p:txBody>
      </p:sp>
    </p:spTree>
    <p:extLst>
      <p:ext uri="{BB962C8B-B14F-4D97-AF65-F5344CB8AC3E}">
        <p14:creationId xmlns:p14="http://schemas.microsoft.com/office/powerpoint/2010/main" val="1358011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98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85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Null Object Pattern from a previous textbook; see https://www.oodesign.com/null-object-pattern.html for a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05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0" y="3509963"/>
            <a:ext cx="9144000" cy="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87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0217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535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97453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706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6044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5145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25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724900" y="365125"/>
            <a:ext cx="0" cy="5811838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3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0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20738" y="456802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55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00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612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46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9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61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66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88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odesign.com/null-object-pattern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aculty-web.msoe.edu/hasker/swe241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faculty-web.msoe.edu/hasker/swe2410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64028"/>
            <a:ext cx="11353800" cy="2393972"/>
          </a:xfrm>
        </p:spPr>
        <p:txBody>
          <a:bodyPr>
            <a:normAutofit/>
          </a:bodyPr>
          <a:lstStyle/>
          <a:p>
            <a:br>
              <a:rPr lang="en-US" sz="7200" dirty="0"/>
            </a:br>
            <a:r>
              <a:rPr lang="en-US" sz="7200" dirty="0"/>
              <a:t>1. Where to start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SWE 2410 Design and Cloud Patterns</a:t>
            </a:r>
          </a:p>
          <a:p>
            <a:r>
              <a:rPr lang="en-US" dirty="0"/>
              <a:t>Dr. Rob Hasker</a:t>
            </a:r>
          </a:p>
        </p:txBody>
      </p:sp>
    </p:spTree>
    <p:extLst>
      <p:ext uri="{BB962C8B-B14F-4D97-AF65-F5344CB8AC3E}">
        <p14:creationId xmlns:p14="http://schemas.microsoft.com/office/powerpoint/2010/main" val="343994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#2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1752599"/>
            <a:ext cx="105156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 dirty="0">
                <a:latin typeface="+mn-lt"/>
              </a:rPr>
              <a:t>Problem: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 dirty="0">
                <a:latin typeface="+mn-lt"/>
              </a:rPr>
              <a:t>Workplace, home traffic pattern: travel to frequently accessed objects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 dirty="0">
                <a:latin typeface="+mn-lt"/>
              </a:rPr>
              <a:t>If objects scattered, flow of life is awkward</a:t>
            </a:r>
          </a:p>
          <a:p>
            <a:pPr marL="1085850" lvl="1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400" dirty="0">
                <a:latin typeface="+mn-lt"/>
              </a:rPr>
              <a:t>Items forgotten, misplaced</a:t>
            </a:r>
            <a:endParaRPr lang="en-US" alt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7585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#2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1752599"/>
            <a:ext cx="105156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 dirty="0">
                <a:latin typeface="+mn-lt"/>
              </a:rPr>
              <a:t>Problem: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 dirty="0">
                <a:latin typeface="+mn-lt"/>
              </a:rPr>
              <a:t>Workplace, home traffic pattern: travel to frequently accessed objects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 dirty="0">
                <a:latin typeface="+mn-lt"/>
              </a:rPr>
              <a:t>If objects scattered, flow of life is awkward</a:t>
            </a:r>
          </a:p>
          <a:p>
            <a:pPr marL="1085850" lvl="1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400" dirty="0">
                <a:latin typeface="+mn-lt"/>
              </a:rPr>
              <a:t>Items forgotten, misplaced</a:t>
            </a:r>
            <a:endParaRPr lang="en-US" altLang="en-US" sz="28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 dirty="0">
                <a:latin typeface="+mn-lt"/>
              </a:rPr>
              <a:t>Solution: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 dirty="0">
                <a:latin typeface="+mn-lt"/>
              </a:rPr>
              <a:t>Waist-high shelves around at least part of main rooms in which people live &amp; work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 dirty="0">
                <a:latin typeface="+mn-lt"/>
              </a:rPr>
              <a:t>They should be long, 22-40 cm deep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 dirty="0">
                <a:latin typeface="+mn-lt"/>
              </a:rPr>
              <a:t>Shelves or cupboard underneath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 dirty="0">
                <a:latin typeface="+mn-lt"/>
              </a:rPr>
              <a:t>Interrupt shelf for seats, windows, doors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39" y="4866975"/>
            <a:ext cx="2786062" cy="171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88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#2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09759" y="2007955"/>
            <a:ext cx="9231522" cy="44069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Note features:</a:t>
            </a:r>
          </a:p>
          <a:p>
            <a:pPr lvl="1"/>
            <a:r>
              <a:rPr lang="en-US" altLang="en-US" sz="2800" dirty="0"/>
              <a:t>Shelf color, material not important to the structure</a:t>
            </a:r>
          </a:p>
          <a:p>
            <a:pPr lvl="1"/>
            <a:r>
              <a:rPr lang="en-US" altLang="en-US" sz="2800" dirty="0"/>
              <a:t>Not an algorithm/not blueprints</a:t>
            </a:r>
          </a:p>
          <a:p>
            <a:pPr lvl="1"/>
            <a:r>
              <a:rPr lang="en-US" altLang="en-US" sz="2800" dirty="0"/>
              <a:t>Architectural design pattern</a:t>
            </a:r>
          </a:p>
          <a:p>
            <a:r>
              <a:rPr lang="en-US" altLang="en-US" sz="3200" dirty="0"/>
              <a:t>Are there times when the pattern is a poor choice?</a:t>
            </a:r>
          </a:p>
          <a:p>
            <a:r>
              <a:rPr lang="en-US" altLang="en-US" sz="3200" dirty="0"/>
              <a:t>Each pattern:</a:t>
            </a:r>
          </a:p>
          <a:p>
            <a:pPr lvl="1"/>
            <a:r>
              <a:rPr lang="en-US" altLang="en-US" sz="2800" dirty="0"/>
              <a:t>Solves a recurring problem</a:t>
            </a:r>
          </a:p>
          <a:p>
            <a:pPr lvl="1"/>
            <a:r>
              <a:rPr lang="en-US" altLang="en-US" sz="2800" dirty="0"/>
              <a:t>Tradeoffs: advantages, disadvantages to applying</a:t>
            </a:r>
          </a:p>
        </p:txBody>
      </p:sp>
    </p:spTree>
    <p:extLst>
      <p:ext uri="{BB962C8B-B14F-4D97-AF65-F5344CB8AC3E}">
        <p14:creationId xmlns:p14="http://schemas.microsoft.com/office/powerpoint/2010/main" val="1578572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7"/>
            <a:ext cx="5548313" cy="1325563"/>
          </a:xfrm>
        </p:spPr>
        <p:txBody>
          <a:bodyPr/>
          <a:lstStyle/>
          <a:p>
            <a:r>
              <a:rPr lang="en-US" dirty="0"/>
              <a:t>Software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1013" y="1176695"/>
            <a:ext cx="82915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private Volume volume;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private Equalizer equalizer;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(Volume volume, 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	             Equalizer equalizer)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this.volume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= volume;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this.equalizer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= equalizer;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                            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changeVolume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ticks)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volume.adjust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(ticks);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changeChannel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channel, 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                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ticks)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if ( equalizer != null )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equalizer.getChannel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(channel).adjust(ticks);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82546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013" y="1176695"/>
            <a:ext cx="82915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private Volume volume;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private Equalizer equalizer;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(Volume volume, 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	             Equalizer equalizer)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this.volume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= volume;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this.equalizer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= equalizer;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                            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changeVolume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ticks)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volume.adjust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(ticks);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changeChannel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channel, 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                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ticks)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if ( equalizer != null )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equalizer.getChannel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(channel).adjust(ticks);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7"/>
            <a:ext cx="5548313" cy="1325563"/>
          </a:xfrm>
        </p:spPr>
        <p:txBody>
          <a:bodyPr/>
          <a:lstStyle/>
          <a:p>
            <a:r>
              <a:rPr lang="en-US" dirty="0"/>
              <a:t>Software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2337" y="519820"/>
            <a:ext cx="4324350" cy="3672682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Models core elements of stereo: volume control, equalizer</a:t>
            </a:r>
          </a:p>
        </p:txBody>
      </p:sp>
    </p:spTree>
    <p:extLst>
      <p:ext uri="{BB962C8B-B14F-4D97-AF65-F5344CB8AC3E}">
        <p14:creationId xmlns:p14="http://schemas.microsoft.com/office/powerpoint/2010/main" val="2064714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7"/>
            <a:ext cx="5548313" cy="1325563"/>
          </a:xfrm>
        </p:spPr>
        <p:txBody>
          <a:bodyPr/>
          <a:lstStyle/>
          <a:p>
            <a:r>
              <a:rPr lang="en-US" dirty="0"/>
              <a:t>Software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1013" y="1176695"/>
            <a:ext cx="82915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private Volume volume;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private Equalizer equalizer;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(Volume volume, 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	             Equalizer equalizer) {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this.volume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= volume;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this.equalizer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= equalizer;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}                            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changeVolume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ticks) {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volume.adjust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(ticks);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changeChannel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channel, 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                      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ticks)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if ( equalizer != null )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equalizer.getChannel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(channel).adjust(ticks);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0738" y="519821"/>
            <a:ext cx="4515949" cy="487283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5"/>
                </a:solidFill>
              </a:rPr>
              <a:t>Models core elements of stereo: volume control, equalizer</a:t>
            </a:r>
          </a:p>
          <a:p>
            <a:r>
              <a:rPr lang="en-US" dirty="0">
                <a:solidFill>
                  <a:schemeClr val="accent5"/>
                </a:solidFill>
              </a:rPr>
              <a:t>If statement: allows stereo without equalizer</a:t>
            </a:r>
          </a:p>
          <a:p>
            <a:r>
              <a:rPr lang="en-US" dirty="0">
                <a:solidFill>
                  <a:schemeClr val="accent5"/>
                </a:solidFill>
              </a:rPr>
              <a:t>Problem: will need to check every use</a:t>
            </a:r>
          </a:p>
          <a:p>
            <a:r>
              <a:rPr lang="en-US" dirty="0">
                <a:solidFill>
                  <a:schemeClr val="accent5"/>
                </a:solidFill>
              </a:rPr>
              <a:t>Violates a basic design principle: </a:t>
            </a:r>
            <a:r>
              <a:rPr lang="en-US" i="1" dirty="0">
                <a:solidFill>
                  <a:schemeClr val="accent5"/>
                </a:solidFill>
              </a:rPr>
              <a:t>don’t repeat yourself</a:t>
            </a:r>
            <a:endParaRPr lang="en-US" dirty="0">
              <a:solidFill>
                <a:schemeClr val="accent5"/>
              </a:solidFill>
            </a:endParaRPr>
          </a:p>
          <a:p>
            <a:pPr lvl="1"/>
            <a:r>
              <a:rPr lang="en-US" i="1" dirty="0">
                <a:solidFill>
                  <a:schemeClr val="accent5"/>
                </a:solidFill>
              </a:rPr>
              <a:t>Why is repetition a problem?</a:t>
            </a:r>
          </a:p>
          <a:p>
            <a:pPr lvl="1"/>
            <a:r>
              <a:rPr lang="en-US" i="1" dirty="0">
                <a:solidFill>
                  <a:schemeClr val="accent5"/>
                </a:solidFill>
              </a:rPr>
              <a:t>How can we remove it?</a:t>
            </a:r>
          </a:p>
          <a:p>
            <a:endParaRPr lang="en-US" i="1" dirty="0">
              <a:solidFill>
                <a:schemeClr val="accent5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27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3495" y="117556"/>
            <a:ext cx="8005010" cy="106888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Solution: create “do nothing” classes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8547" y="1238228"/>
            <a:ext cx="57112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interface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EqualizerInterface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Level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getChannel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(int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public class Equalizer implements 			     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EqualizerInterface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public final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MAX_CHANNEL = 6;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private Level[] channels = 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	new Level[MAX_CHANNEL];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public Equalizer() {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public Level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getChannel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return channels[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];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1418" y="1238228"/>
            <a:ext cx="564510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NullLevelObject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extends Level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public adjust(int value) {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NullEqualizerObject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implements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EqualizerInterface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private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NullLevelObject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nullLevel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=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new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NullLevelObject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public Level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getChannel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(int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return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nullLevel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482730" y="5623706"/>
            <a:ext cx="5711240" cy="902849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accent5"/>
                </a:solidFill>
              </a:rPr>
              <a:t>NullEqualizerObject</a:t>
            </a:r>
            <a:r>
              <a:rPr lang="en-US" dirty="0">
                <a:solidFill>
                  <a:schemeClr val="accent5"/>
                </a:solidFill>
              </a:rPr>
              <a:t>: returned channel does nothing on </a:t>
            </a:r>
            <a:r>
              <a:rPr lang="en-US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adjust</a:t>
            </a:r>
            <a:r>
              <a:rPr lang="en-US" dirty="0">
                <a:solidFill>
                  <a:schemeClr val="accent5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03362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8274" y="2467823"/>
            <a:ext cx="4263189" cy="132556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Removing the `if’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0381" y="390631"/>
            <a:ext cx="76362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private Volume volume;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private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EqualizerInterface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equalizer;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(Volume volume, 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	            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EqualizerInterface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equalizer)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this.volume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= volume;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this.equalizer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= equalizer;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                            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changeVolume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ticks)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volume.adjust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(ticks);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public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changeChannel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 channel, </a:t>
            </a:r>
          </a:p>
          <a:p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                        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 ticks) {</a:t>
            </a:r>
          </a:p>
          <a:p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equalizer.getChannel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(channel).adjust(ticks);</a:t>
            </a:r>
          </a:p>
          <a:p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96339" y="5563488"/>
            <a:ext cx="7636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new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(new Volume(),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             new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NullEqualizerObject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());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1947" y="5809709"/>
            <a:ext cx="3393878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Stereo without equalizer:</a:t>
            </a:r>
          </a:p>
        </p:txBody>
      </p:sp>
    </p:spTree>
    <p:extLst>
      <p:ext uri="{BB962C8B-B14F-4D97-AF65-F5344CB8AC3E}">
        <p14:creationId xmlns:p14="http://schemas.microsoft.com/office/powerpoint/2010/main" val="356653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 Object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610" y="1970004"/>
            <a:ext cx="6893700" cy="4887996"/>
          </a:xfrm>
        </p:spPr>
        <p:txBody>
          <a:bodyPr/>
          <a:lstStyle/>
          <a:p>
            <a:r>
              <a:rPr lang="en-US" dirty="0"/>
              <a:t>Create a class that mirrors another</a:t>
            </a:r>
          </a:p>
          <a:p>
            <a:pPr lvl="1"/>
            <a:r>
              <a:rPr lang="en-US" dirty="0"/>
              <a:t>Each operation “does nothing”</a:t>
            </a:r>
          </a:p>
          <a:p>
            <a:pPr lvl="1"/>
            <a:r>
              <a:rPr lang="en-US" dirty="0"/>
              <a:t>Value returning operations: return something reasonable</a:t>
            </a:r>
          </a:p>
          <a:p>
            <a:pPr lvl="1"/>
            <a:r>
              <a:rPr lang="en-US" dirty="0"/>
              <a:t>Use this class wherever might have a check for null</a:t>
            </a:r>
          </a:p>
          <a:p>
            <a:r>
              <a:rPr lang="en-US" dirty="0"/>
              <a:t>Advantage: avoid lots of “if ( x != null )</a:t>
            </a:r>
            <a:r>
              <a:rPr lang="mr-IN" dirty="0"/>
              <a:t>…</a:t>
            </a:r>
            <a:r>
              <a:rPr lang="en-US" dirty="0"/>
              <a:t>”</a:t>
            </a:r>
          </a:p>
          <a:p>
            <a:r>
              <a:rPr lang="en-US" dirty="0"/>
              <a:t>Disadvantage: more classes to write</a:t>
            </a:r>
          </a:p>
          <a:p>
            <a:pPr lvl="1"/>
            <a:r>
              <a:rPr lang="en-US" dirty="0"/>
              <a:t>Clearly a bad idea in this case!</a:t>
            </a:r>
          </a:p>
          <a:p>
            <a:pPr lvl="1"/>
            <a:r>
              <a:rPr lang="en-US" dirty="0"/>
              <a:t>Possibly useful for full Stereo</a:t>
            </a:r>
          </a:p>
          <a:p>
            <a:r>
              <a:rPr lang="en-US" dirty="0"/>
              <a:t>Also: may delay raising an error: </a:t>
            </a:r>
            <a:r>
              <a:rPr lang="en-US" i="1" dirty="0"/>
              <a:t>fail fast!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A15E74-45BB-415E-A27D-7DB2A4F82E56}"/>
              </a:ext>
            </a:extLst>
          </p:cNvPr>
          <p:cNvSpPr txBox="1"/>
          <p:nvPr/>
        </p:nvSpPr>
        <p:spPr>
          <a:xfrm>
            <a:off x="357554" y="3557011"/>
            <a:ext cx="7126756" cy="304698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Univers Light" panose="020B0604020202020204" pitchFamily="34" charset="0"/>
              </a:rPr>
              <a:t>Important details: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Univers Light" panose="020B0604020202020204" pitchFamily="34" charset="0"/>
              </a:rPr>
              <a:t>Base class must be an interface – Null should have no unnecessary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Univers Light" panose="020B0604020202020204" pitchFamily="34" charset="0"/>
              </a:rPr>
              <a:t>Original class is listed as “</a:t>
            </a:r>
            <a:r>
              <a:rPr lang="en-US" sz="2400" dirty="0" err="1">
                <a:latin typeface="Univers Light" panose="020B0604020202020204" pitchFamily="34" charset="0"/>
              </a:rPr>
              <a:t>RealClass</a:t>
            </a:r>
            <a:r>
              <a:rPr lang="en-US" sz="2400" dirty="0">
                <a:latin typeface="Univers Light" panose="020B0604020202020204" pitchFamily="34" charset="0"/>
              </a:rPr>
              <a:t>” – don’t change this class because much of the system depends on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Univers Light" panose="020B0604020202020204" pitchFamily="34" charset="0"/>
              </a:rPr>
              <a:t>Do not be tempted to write messages or other side effects in the null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6A6F41-0237-4234-A6E9-F1C48A1B2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518" y="2114746"/>
            <a:ext cx="4485714" cy="31428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D777A0-DE70-4115-9DC1-5B733AA65D95}"/>
              </a:ext>
            </a:extLst>
          </p:cNvPr>
          <p:cNvSpPr txBox="1"/>
          <p:nvPr/>
        </p:nvSpPr>
        <p:spPr>
          <a:xfrm>
            <a:off x="7615518" y="5498762"/>
            <a:ext cx="460453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Full description: see </a:t>
            </a:r>
          </a:p>
          <a:p>
            <a:r>
              <a:rPr lang="en-US" sz="1600" dirty="0">
                <a:hlinkClick r:id="rId4"/>
              </a:rPr>
              <a:t>https://www.oodesign.com/null-object-pattern.html</a:t>
            </a:r>
            <a:endParaRPr lang="en-US" sz="1600" dirty="0"/>
          </a:p>
          <a:p>
            <a:r>
              <a:rPr lang="en-US" dirty="0"/>
              <a:t>(but note this suggests an abstract class as the</a:t>
            </a:r>
          </a:p>
          <a:p>
            <a:r>
              <a:rPr lang="en-US" dirty="0"/>
              <a:t>base, which is generally not recommended.)</a:t>
            </a:r>
          </a:p>
        </p:txBody>
      </p:sp>
    </p:spTree>
    <p:extLst>
      <p:ext uri="{BB962C8B-B14F-4D97-AF65-F5344CB8AC3E}">
        <p14:creationId xmlns:p14="http://schemas.microsoft.com/office/powerpoint/2010/main" val="148504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SWE 2410 Design and Cloud Patterns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120000" y="1825625"/>
            <a:ext cx="10007179" cy="791877"/>
          </a:xfrm>
        </p:spPr>
        <p:txBody>
          <a:bodyPr/>
          <a:lstStyle/>
          <a:p>
            <a:r>
              <a:rPr lang="en-US" altLang="en-US" dirty="0"/>
              <a:t>See syllabus at </a:t>
            </a:r>
            <a:r>
              <a:rPr lang="en-US" altLang="en-US" dirty="0">
                <a:hlinkClick r:id="rId3"/>
              </a:rPr>
              <a:t>https://faculty-web.msoe.edu/hasker/swe2410</a:t>
            </a:r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2870189" y="3696337"/>
            <a:ext cx="21768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chemeClr val="accent3"/>
                </a:solidFill>
                <a:effectLst/>
              </a:rPr>
              <a:t>Required</a:t>
            </a:r>
          </a:p>
          <a:p>
            <a:pPr algn="ctr"/>
            <a:r>
              <a:rPr lang="en-US" sz="4000" b="1" dirty="0">
                <a:ln/>
                <a:solidFill>
                  <a:schemeClr val="accent3"/>
                </a:solidFill>
              </a:rPr>
              <a:t>text</a:t>
            </a:r>
            <a:r>
              <a:rPr lang="en-US" sz="4000" b="1" cap="none" spc="0" dirty="0">
                <a:ln/>
                <a:solidFill>
                  <a:schemeClr val="accent3"/>
                </a:solidFill>
                <a:effectLst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43F3D-965F-2C45-AD9C-AD42EB0318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786" y="2617502"/>
            <a:ext cx="2913286" cy="387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85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F179-82EC-724B-9643-40D76A778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OO?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64CD9-D868-3A4C-A967-1AA3B321C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goal of object-oriented design/OO programming?</a:t>
            </a:r>
          </a:p>
          <a:p>
            <a:r>
              <a:rPr lang="en-US" dirty="0"/>
              <a:t>Why do we prefer OO designs?</a:t>
            </a:r>
          </a:p>
          <a:p>
            <a:r>
              <a:rPr lang="en-US" dirty="0"/>
              <a:t>What is the alternative?</a:t>
            </a:r>
          </a:p>
          <a:p>
            <a:r>
              <a:rPr lang="en-US" dirty="0"/>
              <a:t>Sample procedural design: suppose next classroom is DH 240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Leave classroom, turn left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Walk  to Milwaukee Street entrance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Go up steps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At first landing, look for the classroom door to your left</a:t>
            </a:r>
          </a:p>
          <a:p>
            <a:r>
              <a:rPr lang="en-US" dirty="0"/>
              <a:t>But not all students will go to the same room!</a:t>
            </a:r>
          </a:p>
        </p:txBody>
      </p:sp>
    </p:spTree>
    <p:extLst>
      <p:ext uri="{BB962C8B-B14F-4D97-AF65-F5344CB8AC3E}">
        <p14:creationId xmlns:p14="http://schemas.microsoft.com/office/powerpoint/2010/main" val="424442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patterns: capturing frequent design solutions</a:t>
            </a:r>
          </a:p>
          <a:p>
            <a:pPr lvl="1"/>
            <a:r>
              <a:rPr lang="en-US" dirty="0"/>
              <a:t>Reusing designs in addition to requirements, algorithms</a:t>
            </a:r>
          </a:p>
          <a:p>
            <a:r>
              <a:rPr lang="en-US" dirty="0"/>
              <a:t>Null Object Pattern: avoiding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	if ( x == null )</a:t>
            </a:r>
            <a:r>
              <a:rPr lang="mr-IN" dirty="0"/>
              <a:t>…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through “do nothing” classes</a:t>
            </a:r>
          </a:p>
          <a:p>
            <a:r>
              <a:rPr lang="en-US" dirty="0"/>
              <a:t>Next: Adapter Pattern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TODO</a:t>
            </a:r>
            <a:r>
              <a:rPr lang="en-US" dirty="0"/>
              <a:t>: install JavaFX and IntelliJ </a:t>
            </a:r>
            <a:r>
              <a:rPr lang="en-US"/>
              <a:t>following </a:t>
            </a:r>
            <a:r>
              <a:rPr lang="en-US">
                <a:hlinkClick r:id="rId2"/>
              </a:rPr>
              <a:t>https://faculty-web.msoe.edu/hasker/swe2410/</a:t>
            </a:r>
            <a:r>
              <a:rPr lang="en-US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951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30EA0-06DC-8335-ABDF-0F66C7310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51020" cy="1325563"/>
          </a:xfrm>
        </p:spPr>
        <p:txBody>
          <a:bodyPr/>
          <a:lstStyle/>
          <a:p>
            <a:r>
              <a:rPr lang="en-US" dirty="0"/>
              <a:t>UML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5E7FA-DBFD-33C5-FE50-1E5B4BE1F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we go about building a city traffic simulator?</a:t>
            </a:r>
          </a:p>
          <a:p>
            <a:r>
              <a:rPr lang="en-US" dirty="0"/>
              <a:t>What classes would we want to include?</a:t>
            </a:r>
          </a:p>
          <a:p>
            <a:r>
              <a:rPr lang="en-US" dirty="0"/>
              <a:t>What attributes, methods would you include?</a:t>
            </a:r>
          </a:p>
          <a:p>
            <a:r>
              <a:rPr lang="en-US" dirty="0"/>
              <a:t>Draw a UML diagram</a:t>
            </a:r>
          </a:p>
          <a:p>
            <a:r>
              <a:rPr lang="en-US" dirty="0"/>
              <a:t>Has-a, Is-a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8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BE8A-E0F5-D551-112F-092F0FD4A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UML?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909D6-11DC-BC15-918B-611D74C43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UML stands for: ____________________</a:t>
            </a:r>
          </a:p>
          <a:p>
            <a:r>
              <a:rPr lang="en-US" dirty="0"/>
              <a:t>Why does UML exist?</a:t>
            </a:r>
          </a:p>
          <a:p>
            <a:r>
              <a:rPr lang="en-US" dirty="0"/>
              <a:t>Why study UML?</a:t>
            </a:r>
          </a:p>
          <a:p>
            <a:r>
              <a:rPr lang="en-US" dirty="0"/>
              <a:t>Our focus for now: class diagrams</a:t>
            </a:r>
          </a:p>
          <a:p>
            <a:pPr lvl="1"/>
            <a:r>
              <a:rPr lang="en-US" dirty="0"/>
              <a:t>Capture relationships between classes, structure of classes</a:t>
            </a:r>
          </a:p>
          <a:p>
            <a:pPr lvl="1"/>
            <a:r>
              <a:rPr lang="en-US" dirty="0"/>
              <a:t>Essentially: the structure of an OO system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10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A5642-812B-6921-73E4-D665A6BDF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31180" cy="812165"/>
          </a:xfrm>
        </p:spPr>
        <p:txBody>
          <a:bodyPr>
            <a:normAutofit fontScale="90000"/>
          </a:bodyPr>
          <a:lstStyle/>
          <a:p>
            <a:r>
              <a:rPr lang="en-US" dirty="0"/>
              <a:t>Sample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C9906-29BB-A827-15FD-2E415F80E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9" y="365124"/>
            <a:ext cx="3589021" cy="630999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An order has zero or more items (*)</a:t>
            </a:r>
          </a:p>
          <a:p>
            <a:pPr lvl="1"/>
            <a:r>
              <a:rPr lang="en-US" sz="2000" dirty="0"/>
              <a:t>Multiplicities</a:t>
            </a:r>
          </a:p>
          <a:p>
            <a:r>
              <a:rPr lang="en-US" sz="2400" dirty="0"/>
              <a:t>The collection of items is known as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orderlines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/>
              <a:t>An order has a destination</a:t>
            </a:r>
          </a:p>
          <a:p>
            <a:pPr lvl="1"/>
            <a:r>
              <a:rPr lang="en-US" sz="2000" dirty="0"/>
              <a:t>Note name can be assumed since unambiguous</a:t>
            </a:r>
          </a:p>
          <a:p>
            <a:r>
              <a:rPr lang="en-US" sz="2400" dirty="0"/>
              <a:t>Destinations are abstract; they can be apartments or houses</a:t>
            </a:r>
          </a:p>
          <a:p>
            <a:r>
              <a:rPr lang="en-US" sz="2400" dirty="0" err="1"/>
              <a:t>PerishableItem</a:t>
            </a:r>
            <a:r>
              <a:rPr lang="en-US" sz="2400" dirty="0"/>
              <a:t>, </a:t>
            </a:r>
            <a:r>
              <a:rPr lang="en-US" sz="2400" dirty="0" err="1"/>
              <a:t>LithiumPoweredItem</a:t>
            </a:r>
            <a:r>
              <a:rPr lang="en-US" sz="2400" dirty="0"/>
              <a:t> are both items</a:t>
            </a:r>
          </a:p>
          <a:p>
            <a:r>
              <a:rPr lang="en-US" sz="2400" dirty="0"/>
              <a:t>Note: no types, constructors – unnecessary detail here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9AEF343-E300-6DC6-DAEE-3140B74CC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" y="1177290"/>
            <a:ext cx="7773379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79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F179-82EC-724B-9643-40D76A778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OO?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64CD9-D868-3A4C-A967-1AA3B321C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Extending to full class: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Find schedules of all students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For each,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determine location of next room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plan route to room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give route to student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review route with student to make sure no questions</a:t>
            </a:r>
          </a:p>
          <a:p>
            <a:r>
              <a:rPr lang="en-US" dirty="0"/>
              <a:t>Is this how you would solve the problem?</a:t>
            </a:r>
          </a:p>
          <a:p>
            <a:r>
              <a:rPr lang="en-US" dirty="0"/>
              <a:t>Better: </a:t>
            </a:r>
          </a:p>
          <a:p>
            <a:pPr lvl="1"/>
            <a:r>
              <a:rPr lang="en-US" dirty="0"/>
              <a:t>List of rooms at back of class, directions for each</a:t>
            </a:r>
          </a:p>
          <a:p>
            <a:pPr lvl="1"/>
            <a:r>
              <a:rPr lang="en-US" dirty="0"/>
              <a:t>Campus map, possibly highlighted with target locations</a:t>
            </a:r>
          </a:p>
          <a:p>
            <a:pPr lvl="1"/>
            <a:r>
              <a:rPr lang="en-US" dirty="0"/>
              <a:t>Tell students to snap a picture of the map with their phones...</a:t>
            </a:r>
          </a:p>
          <a:p>
            <a:r>
              <a:rPr lang="en-US" dirty="0"/>
              <a:t>This makes the student responsible for finding the route!</a:t>
            </a:r>
          </a:p>
        </p:txBody>
      </p:sp>
    </p:spTree>
    <p:extLst>
      <p:ext uri="{BB962C8B-B14F-4D97-AF65-F5344CB8AC3E}">
        <p14:creationId xmlns:p14="http://schemas.microsoft.com/office/powerpoint/2010/main" val="129287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CF2F7-9683-0E41-98F2-F4768BB9A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Procedural vs OO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03202-1168-E749-974E-B5A01C688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Procedural solution:</a:t>
            </a:r>
          </a:p>
          <a:p>
            <a:pPr lvl="1"/>
            <a:r>
              <a:rPr lang="en-US" dirty="0"/>
              <a:t>List of steps to take</a:t>
            </a:r>
          </a:p>
          <a:p>
            <a:pPr lvl="1"/>
            <a:r>
              <a:rPr lang="en-US" dirty="0"/>
              <a:t>Any modification means modifying appropriate steps</a:t>
            </a:r>
          </a:p>
          <a:p>
            <a:r>
              <a:rPr lang="en-US" dirty="0"/>
              <a:t>OO solution:</a:t>
            </a:r>
          </a:p>
          <a:p>
            <a:pPr lvl="1"/>
            <a:r>
              <a:rPr lang="en-US" dirty="0"/>
              <a:t>Set of classes with responsibilities</a:t>
            </a:r>
          </a:p>
          <a:p>
            <a:pPr lvl="1"/>
            <a:r>
              <a:rPr lang="en-US" dirty="0"/>
              <a:t>No “God” classes that take care of everything!</a:t>
            </a:r>
          </a:p>
          <a:p>
            <a:pPr lvl="1"/>
            <a:r>
              <a:rPr lang="en-US" dirty="0"/>
              <a:t>Modifications: find class to change or add a new class</a:t>
            </a:r>
          </a:p>
          <a:p>
            <a:r>
              <a:rPr lang="en-US" dirty="0"/>
              <a:t>How is this a win?</a:t>
            </a:r>
          </a:p>
          <a:p>
            <a:pPr lvl="1"/>
            <a:r>
              <a:rPr lang="en-US" dirty="0"/>
              <a:t>Procedural: limited structure, changes can have unintended side effects</a:t>
            </a:r>
          </a:p>
          <a:p>
            <a:pPr lvl="1"/>
            <a:r>
              <a:rPr lang="en-US" dirty="0"/>
              <a:t>OO: classes provide structure, framework for change; side effects easier to identify/address, especially when the class behaves like a real world object!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83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1AAE-A066-E14C-A353-E496CED34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No changes!!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A6FCF-7949-3C4F-A0AF-96F14E634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819015"/>
          </a:xfrm>
        </p:spPr>
        <p:txBody>
          <a:bodyPr>
            <a:normAutofit fontScale="92500"/>
          </a:bodyPr>
          <a:lstStyle/>
          <a:p>
            <a:r>
              <a:rPr lang="en-US" dirty="0"/>
              <a:t>A simple solution (not involving OO): don’t allow change</a:t>
            </a:r>
          </a:p>
          <a:p>
            <a:r>
              <a:rPr lang="en-US" dirty="0"/>
              <a:t>Issue: requirements are VERY difficult to identify</a:t>
            </a:r>
          </a:p>
          <a:p>
            <a:pPr lvl="1"/>
            <a:r>
              <a:rPr lang="en-US" dirty="0"/>
              <a:t>Customer does not understand full need at start of project</a:t>
            </a:r>
          </a:p>
          <a:p>
            <a:pPr lvl="1"/>
            <a:r>
              <a:rPr lang="en-US" dirty="0"/>
              <a:t>Using a system changes the environment, and then we realize the system could work better with additional changes</a:t>
            </a:r>
          </a:p>
          <a:p>
            <a:pPr lvl="1"/>
            <a:r>
              <a:rPr lang="en-US" dirty="0"/>
              <a:t>Libraries, security constantly changing, meaning code that worked yesterday may not work today</a:t>
            </a:r>
          </a:p>
          <a:p>
            <a:r>
              <a:rPr lang="en-US" dirty="0"/>
              <a:t>The world changes!</a:t>
            </a:r>
          </a:p>
          <a:p>
            <a:r>
              <a:rPr lang="en-US" dirty="0"/>
              <a:t>We MUST develop systems with the assumption that they will change</a:t>
            </a:r>
          </a:p>
          <a:p>
            <a:pPr lvl="1"/>
            <a:r>
              <a:rPr lang="en-US" dirty="0"/>
              <a:t>We could just always rewrite everything, but this tosses good work!</a:t>
            </a:r>
          </a:p>
          <a:p>
            <a:r>
              <a:rPr lang="en-US" dirty="0"/>
              <a:t>How to support change?</a:t>
            </a:r>
          </a:p>
          <a:p>
            <a:pPr lvl="1"/>
            <a:r>
              <a:rPr lang="en-US" dirty="0"/>
              <a:t>This is the question this course addresses!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17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30591" y="1988463"/>
            <a:ext cx="4366669" cy="4351338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SWE 2410: Designing for change and reuse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Classic reuse models: requirements, algorithms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This class: reusing designs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chemeClr val="tx1"/>
                </a:solidFill>
              </a:rPr>
              <a:t>But this is the story for SEs</a:t>
            </a:r>
          </a:p>
          <a:p>
            <a:pPr marL="0" indent="0">
              <a:buNone/>
            </a:pPr>
            <a:r>
              <a:rPr lang="en-US" altLang="en-US" dirty="0">
                <a:solidFill>
                  <a:schemeClr val="tx1"/>
                </a:solidFill>
              </a:rPr>
              <a:t>What about CS students?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0591" y="340073"/>
            <a:ext cx="5372100" cy="132556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SWE 2410: Design and Cloud Patterns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94606517"/>
              </p:ext>
            </p:extLst>
          </p:nvPr>
        </p:nvGraphicFramePr>
        <p:xfrm>
          <a:off x="4337486" y="340073"/>
          <a:ext cx="8226816" cy="6517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490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30591" y="1988462"/>
            <a:ext cx="5372100" cy="4682793"/>
          </a:xfrm>
        </p:spPr>
        <p:txBody>
          <a:bodyPr>
            <a:normAutofit fontScale="92500"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It’s wasteful to build all systems from scratch!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Few projects consist of one team building a full system...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Libraries: collections of useful tools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Computer science: building tools used in full system design?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A working thesis!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These tools are useful for implementing libraries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They are also useful for ensuring libraries are flexible!</a:t>
            </a:r>
          </a:p>
          <a:p>
            <a:pPr marL="0" indent="0"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0591" y="340073"/>
            <a:ext cx="5372100" cy="132556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SWE 2410: Design and Cloud Patterns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53987924"/>
              </p:ext>
            </p:extLst>
          </p:nvPr>
        </p:nvGraphicFramePr>
        <p:xfrm>
          <a:off x="4337486" y="340073"/>
          <a:ext cx="8226816" cy="6517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493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30591" y="1988463"/>
            <a:ext cx="4366669" cy="4351338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Design for reuse, models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Classic reuse models: requirements, algorithms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2410: reusing designs</a:t>
            </a:r>
          </a:p>
          <a:p>
            <a:r>
              <a:rPr lang="en-US" altLang="en-US" dirty="0"/>
              <a:t>1994: Gang of 4</a:t>
            </a:r>
          </a:p>
          <a:p>
            <a:pPr lvl="1"/>
            <a:r>
              <a:rPr lang="en-US" altLang="en-US" dirty="0"/>
              <a:t>Gamma, Helm, Johnson, </a:t>
            </a:r>
            <a:r>
              <a:rPr lang="en-US" altLang="en-US" dirty="0" err="1"/>
              <a:t>Vlissides</a:t>
            </a:r>
            <a:endParaRPr lang="en-US" alt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0591" y="340073"/>
            <a:ext cx="5372100" cy="132556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SWE 2410: Design and Cloud Patterns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37401444"/>
              </p:ext>
            </p:extLst>
          </p:nvPr>
        </p:nvGraphicFramePr>
        <p:xfrm>
          <a:off x="4306530" y="344128"/>
          <a:ext cx="8257772" cy="6479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100618">
            <a:off x="4559788" y="2714668"/>
            <a:ext cx="2783547" cy="34987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3925" y="5385694"/>
            <a:ext cx="7326624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/>
              <a:t>Design pattern</a:t>
            </a:r>
            <a:r>
              <a:rPr lang="en-US" sz="2800" dirty="0"/>
              <a:t>: </a:t>
            </a:r>
            <a:r>
              <a:rPr lang="en-US" altLang="en-US" sz="2800" dirty="0"/>
              <a:t>general, reusable solution to a commonly occurring problem in </a:t>
            </a:r>
            <a:r>
              <a:rPr lang="en-US" altLang="en-US" sz="2800" i="1" dirty="0"/>
              <a:t>software des</a:t>
            </a:r>
            <a:r>
              <a:rPr lang="en-US" altLang="en-US" sz="2800" dirty="0"/>
              <a:t>ign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330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real-life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2608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How to get lunch?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Identify at least four methods</a:t>
            </a:r>
          </a:p>
          <a:p>
            <a:r>
              <a:rPr lang="en-US" sz="3200" dirty="0">
                <a:solidFill>
                  <a:schemeClr val="tx1"/>
                </a:solidFill>
              </a:rPr>
              <a:t>What are common elements?</a:t>
            </a:r>
          </a:p>
          <a:p>
            <a:r>
              <a:rPr lang="en-US" sz="3200" dirty="0">
                <a:solidFill>
                  <a:schemeClr val="tx1"/>
                </a:solidFill>
              </a:rPr>
              <a:t>What can differ?</a:t>
            </a:r>
          </a:p>
          <a:p>
            <a:r>
              <a:rPr lang="en-US" sz="3200" dirty="0">
                <a:solidFill>
                  <a:schemeClr val="tx1"/>
                </a:solidFill>
              </a:rPr>
              <a:t>How do we compare them?</a:t>
            </a:r>
          </a:p>
          <a:p>
            <a:r>
              <a:rPr lang="en-US" sz="3200" dirty="0">
                <a:solidFill>
                  <a:schemeClr val="tx1"/>
                </a:solidFill>
              </a:rPr>
              <a:t>Are these algorithms?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Algorithm: sequence of steps to be followed to calculate a result</a:t>
            </a:r>
          </a:p>
        </p:txBody>
      </p:sp>
    </p:spTree>
    <p:extLst>
      <p:ext uri="{BB962C8B-B14F-4D97-AF65-F5344CB8AC3E}">
        <p14:creationId xmlns:p14="http://schemas.microsoft.com/office/powerpoint/2010/main" val="47459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9823</TotalTime>
  <Words>1877</Words>
  <Application>Microsoft Macintosh PowerPoint</Application>
  <PresentationFormat>Widescreen</PresentationFormat>
  <Paragraphs>313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Consolas</vt:lpstr>
      <vt:lpstr>Corbel</vt:lpstr>
      <vt:lpstr>Times New Roman</vt:lpstr>
      <vt:lpstr>Univers Light</vt:lpstr>
      <vt:lpstr>Depth</vt:lpstr>
      <vt:lpstr> 1. Where to start</vt:lpstr>
      <vt:lpstr>Why OO?</vt:lpstr>
      <vt:lpstr>Why OO?</vt:lpstr>
      <vt:lpstr>Procedural vs OO</vt:lpstr>
      <vt:lpstr>Solution: No changes!!</vt:lpstr>
      <vt:lpstr>SWE 2410: Design and Cloud Patterns</vt:lpstr>
      <vt:lpstr>SWE 2410: Design and Cloud Patterns</vt:lpstr>
      <vt:lpstr>SWE 2410: Design and Cloud Patterns</vt:lpstr>
      <vt:lpstr>A real-life example</vt:lpstr>
      <vt:lpstr>Example #2</vt:lpstr>
      <vt:lpstr>Example #2</vt:lpstr>
      <vt:lpstr>Example #2</vt:lpstr>
      <vt:lpstr>Software example</vt:lpstr>
      <vt:lpstr>Software example</vt:lpstr>
      <vt:lpstr>Software example</vt:lpstr>
      <vt:lpstr>Solution: create “do nothing” classes</vt:lpstr>
      <vt:lpstr>Removing the `if’</vt:lpstr>
      <vt:lpstr>Null Object Pattern</vt:lpstr>
      <vt:lpstr>SWE 2410 Design and Cloud Patterns</vt:lpstr>
      <vt:lpstr>Review</vt:lpstr>
      <vt:lpstr>UML Review</vt:lpstr>
      <vt:lpstr>Why UML?</vt:lpstr>
      <vt:lpstr>Sample Diagram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Course Introduction</dc:title>
  <dc:creator>Brad Dennis</dc:creator>
  <cp:lastModifiedBy>Hasker, Dr. Robert</cp:lastModifiedBy>
  <cp:revision>200</cp:revision>
  <dcterms:created xsi:type="dcterms:W3CDTF">2014-08-01T20:24:53Z</dcterms:created>
  <dcterms:modified xsi:type="dcterms:W3CDTF">2023-09-07T00:59:56Z</dcterms:modified>
</cp:coreProperties>
</file>