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32"/>
  </p:notesMasterIdLst>
  <p:sldIdLst>
    <p:sldId id="256" r:id="rId2"/>
    <p:sldId id="316" r:id="rId3"/>
    <p:sldId id="318" r:id="rId4"/>
    <p:sldId id="319" r:id="rId5"/>
    <p:sldId id="320" r:id="rId6"/>
    <p:sldId id="321" r:id="rId7"/>
    <p:sldId id="344" r:id="rId8"/>
    <p:sldId id="346" r:id="rId9"/>
    <p:sldId id="322" r:id="rId10"/>
    <p:sldId id="323" r:id="rId11"/>
    <p:sldId id="324" r:id="rId12"/>
    <p:sldId id="325" r:id="rId13"/>
    <p:sldId id="296" r:id="rId14"/>
    <p:sldId id="326" r:id="rId15"/>
    <p:sldId id="286" r:id="rId16"/>
    <p:sldId id="314" r:id="rId17"/>
    <p:sldId id="302" r:id="rId18"/>
    <p:sldId id="303" r:id="rId19"/>
    <p:sldId id="304" r:id="rId20"/>
    <p:sldId id="305" r:id="rId21"/>
    <p:sldId id="306" r:id="rId22"/>
    <p:sldId id="315" r:id="rId23"/>
    <p:sldId id="307" r:id="rId24"/>
    <p:sldId id="308" r:id="rId25"/>
    <p:sldId id="310" r:id="rId26"/>
    <p:sldId id="309" r:id="rId27"/>
    <p:sldId id="311" r:id="rId28"/>
    <p:sldId id="349" r:id="rId29"/>
    <p:sldId id="312" r:id="rId30"/>
    <p:sldId id="33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81664" autoAdjust="0"/>
  </p:normalViewPr>
  <p:slideViewPr>
    <p:cSldViewPr snapToGrid="0">
      <p:cViewPr varScale="1">
        <p:scale>
          <a:sx n="90" d="100"/>
          <a:sy n="90" d="100"/>
        </p:scale>
        <p:origin x="1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Ch. 9 of Design Patterns Explained (Strategy); Singleton: Ch. 21, but not material on double-locked</a:t>
            </a:r>
          </a:p>
          <a:p>
            <a:r>
              <a:rPr lang="en-US" dirty="0"/>
              <a:t>OLD:</a:t>
            </a:r>
          </a:p>
          <a:p>
            <a:r>
              <a:rPr lang="en-US" dirty="0"/>
              <a:t>Ch. 22 of Java Design Patterns</a:t>
            </a:r>
          </a:p>
          <a:p>
            <a:r>
              <a:rPr lang="en-US" dirty="0"/>
              <a:t>Reference to “Program to interfaces rather than implementations” in Software Design Principles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significant part of the course: identify problems and solve those problems using (design)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7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Issue: it’s often not just the method</a:t>
            </a:r>
            <a:r>
              <a:rPr lang="en-US" baseline="0" dirty="0"/>
              <a:t> names, but rules on the order they were applied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3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9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03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(may have compilation errors!):</a:t>
            </a:r>
          </a:p>
          <a:p>
            <a:r>
              <a:rPr lang="en-US" dirty="0">
                <a:latin typeface="Consolas" panose="020B0609020204030204" pitchFamily="49" charset="0"/>
              </a:rPr>
              <a:t>public class </a:t>
            </a:r>
            <a:r>
              <a:rPr lang="en-US" dirty="0" err="1">
                <a:latin typeface="Consolas" panose="020B0609020204030204" pitchFamily="49" charset="0"/>
              </a:rPr>
              <a:t>LampInterface</a:t>
            </a:r>
            <a:r>
              <a:rPr lang="en-US" dirty="0">
                <a:latin typeface="Consolas" panose="020B0609020204030204" pitchFamily="49" charset="0"/>
              </a:rPr>
              <a:t> { void </a:t>
            </a:r>
            <a:r>
              <a:rPr lang="en-US" dirty="0" err="1">
                <a:latin typeface="Consolas" panose="020B0609020204030204" pitchFamily="49" charset="0"/>
              </a:rPr>
              <a:t>turnOn</a:t>
            </a:r>
            <a:r>
              <a:rPr lang="en-US" dirty="0">
                <a:latin typeface="Consolas" panose="020B0609020204030204" pitchFamily="49" charset="0"/>
              </a:rPr>
              <a:t>(); void </a:t>
            </a:r>
            <a:r>
              <a:rPr lang="en-US" dirty="0" err="1">
                <a:latin typeface="Consolas" panose="020B0609020204030204" pitchFamily="49" charset="0"/>
              </a:rPr>
              <a:t>turnOff</a:t>
            </a:r>
            <a:r>
              <a:rPr lang="en-US" dirty="0">
                <a:latin typeface="Consolas" panose="020B0609020204030204" pitchFamily="49" charset="0"/>
              </a:rPr>
              <a:t>(); }</a:t>
            </a:r>
          </a:p>
          <a:p>
            <a:r>
              <a:rPr lang="en-US" dirty="0">
                <a:latin typeface="Consolas" panose="020B0609020204030204" pitchFamily="49" charset="0"/>
              </a:rPr>
              <a:t>public class </a:t>
            </a:r>
            <a:r>
              <a:rPr lang="en-US" dirty="0" err="1">
                <a:latin typeface="Consolas" panose="020B0609020204030204" pitchFamily="49" charset="0"/>
              </a:rPr>
              <a:t>LampAdapter</a:t>
            </a:r>
            <a:r>
              <a:rPr lang="en-US" dirty="0">
                <a:latin typeface="Consolas" panose="020B0609020204030204" pitchFamily="49" charset="0"/>
              </a:rPr>
              <a:t> extends </a:t>
            </a:r>
            <a:r>
              <a:rPr lang="en-US" dirty="0" err="1">
                <a:latin typeface="Consolas" panose="020B0609020204030204" pitchFamily="49" charset="0"/>
              </a:rPr>
              <a:t>LampInteface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private </a:t>
            </a:r>
            <a:r>
              <a:rPr lang="en-US" dirty="0" err="1">
                <a:latin typeface="Consolas" panose="020B0609020204030204" pitchFamily="49" charset="0"/>
              </a:rPr>
              <a:t>BetterLamp</a:t>
            </a:r>
            <a:r>
              <a:rPr lang="en-US" dirty="0">
                <a:latin typeface="Consolas" panose="020B0609020204030204" pitchFamily="49" charset="0"/>
              </a:rPr>
              <a:t> lamp = new </a:t>
            </a:r>
            <a:r>
              <a:rPr lang="en-US" dirty="0" err="1">
                <a:latin typeface="Consolas" panose="020B0609020204030204" pitchFamily="49" charset="0"/>
              </a:rPr>
              <a:t>BetterLamp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latin typeface="Consolas" panose="020B0609020204030204" pitchFamily="49" charset="0"/>
              </a:rPr>
              <a:t>  public void </a:t>
            </a:r>
            <a:r>
              <a:rPr lang="en-US" dirty="0" err="1">
                <a:latin typeface="Consolas" panose="020B0609020204030204" pitchFamily="49" charset="0"/>
              </a:rPr>
              <a:t>turnOn</a:t>
            </a:r>
            <a:r>
              <a:rPr lang="en-US" dirty="0">
                <a:latin typeface="Consolas" panose="020B0609020204030204" pitchFamily="49" charset="0"/>
              </a:rPr>
              <a:t>() { if ( ! </a:t>
            </a:r>
            <a:r>
              <a:rPr lang="en-US" dirty="0" err="1">
                <a:latin typeface="Consolas" panose="020B0609020204030204" pitchFamily="49" charset="0"/>
              </a:rPr>
              <a:t>lamp.isOn</a:t>
            </a:r>
            <a:r>
              <a:rPr lang="en-US" dirty="0">
                <a:latin typeface="Consolas" panose="020B0609020204030204" pitchFamily="49" charset="0"/>
              </a:rPr>
              <a:t>() ) </a:t>
            </a:r>
            <a:r>
              <a:rPr lang="en-US" dirty="0" err="1">
                <a:latin typeface="Consolas" panose="020B0609020204030204" pitchFamily="49" charset="0"/>
              </a:rPr>
              <a:t>lamp.toggleState</a:t>
            </a:r>
            <a:r>
              <a:rPr lang="en-US" dirty="0">
                <a:latin typeface="Consolas" panose="020B0609020204030204" pitchFamily="49" charset="0"/>
              </a:rPr>
              <a:t>(); }</a:t>
            </a:r>
          </a:p>
          <a:p>
            <a:r>
              <a:rPr lang="en-US" dirty="0">
                <a:latin typeface="Consolas" panose="020B0609020204030204" pitchFamily="49" charset="0"/>
              </a:rPr>
              <a:t>  public void </a:t>
            </a:r>
            <a:r>
              <a:rPr lang="en-US" dirty="0" err="1">
                <a:latin typeface="Consolas" panose="020B0609020204030204" pitchFamily="49" charset="0"/>
              </a:rPr>
              <a:t>turnOff</a:t>
            </a:r>
            <a:r>
              <a:rPr lang="en-US" dirty="0">
                <a:latin typeface="Consolas" panose="020B0609020204030204" pitchFamily="49" charset="0"/>
              </a:rPr>
              <a:t>() { if ( </a:t>
            </a:r>
            <a:r>
              <a:rPr lang="en-US" dirty="0" err="1">
                <a:latin typeface="Consolas" panose="020B0609020204030204" pitchFamily="49" charset="0"/>
              </a:rPr>
              <a:t>lamp.isOn</a:t>
            </a:r>
            <a:r>
              <a:rPr lang="en-US" dirty="0">
                <a:latin typeface="Consolas" panose="020B0609020204030204" pitchFamily="49" charset="0"/>
              </a:rPr>
              <a:t>() ) </a:t>
            </a:r>
            <a:r>
              <a:rPr lang="en-US" dirty="0" err="1">
                <a:latin typeface="Consolas" panose="020B0609020204030204" pitchFamily="49" charset="0"/>
              </a:rPr>
              <a:t>lamp.toggleState</a:t>
            </a:r>
            <a:r>
              <a:rPr lang="en-US" dirty="0">
                <a:latin typeface="Consolas" panose="020B0609020204030204" pitchFamily="49" charset="0"/>
              </a:rPr>
              <a:t>();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2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“more classes” is always true and uninteresting unless it is a LOT more classes or very high </a:t>
            </a:r>
            <a:r>
              <a:rPr lang="en-US"/>
              <a:t>performance requirements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abstract classes: allow non-final fields, concrete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  <a:r>
              <a:rPr lang="en-US" baseline="0" dirty="0"/>
              <a:t> Successful systems get used, used systems result in requests for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00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discuss cohesion, coupling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6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you don’t care, but lots of people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4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patterns to suggest: stars, pictures of people, a picture of </a:t>
            </a:r>
            <a:r>
              <a:rPr lang="en-US" dirty="0" err="1"/>
              <a:t>grassba</a:t>
            </a:r>
            <a:r>
              <a:rPr lang="en-US" dirty="0"/>
              <a:t> mowing a lawn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5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# indicates an attribute is protected – this is particularly important for the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1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  <a:p>
            <a:r>
              <a:rPr lang="en-US" baseline="0" dirty="0"/>
              <a:t>But needing a reference to the container SIGNIFICANTLY reduces reusability.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6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are used to using null for something like a non-existent hive, but it means we are not reflecting the domain!</a:t>
            </a:r>
          </a:p>
          <a:p>
            <a:r>
              <a:rPr lang="en-US" dirty="0"/>
              <a:t>If the distinction is truly important, create drone-specific classes, but then need worker class; maybe the rule “all bees have hives” is getting in the way of development!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the reference back to the container because the movement will depend on sensors, actuators on the </a:t>
            </a:r>
            <a:r>
              <a:rPr lang="en-US" baseline="0" dirty="0" err="1"/>
              <a:t>Grassba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significant part of the course: identify problems and solve those problems using (design)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javafx.scene.chart</a:t>
            </a:r>
            <a:endParaRPr lang="en-US" dirty="0"/>
          </a:p>
          <a:p>
            <a:r>
              <a:rPr lang="en-US" dirty="0"/>
              <a:t>java </a:t>
            </a:r>
            <a:r>
              <a:rPr lang="en-US" dirty="0" err="1"/>
              <a:t>checkedinputstream</a:t>
            </a:r>
            <a:r>
              <a:rPr lang="en-US" dirty="0"/>
              <a:t>, </a:t>
            </a:r>
            <a:r>
              <a:rPr lang="en-US"/>
              <a:t>checkoutputstream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3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7/docs/api/java.base/java/util/Collection.html" TargetMode="External"/><Relationship Id="rId2" Type="http://schemas.openxmlformats.org/officeDocument/2006/relationships/hyperlink" Target="https://www.amazon.com/SOFTWARE-DESIGN-PRINCIPLES-Ludwin-Barbin-ebook/dp/B00EHWS1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se2811/samples/SimpleQueue.java" TargetMode="External"/><Relationship Id="rId2" Type="http://schemas.openxmlformats.org/officeDocument/2006/relationships/hyperlink" Target="https://faculty-web.msoe.edu/hasker/se2811/samples/SimpleLinkedList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culty-web.msoe.edu/hasker/se2811/samples/GenericQueue.java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6778" y="4464028"/>
            <a:ext cx="7247021" cy="2145319"/>
          </a:xfrm>
        </p:spPr>
        <p:txBody>
          <a:bodyPr>
            <a:normAutofit/>
          </a:bodyPr>
          <a:lstStyle/>
          <a:p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2. Strategy, Adapter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SWE 2410 Design and Cloud Patterns</a:t>
            </a:r>
          </a:p>
          <a:p>
            <a:r>
              <a:rPr lang="en-US" dirty="0"/>
              <a:t>Dr. Rob Hasker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5CEA5-F3DD-9C6F-6181-005AEBA2CF1C}"/>
              </a:ext>
            </a:extLst>
          </p:cNvPr>
          <p:cNvSpPr txBox="1"/>
          <p:nvPr/>
        </p:nvSpPr>
        <p:spPr>
          <a:xfrm>
            <a:off x="9756310" y="225457"/>
            <a:ext cx="1597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Strategy: Ch. 9</a:t>
            </a:r>
          </a:p>
          <a:p>
            <a:r>
              <a:rPr lang="en-US" dirty="0"/>
              <a:t>Adapter: Ch. 7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838200" y="381593"/>
            <a:ext cx="10515600" cy="1325563"/>
          </a:xfrm>
        </p:spPr>
        <p:txBody>
          <a:bodyPr/>
          <a:lstStyle/>
          <a:p>
            <a:r>
              <a:rPr lang="en-US" altLang="en-US" sz="3200" dirty="0"/>
              <a:t>When to use the Strategy pattern?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1021134" y="4786010"/>
            <a:ext cx="10442156" cy="223736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Strategy pattern: a </a:t>
            </a:r>
            <a:r>
              <a:rPr lang="en-US" altLang="en-US" sz="2400" b="1" u="sng" dirty="0">
                <a:solidFill>
                  <a:schemeClr val="tx1"/>
                </a:solidFill>
              </a:rPr>
              <a:t>behavioral pattern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Captures run-time behavior	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Indicator: application requires similar objects whose behavior varies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But is there another way to capture the </a:t>
            </a:r>
            <a:r>
              <a:rPr lang="en-US" altLang="en-US">
                <a:solidFill>
                  <a:schemeClr val="tx1"/>
                </a:solidFill>
              </a:rPr>
              <a:t>different behavior?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04A42-5EA4-1F3F-B95D-08BCC04D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7" y="1896245"/>
            <a:ext cx="9284620" cy="27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988" y="1825625"/>
            <a:ext cx="4746812" cy="4351338"/>
          </a:xfrm>
        </p:spPr>
        <p:txBody>
          <a:bodyPr/>
          <a:lstStyle/>
          <a:p>
            <a:r>
              <a:rPr lang="en-US" dirty="0"/>
              <a:t>Have an abstract base class with alternatives</a:t>
            </a:r>
          </a:p>
          <a:p>
            <a:r>
              <a:rPr lang="en-US" dirty="0"/>
              <a:t>But what happens if add gas engine/electric motor option?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0" y="2095780"/>
            <a:ext cx="5711303" cy="34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Strategy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987" y="1825625"/>
            <a:ext cx="4870637" cy="4351338"/>
          </a:xfrm>
        </p:spPr>
        <p:txBody>
          <a:bodyPr/>
          <a:lstStyle/>
          <a:p>
            <a:r>
              <a:rPr lang="en-US" dirty="0"/>
              <a:t>Have an abstract base class with alternatives</a:t>
            </a:r>
          </a:p>
          <a:p>
            <a:r>
              <a:rPr lang="en-US" dirty="0"/>
              <a:t>But what happens if add gas engine/electric motor option?</a:t>
            </a:r>
          </a:p>
          <a:p>
            <a:r>
              <a:rPr lang="en-US" dirty="0"/>
              <a:t>In general: significant code duplication, too many overrides</a:t>
            </a:r>
          </a:p>
          <a:p>
            <a:r>
              <a:rPr lang="en-US" dirty="0"/>
              <a:t>What is this like with Strategy?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6" y="1924237"/>
            <a:ext cx="605448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1101" y="5860076"/>
            <a:ext cx="45127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Inheritance simpler in some cases,</a:t>
            </a:r>
          </a:p>
          <a:p>
            <a:r>
              <a:rPr lang="en-US" sz="2400" dirty="0"/>
              <a:t>strategy pattern better in others.</a:t>
            </a:r>
          </a:p>
        </p:txBody>
      </p:sp>
    </p:spTree>
    <p:extLst>
      <p:ext uri="{BB962C8B-B14F-4D97-AF65-F5344CB8AC3E}">
        <p14:creationId xmlns:p14="http://schemas.microsoft.com/office/powerpoint/2010/main" val="37913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Object pattern, reconsidered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10" y="1970005"/>
            <a:ext cx="5537474" cy="1554246"/>
          </a:xfrm>
        </p:spPr>
        <p:txBody>
          <a:bodyPr>
            <a:normAutofit/>
          </a:bodyPr>
          <a:lstStyle/>
          <a:p>
            <a:r>
              <a:rPr lang="en-US" i="1" dirty="0"/>
              <a:t>How are the Strategy, Null Object patterns similar?</a:t>
            </a:r>
          </a:p>
          <a:p>
            <a:r>
              <a:rPr lang="en-US" i="1" dirty="0"/>
              <a:t>How are they different?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49" y="2747128"/>
            <a:ext cx="5212951" cy="295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6ECBC-7BD4-449D-A619-4DBFE9F8B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66" y="3429000"/>
            <a:ext cx="4485714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cases in which the strategy pattern is used in the Java API</a:t>
            </a:r>
          </a:p>
          <a:p>
            <a:pPr lvl="1"/>
            <a:r>
              <a:rPr lang="en-US" dirty="0"/>
              <a:t>Especially: JavaFX</a:t>
            </a:r>
          </a:p>
          <a:p>
            <a:r>
              <a:rPr lang="en-US" dirty="0"/>
              <a:t>Create an example where the strategy pattern is useful in Java FX application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Strategy pattern</a:t>
            </a:r>
          </a:p>
          <a:p>
            <a:pPr lvl="1"/>
            <a:r>
              <a:rPr lang="en-US" dirty="0"/>
              <a:t>Problem?</a:t>
            </a:r>
          </a:p>
          <a:p>
            <a:pPr lvl="1"/>
            <a:r>
              <a:rPr lang="en-US" dirty="0"/>
              <a:t>Solution?</a:t>
            </a:r>
          </a:p>
          <a:p>
            <a:pPr lvl="1"/>
            <a:r>
              <a:rPr lang="en-US" dirty="0"/>
              <a:t>Advantages?</a:t>
            </a:r>
          </a:p>
          <a:p>
            <a:pPr lvl="1"/>
            <a:r>
              <a:rPr lang="en-US" dirty="0"/>
              <a:t>Consequences?</a:t>
            </a:r>
          </a:p>
          <a:p>
            <a:r>
              <a:rPr lang="en-US" dirty="0"/>
              <a:t>Principle at work:</a:t>
            </a:r>
          </a:p>
          <a:p>
            <a:pPr lvl="1"/>
            <a:r>
              <a:rPr lang="en-US" dirty="0"/>
              <a:t>Program to an interface, not an implementation</a:t>
            </a:r>
          </a:p>
          <a:p>
            <a:pPr lvl="2"/>
            <a:r>
              <a:rPr lang="en-US" i="1" dirty="0">
                <a:hlinkClick r:id="rId2"/>
              </a:rPr>
              <a:t>Software Design Principles</a:t>
            </a:r>
            <a:r>
              <a:rPr lang="en-US" dirty="0"/>
              <a:t>, Ch. 3</a:t>
            </a:r>
          </a:p>
          <a:p>
            <a:pPr lvl="2"/>
            <a:r>
              <a:rPr lang="en-US" dirty="0"/>
              <a:t>For example, write methods/classes that take </a:t>
            </a:r>
            <a:r>
              <a:rPr lang="en-US" dirty="0">
                <a:hlinkClick r:id="rId3"/>
              </a:rPr>
              <a:t>Collection&lt;E&gt;</a:t>
            </a:r>
            <a:r>
              <a:rPr lang="en-US" dirty="0"/>
              <a:t>, not (say) </a:t>
            </a:r>
            <a:r>
              <a:rPr lang="en-US" dirty="0" err="1"/>
              <a:t>ArrayList</a:t>
            </a:r>
            <a:r>
              <a:rPr lang="en-US" dirty="0"/>
              <a:t>&lt;&gt;</a:t>
            </a:r>
          </a:p>
          <a:p>
            <a:pPr lvl="1"/>
            <a:r>
              <a:rPr lang="en-US" i="1" dirty="0"/>
              <a:t>What does this mean in general?</a:t>
            </a:r>
          </a:p>
          <a:p>
            <a:pPr lvl="1"/>
            <a:r>
              <a:rPr lang="en-US" i="1" dirty="0"/>
              <a:t>Does the Strategy Pattern have more to it than programming to an interface?</a:t>
            </a:r>
          </a:p>
          <a:p>
            <a:pPr lvl="1"/>
            <a:r>
              <a:rPr lang="en-US" i="1" dirty="0"/>
              <a:t>When did you program to an interface in CS 2852 (Data Structures)?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long shot of a row of pillars&#10;&#10;Description automatically generated">
            <a:extLst>
              <a:ext uri="{FF2B5EF4-FFF2-40B4-BE49-F238E27FC236}">
                <a16:creationId xmlns:a16="http://schemas.microsoft.com/office/drawing/2014/main" id="{F9DFA543-654D-CBF5-D87E-8BF76CE11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76" y="681037"/>
            <a:ext cx="1973375" cy="31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UML details for Null Object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5557" y="1857709"/>
            <a:ext cx="5553517" cy="473559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a typeface="Consolas" charset="0"/>
                <a:cs typeface="Consolas" charset="0"/>
              </a:rPr>
              <a:t>Recall UML notation: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0..1: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dirty="0">
                <a:ea typeface="Consolas" charset="0"/>
                <a:cs typeface="Consolas" charset="0"/>
              </a:rPr>
              <a:t> has 0 or 1 Equalizers</a:t>
            </a:r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Equalizer: has multiple </a:t>
            </a:r>
            <a:r>
              <a:rPr lang="en-US">
                <a:ea typeface="Consolas" charset="0"/>
                <a:cs typeface="Consolas" charset="0"/>
              </a:rPr>
              <a:t>Level objects</a:t>
            </a:r>
            <a:endParaRPr lang="en-US" dirty="0">
              <a:ea typeface="Consolas" charset="0"/>
              <a:cs typeface="Consolas" charset="0"/>
            </a:endParaRP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>
                <a:ea typeface="Consolas" charset="0"/>
                <a:cs typeface="Consolas" charset="0"/>
              </a:rPr>
              <a:t>has reference to a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Volume</a:t>
            </a:r>
            <a:r>
              <a:rPr lang="en-US" dirty="0">
                <a:ea typeface="Consolas" charset="0"/>
                <a:cs typeface="Consolas" charset="0"/>
              </a:rPr>
              <a:t> object</a:t>
            </a:r>
          </a:p>
          <a:p>
            <a:r>
              <a:rPr lang="en-US" dirty="0">
                <a:ea typeface="Consolas" charset="0"/>
                <a:cs typeface="Consolas" charset="0"/>
              </a:rPr>
              <a:t>Implied multiplicity: 1</a:t>
            </a:r>
          </a:p>
          <a:p>
            <a:r>
              <a:rPr lang="en-US" dirty="0">
                <a:ea typeface="Consolas" charset="0"/>
                <a:cs typeface="Consolas" charset="0"/>
              </a:rPr>
              <a:t>Drop role name if obvious</a:t>
            </a:r>
          </a:p>
          <a:p>
            <a:r>
              <a:rPr lang="en-US" dirty="0">
                <a:ea typeface="Consolas" charset="0"/>
                <a:cs typeface="Consolas" charset="0"/>
              </a:rPr>
              <a:t>Not documenting constructors; little additional information</a:t>
            </a:r>
          </a:p>
          <a:p>
            <a:r>
              <a:rPr lang="en-US" dirty="0">
                <a:ea typeface="Consolas" charset="0"/>
                <a:cs typeface="Consolas" charset="0"/>
              </a:rPr>
              <a:t>Don’t list attribute if have association</a:t>
            </a:r>
          </a:p>
          <a:p>
            <a:r>
              <a:rPr lang="en-US" dirty="0">
                <a:ea typeface="Consolas" charset="0"/>
                <a:cs typeface="Consolas" charset="0"/>
              </a:rPr>
              <a:t>Minimal clutter!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D9AB2-E822-4AF9-864B-20A031739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37" y="2087604"/>
            <a:ext cx="5539563" cy="319807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8273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975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BFBFBF"/>
                </a:solidFill>
              </a:rPr>
              <a:t>Scenario: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System built around a class by Vendor1</a:t>
            </a:r>
          </a:p>
          <a:p>
            <a:pPr lvl="2"/>
            <a:r>
              <a:rPr lang="en-US" dirty="0">
                <a:solidFill>
                  <a:srgbClr val="BFBFBF"/>
                </a:solidFill>
              </a:rPr>
              <a:t>Purchased when build application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Vendor1 goes out of business, and you need an update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Will replace by Vendor2’s library</a:t>
            </a:r>
          </a:p>
        </p:txBody>
      </p:sp>
      <p:sp>
        <p:nvSpPr>
          <p:cNvPr id="14" name="CustomShape 12"/>
          <p:cNvSpPr/>
          <p:nvPr/>
        </p:nvSpPr>
        <p:spPr>
          <a:xfrm>
            <a:off x="3336648" y="4426915"/>
            <a:ext cx="159984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Existing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Application</a:t>
            </a:r>
            <a:endParaRPr dirty="0"/>
          </a:p>
        </p:txBody>
      </p:sp>
      <p:sp>
        <p:nvSpPr>
          <p:cNvPr id="15" name="CustomShape 13"/>
          <p:cNvSpPr/>
          <p:nvPr/>
        </p:nvSpPr>
        <p:spPr>
          <a:xfrm>
            <a:off x="8240905" y="4466225"/>
            <a:ext cx="1077424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Vendor1 Classes</a:t>
            </a:r>
            <a:endParaRPr dirty="0"/>
          </a:p>
        </p:txBody>
      </p:sp>
      <p:sp>
        <p:nvSpPr>
          <p:cNvPr id="16" name="CustomShape 15"/>
          <p:cNvSpPr/>
          <p:nvPr/>
        </p:nvSpPr>
        <p:spPr>
          <a:xfrm>
            <a:off x="4933015" y="6154622"/>
            <a:ext cx="22201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Corbel"/>
              </a:rPr>
              <a:t>Vendor1 interface</a:t>
            </a:r>
            <a:endParaRPr dirty="0"/>
          </a:p>
        </p:txBody>
      </p:sp>
      <p:sp>
        <p:nvSpPr>
          <p:cNvPr id="17" name="CustomShape 16"/>
          <p:cNvSpPr/>
          <p:nvPr/>
        </p:nvSpPr>
        <p:spPr>
          <a:xfrm rot="5400000" flipV="1">
            <a:off x="5313428" y="5618906"/>
            <a:ext cx="271045" cy="573284"/>
          </a:xfrm>
          <a:prstGeom prst="straightConnector1">
            <a:avLst/>
          </a:prstGeom>
          <a:solidFill>
            <a:srgbClr val="41AEBD"/>
          </a:solidFill>
          <a:ln w="9360">
            <a:solidFill>
              <a:srgbClr val="FFFFFF"/>
            </a:solidFill>
            <a:miter/>
            <a:tailEnd type="arrow" w="med" len="med"/>
          </a:ln>
        </p:spPr>
      </p:sp>
      <p:sp>
        <p:nvSpPr>
          <p:cNvPr id="18" name="CustomShape 17"/>
          <p:cNvSpPr/>
          <p:nvPr/>
        </p:nvSpPr>
        <p:spPr>
          <a:xfrm rot="5400000" flipH="1" flipV="1">
            <a:off x="6350650" y="5604366"/>
            <a:ext cx="297074" cy="573285"/>
          </a:xfrm>
          <a:prstGeom prst="straightConnector1">
            <a:avLst/>
          </a:prstGeom>
          <a:solidFill>
            <a:srgbClr val="41AEBD"/>
          </a:solidFill>
          <a:ln w="9360">
            <a:solidFill>
              <a:srgbClr val="FFFFFF"/>
            </a:solidFill>
            <a:miter/>
            <a:tailEnd type="arrow" w="med" len="med"/>
          </a:ln>
        </p:spPr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72E4E02F-C2C5-AFBE-6A8F-2485EE88D765}"/>
              </a:ext>
            </a:extLst>
          </p:cNvPr>
          <p:cNvSpPr/>
          <p:nvPr/>
        </p:nvSpPr>
        <p:spPr>
          <a:xfrm>
            <a:off x="3183296" y="3801425"/>
            <a:ext cx="2334715" cy="1968600"/>
          </a:xfrm>
          <a:prstGeom prst="homePlat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CCE6B538-6066-8330-9688-76D6D76AA2E1}"/>
              </a:ext>
            </a:extLst>
          </p:cNvPr>
          <p:cNvSpPr/>
          <p:nvPr/>
        </p:nvSpPr>
        <p:spPr>
          <a:xfrm>
            <a:off x="7153135" y="3750359"/>
            <a:ext cx="2165194" cy="1992113"/>
          </a:xfrm>
          <a:custGeom>
            <a:avLst/>
            <a:gdLst>
              <a:gd name="connsiteX0" fmla="*/ 0 w 2408215"/>
              <a:gd name="connsiteY0" fmla="*/ 0 h 1992113"/>
              <a:gd name="connsiteX1" fmla="*/ 1412159 w 2408215"/>
              <a:gd name="connsiteY1" fmla="*/ 0 h 1992113"/>
              <a:gd name="connsiteX2" fmla="*/ 2408215 w 2408215"/>
              <a:gd name="connsiteY2" fmla="*/ 996057 h 1992113"/>
              <a:gd name="connsiteX3" fmla="*/ 1412159 w 2408215"/>
              <a:gd name="connsiteY3" fmla="*/ 1992113 h 1992113"/>
              <a:gd name="connsiteX4" fmla="*/ 0 w 2408215"/>
              <a:gd name="connsiteY4" fmla="*/ 1992113 h 1992113"/>
              <a:gd name="connsiteX5" fmla="*/ 996057 w 2408215"/>
              <a:gd name="connsiteY5" fmla="*/ 996057 h 1992113"/>
              <a:gd name="connsiteX6" fmla="*/ 0 w 2408215"/>
              <a:gd name="connsiteY6" fmla="*/ 0 h 1992113"/>
              <a:gd name="connsiteX0" fmla="*/ 0 w 2408215"/>
              <a:gd name="connsiteY0" fmla="*/ 13447 h 2005560"/>
              <a:gd name="connsiteX1" fmla="*/ 2286218 w 2408215"/>
              <a:gd name="connsiteY1" fmla="*/ 0 h 2005560"/>
              <a:gd name="connsiteX2" fmla="*/ 2408215 w 2408215"/>
              <a:gd name="connsiteY2" fmla="*/ 1009504 h 2005560"/>
              <a:gd name="connsiteX3" fmla="*/ 1412159 w 2408215"/>
              <a:gd name="connsiteY3" fmla="*/ 2005560 h 2005560"/>
              <a:gd name="connsiteX4" fmla="*/ 0 w 2408215"/>
              <a:gd name="connsiteY4" fmla="*/ 2005560 h 2005560"/>
              <a:gd name="connsiteX5" fmla="*/ 996057 w 2408215"/>
              <a:gd name="connsiteY5" fmla="*/ 1009504 h 2005560"/>
              <a:gd name="connsiteX6" fmla="*/ 0 w 2408215"/>
              <a:gd name="connsiteY6" fmla="*/ 13447 h 2005560"/>
              <a:gd name="connsiteX0" fmla="*/ 0 w 2327533"/>
              <a:gd name="connsiteY0" fmla="*/ 13447 h 2005560"/>
              <a:gd name="connsiteX1" fmla="*/ 2286218 w 2327533"/>
              <a:gd name="connsiteY1" fmla="*/ 0 h 2005560"/>
              <a:gd name="connsiteX2" fmla="*/ 2327533 w 2327533"/>
              <a:gd name="connsiteY2" fmla="*/ 1009504 h 2005560"/>
              <a:gd name="connsiteX3" fmla="*/ 1412159 w 2327533"/>
              <a:gd name="connsiteY3" fmla="*/ 2005560 h 2005560"/>
              <a:gd name="connsiteX4" fmla="*/ 0 w 2327533"/>
              <a:gd name="connsiteY4" fmla="*/ 2005560 h 2005560"/>
              <a:gd name="connsiteX5" fmla="*/ 996057 w 2327533"/>
              <a:gd name="connsiteY5" fmla="*/ 1009504 h 2005560"/>
              <a:gd name="connsiteX6" fmla="*/ 0 w 2327533"/>
              <a:gd name="connsiteY6" fmla="*/ 13447 h 2005560"/>
              <a:gd name="connsiteX0" fmla="*/ 0 w 2393794"/>
              <a:gd name="connsiteY0" fmla="*/ 13447 h 2005560"/>
              <a:gd name="connsiteX1" fmla="*/ 2286218 w 2393794"/>
              <a:gd name="connsiteY1" fmla="*/ 0 h 2005560"/>
              <a:gd name="connsiteX2" fmla="*/ 2327533 w 2393794"/>
              <a:gd name="connsiteY2" fmla="*/ 1009504 h 2005560"/>
              <a:gd name="connsiteX3" fmla="*/ 2393794 w 2393794"/>
              <a:gd name="connsiteY3" fmla="*/ 1965219 h 2005560"/>
              <a:gd name="connsiteX4" fmla="*/ 0 w 2393794"/>
              <a:gd name="connsiteY4" fmla="*/ 2005560 h 2005560"/>
              <a:gd name="connsiteX5" fmla="*/ 996057 w 2393794"/>
              <a:gd name="connsiteY5" fmla="*/ 1009504 h 2005560"/>
              <a:gd name="connsiteX6" fmla="*/ 0 w 2393794"/>
              <a:gd name="connsiteY6" fmla="*/ 13447 h 2005560"/>
              <a:gd name="connsiteX0" fmla="*/ 0 w 2327533"/>
              <a:gd name="connsiteY0" fmla="*/ 13447 h 2005560"/>
              <a:gd name="connsiteX1" fmla="*/ 2286218 w 2327533"/>
              <a:gd name="connsiteY1" fmla="*/ 0 h 2005560"/>
              <a:gd name="connsiteX2" fmla="*/ 2327533 w 2327533"/>
              <a:gd name="connsiteY2" fmla="*/ 1009504 h 2005560"/>
              <a:gd name="connsiteX3" fmla="*/ 2326558 w 2327533"/>
              <a:gd name="connsiteY3" fmla="*/ 1965219 h 2005560"/>
              <a:gd name="connsiteX4" fmla="*/ 0 w 2327533"/>
              <a:gd name="connsiteY4" fmla="*/ 2005560 h 2005560"/>
              <a:gd name="connsiteX5" fmla="*/ 996057 w 2327533"/>
              <a:gd name="connsiteY5" fmla="*/ 1009504 h 2005560"/>
              <a:gd name="connsiteX6" fmla="*/ 0 w 2327533"/>
              <a:gd name="connsiteY6" fmla="*/ 13447 h 2005560"/>
              <a:gd name="connsiteX0" fmla="*/ 0 w 2326558"/>
              <a:gd name="connsiteY0" fmla="*/ 13447 h 2005560"/>
              <a:gd name="connsiteX1" fmla="*/ 2286218 w 2326558"/>
              <a:gd name="connsiteY1" fmla="*/ 0 h 2005560"/>
              <a:gd name="connsiteX2" fmla="*/ 2326558 w 2326558"/>
              <a:gd name="connsiteY2" fmla="*/ 1965219 h 2005560"/>
              <a:gd name="connsiteX3" fmla="*/ 0 w 2326558"/>
              <a:gd name="connsiteY3" fmla="*/ 2005560 h 2005560"/>
              <a:gd name="connsiteX4" fmla="*/ 996057 w 2326558"/>
              <a:gd name="connsiteY4" fmla="*/ 1009504 h 2005560"/>
              <a:gd name="connsiteX5" fmla="*/ 0 w 2326558"/>
              <a:gd name="connsiteY5" fmla="*/ 13447 h 2005560"/>
              <a:gd name="connsiteX0" fmla="*/ 0 w 2326559"/>
              <a:gd name="connsiteY0" fmla="*/ 0 h 1992113"/>
              <a:gd name="connsiteX1" fmla="*/ 2326559 w 2326559"/>
              <a:gd name="connsiteY1" fmla="*/ 0 h 1992113"/>
              <a:gd name="connsiteX2" fmla="*/ 2326558 w 2326559"/>
              <a:gd name="connsiteY2" fmla="*/ 1951772 h 1992113"/>
              <a:gd name="connsiteX3" fmla="*/ 0 w 2326559"/>
              <a:gd name="connsiteY3" fmla="*/ 1992113 h 1992113"/>
              <a:gd name="connsiteX4" fmla="*/ 996057 w 2326559"/>
              <a:gd name="connsiteY4" fmla="*/ 996057 h 1992113"/>
              <a:gd name="connsiteX5" fmla="*/ 0 w 2326559"/>
              <a:gd name="connsiteY5" fmla="*/ 0 h 1992113"/>
              <a:gd name="connsiteX0" fmla="*/ 0 w 2326558"/>
              <a:gd name="connsiteY0" fmla="*/ 0 h 1992113"/>
              <a:gd name="connsiteX1" fmla="*/ 2151747 w 2326558"/>
              <a:gd name="connsiteY1" fmla="*/ 0 h 1992113"/>
              <a:gd name="connsiteX2" fmla="*/ 2326558 w 2326558"/>
              <a:gd name="connsiteY2" fmla="*/ 1951772 h 1992113"/>
              <a:gd name="connsiteX3" fmla="*/ 0 w 2326558"/>
              <a:gd name="connsiteY3" fmla="*/ 1992113 h 1992113"/>
              <a:gd name="connsiteX4" fmla="*/ 996057 w 2326558"/>
              <a:gd name="connsiteY4" fmla="*/ 996057 h 1992113"/>
              <a:gd name="connsiteX5" fmla="*/ 0 w 2326558"/>
              <a:gd name="connsiteY5" fmla="*/ 0 h 1992113"/>
              <a:gd name="connsiteX0" fmla="*/ 0 w 2165194"/>
              <a:gd name="connsiteY0" fmla="*/ 0 h 1992113"/>
              <a:gd name="connsiteX1" fmla="*/ 2151747 w 2165194"/>
              <a:gd name="connsiteY1" fmla="*/ 0 h 1992113"/>
              <a:gd name="connsiteX2" fmla="*/ 2165194 w 2165194"/>
              <a:gd name="connsiteY2" fmla="*/ 1951772 h 1992113"/>
              <a:gd name="connsiteX3" fmla="*/ 0 w 2165194"/>
              <a:gd name="connsiteY3" fmla="*/ 1992113 h 1992113"/>
              <a:gd name="connsiteX4" fmla="*/ 996057 w 2165194"/>
              <a:gd name="connsiteY4" fmla="*/ 996057 h 1992113"/>
              <a:gd name="connsiteX5" fmla="*/ 0 w 2165194"/>
              <a:gd name="connsiteY5" fmla="*/ 0 h 199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194" h="1992113">
                <a:moveTo>
                  <a:pt x="0" y="0"/>
                </a:moveTo>
                <a:lnTo>
                  <a:pt x="2151747" y="0"/>
                </a:lnTo>
                <a:cubicBezTo>
                  <a:pt x="2151747" y="650591"/>
                  <a:pt x="2165194" y="1301181"/>
                  <a:pt x="2165194" y="1951772"/>
                </a:cubicBezTo>
                <a:lnTo>
                  <a:pt x="0" y="1992113"/>
                </a:lnTo>
                <a:lnTo>
                  <a:pt x="996057" y="996057"/>
                </a:ln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9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Original Configuration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1945" y="2374688"/>
            <a:ext cx="7136280" cy="3852360"/>
          </a:xfrm>
          <a:prstGeom prst="rect">
            <a:avLst/>
          </a:prstGeom>
          <a:ln w="9360">
            <a:noFill/>
          </a:ln>
        </p:spPr>
      </p:pic>
      <p:sp>
        <p:nvSpPr>
          <p:cNvPr id="5" name="CustomShape 2"/>
          <p:cNvSpPr/>
          <p:nvPr/>
        </p:nvSpPr>
        <p:spPr>
          <a:xfrm>
            <a:off x="3488425" y="1690688"/>
            <a:ext cx="4525200" cy="1918440"/>
          </a:xfrm>
          <a:prstGeom prst="rect">
            <a:avLst/>
          </a:prstGeom>
          <a:gradFill>
            <a:gsLst>
              <a:gs pos="0">
                <a:srgbClr val="FBEEA7"/>
              </a:gs>
              <a:gs pos="100000">
                <a:srgbClr val="F9EA98"/>
              </a:gs>
            </a:gsLst>
            <a:lin ang="5400000"/>
          </a:gradFill>
          <a:ln w="6480">
            <a:solidFill>
              <a:srgbClr val="F4DE3A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7DA62C"/>
                </a:solidFill>
                <a:latin typeface="Corbel"/>
              </a:rPr>
              <a:t>Assumption: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ClientApp</a:t>
            </a:r>
            <a:r>
              <a:rPr lang="en-US" sz="2400" dirty="0">
                <a:solidFill>
                  <a:srgbClr val="7DA62C"/>
                </a:solidFill>
                <a:latin typeface="Corbel"/>
              </a:rPr>
              <a:t> is heavily dependent on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ServiceProvider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7DA62C"/>
                </a:solidFill>
                <a:latin typeface="Corbel"/>
              </a:rPr>
              <a:t>many calls to various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ServiceProvider</a:t>
            </a:r>
            <a:r>
              <a:rPr lang="en-US" sz="2400" dirty="0">
                <a:solidFill>
                  <a:srgbClr val="7DA62C"/>
                </a:solidFill>
                <a:latin typeface="Corbel"/>
              </a:rPr>
              <a:t> methods.</a:t>
            </a:r>
            <a:endParaRPr dirty="0"/>
          </a:p>
        </p:txBody>
      </p:sp>
      <p:sp>
        <p:nvSpPr>
          <p:cNvPr id="6" name="CustomShape 3"/>
          <p:cNvSpPr/>
          <p:nvPr/>
        </p:nvSpPr>
        <p:spPr>
          <a:xfrm>
            <a:off x="7891945" y="3809648"/>
            <a:ext cx="4015440" cy="1918440"/>
          </a:xfrm>
          <a:prstGeom prst="rect">
            <a:avLst/>
          </a:prstGeom>
          <a:gradFill>
            <a:gsLst>
              <a:gs pos="0">
                <a:srgbClr val="FBEEA7"/>
              </a:gs>
              <a:gs pos="100000">
                <a:srgbClr val="F9EA98"/>
              </a:gs>
            </a:gsLst>
            <a:lin ang="5400000"/>
          </a:gradFill>
          <a:ln w="6480">
            <a:solidFill>
              <a:srgbClr val="F4DE3A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7DA62C"/>
                </a:solidFill>
                <a:latin typeface="Corbel"/>
              </a:rPr>
              <a:t>Commonly, </a:t>
            </a:r>
            <a:r>
              <a:rPr lang="en-US" sz="2400" dirty="0" err="1">
                <a:solidFill>
                  <a:srgbClr val="7DA62C"/>
                </a:solidFill>
                <a:latin typeface="Corbel"/>
              </a:rPr>
              <a:t>ServiceProvider</a:t>
            </a:r>
            <a:r>
              <a:rPr lang="en-US" sz="2400" dirty="0">
                <a:solidFill>
                  <a:srgbClr val="7DA62C"/>
                </a:solidFill>
                <a:latin typeface="Corbel"/>
              </a:rPr>
              <a:t> implements numerous methods (more than shown here)</a:t>
            </a:r>
            <a:endParaRPr dirty="0"/>
          </a:p>
        </p:txBody>
      </p:sp>
      <p:sp>
        <p:nvSpPr>
          <p:cNvPr id="7" name="CustomShape 4"/>
          <p:cNvSpPr/>
          <p:nvPr/>
        </p:nvSpPr>
        <p:spPr>
          <a:xfrm flipH="1">
            <a:off x="2216545" y="2475488"/>
            <a:ext cx="1271520" cy="298800"/>
          </a:xfrm>
          <a:prstGeom prst="straightConnector1">
            <a:avLst/>
          </a:prstGeom>
          <a:noFill/>
          <a:ln w="41400">
            <a:solidFill>
              <a:srgbClr val="608F3D"/>
            </a:solidFill>
            <a:miter/>
            <a:tailEnd type="arrow" w="med" len="med"/>
          </a:ln>
        </p:spPr>
      </p:sp>
      <p:sp>
        <p:nvSpPr>
          <p:cNvPr id="8" name="CustomShape 5"/>
          <p:cNvSpPr/>
          <p:nvPr/>
        </p:nvSpPr>
        <p:spPr>
          <a:xfrm flipH="1">
            <a:off x="6892585" y="4594448"/>
            <a:ext cx="998280" cy="784440"/>
          </a:xfrm>
          <a:prstGeom prst="straightConnector1">
            <a:avLst/>
          </a:prstGeom>
          <a:noFill/>
          <a:ln w="41400">
            <a:solidFill>
              <a:srgbClr val="608F3D"/>
            </a:solidFill>
            <a:miter/>
            <a:tailEnd type="arrow" w="med" len="med"/>
          </a:ln>
        </p:spPr>
      </p:sp>
      <p:sp>
        <p:nvSpPr>
          <p:cNvPr id="9" name="TextBox 8"/>
          <p:cNvSpPr txBox="1"/>
          <p:nvPr/>
        </p:nvSpPr>
        <p:spPr>
          <a:xfrm>
            <a:off x="8431243" y="558806"/>
            <a:ext cx="3600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Vendor2: similar class, but new interface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Change all the calls to </a:t>
            </a:r>
            <a:r>
              <a:rPr lang="en-US" sz="2800" dirty="0" err="1"/>
              <a:t>methodA</a:t>
            </a:r>
            <a:r>
              <a:rPr lang="en-US" sz="2800" dirty="0"/>
              <a:t>, </a:t>
            </a:r>
            <a:r>
              <a:rPr lang="en-US" sz="2800" dirty="0" err="1"/>
              <a:t>etc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19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Adapter (Wrapper) Pattern</a:t>
            </a:r>
          </a:p>
        </p:txBody>
      </p:sp>
      <p:sp>
        <p:nvSpPr>
          <p:cNvPr id="37" name="CustomShape 35"/>
          <p:cNvSpPr/>
          <p:nvPr/>
        </p:nvSpPr>
        <p:spPr>
          <a:xfrm>
            <a:off x="3095121" y="4356923"/>
            <a:ext cx="1401700" cy="42519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Adapter</a:t>
            </a:r>
            <a:endParaRPr dirty="0"/>
          </a:p>
        </p:txBody>
      </p:sp>
      <p:sp>
        <p:nvSpPr>
          <p:cNvPr id="38" name="CustomShape 36"/>
          <p:cNvSpPr/>
          <p:nvPr/>
        </p:nvSpPr>
        <p:spPr>
          <a:xfrm>
            <a:off x="7473165" y="2306117"/>
            <a:ext cx="3736122" cy="3747240"/>
          </a:xfrm>
          <a:prstGeom prst="rect">
            <a:avLst/>
          </a:prstGeom>
          <a:solidFill>
            <a:srgbClr val="41AEBD"/>
          </a:solidFill>
          <a:ln w="19080">
            <a:solidFill>
              <a:srgbClr val="FFFFFF"/>
            </a:solidFill>
            <a:miter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Corbel"/>
              </a:rPr>
              <a:t>Adapter</a:t>
            </a:r>
            <a:endParaRPr sz="20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Corbel"/>
              </a:rPr>
              <a:t> Implements the interface your classes expect</a:t>
            </a:r>
            <a:endParaRPr sz="20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Corbel"/>
              </a:rPr>
              <a:t> Uses the vendor interface to service your requests.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34887-1A54-EDF3-8CFE-1A228D6916B8}"/>
              </a:ext>
            </a:extLst>
          </p:cNvPr>
          <p:cNvSpPr txBox="1"/>
          <p:nvPr/>
        </p:nvSpPr>
        <p:spPr>
          <a:xfrm>
            <a:off x="212035" y="6240015"/>
            <a:ext cx="158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Textbook Ch. 7</a:t>
            </a:r>
          </a:p>
        </p:txBody>
      </p:sp>
      <p:sp>
        <p:nvSpPr>
          <p:cNvPr id="41" name="CustomShape 12">
            <a:extLst>
              <a:ext uri="{FF2B5EF4-FFF2-40B4-BE49-F238E27FC236}">
                <a16:creationId xmlns:a16="http://schemas.microsoft.com/office/drawing/2014/main" id="{7033CEFA-7ABA-044B-C39C-828F3C494D4C}"/>
              </a:ext>
            </a:extLst>
          </p:cNvPr>
          <p:cNvSpPr/>
          <p:nvPr/>
        </p:nvSpPr>
        <p:spPr>
          <a:xfrm>
            <a:off x="1225213" y="3454463"/>
            <a:ext cx="1846769" cy="7450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Existing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Application</a:t>
            </a:r>
            <a:endParaRPr dirty="0"/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3F1C058B-8427-77C6-7FF7-B7923372D2DE}"/>
              </a:ext>
            </a:extLst>
          </p:cNvPr>
          <p:cNvSpPr/>
          <p:nvPr/>
        </p:nvSpPr>
        <p:spPr>
          <a:xfrm>
            <a:off x="982713" y="2807016"/>
            <a:ext cx="2388344" cy="2039932"/>
          </a:xfrm>
          <a:prstGeom prst="homePlat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stomShape 32">
            <a:extLst>
              <a:ext uri="{FF2B5EF4-FFF2-40B4-BE49-F238E27FC236}">
                <a16:creationId xmlns:a16="http://schemas.microsoft.com/office/drawing/2014/main" id="{6849CCE8-3F68-900E-F37D-D549CDD8B201}"/>
              </a:ext>
            </a:extLst>
          </p:cNvPr>
          <p:cNvSpPr/>
          <p:nvPr/>
        </p:nvSpPr>
        <p:spPr>
          <a:xfrm>
            <a:off x="5722111" y="3434700"/>
            <a:ext cx="1407102" cy="7450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orbel"/>
              </a:rPr>
              <a:t>Vendor2 Classes</a:t>
            </a:r>
            <a:endParaRPr dirty="0"/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80B7E015-4CB2-8917-6585-0C5CC813769F}"/>
              </a:ext>
            </a:extLst>
          </p:cNvPr>
          <p:cNvSpPr/>
          <p:nvPr/>
        </p:nvSpPr>
        <p:spPr>
          <a:xfrm>
            <a:off x="4843901" y="2767491"/>
            <a:ext cx="2008408" cy="2079457"/>
          </a:xfrm>
          <a:custGeom>
            <a:avLst/>
            <a:gdLst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0 w 1734671"/>
              <a:gd name="connsiteY4" fmla="*/ 0 h 1783500"/>
              <a:gd name="connsiteX0" fmla="*/ 2587 w 1737258"/>
              <a:gd name="connsiteY0" fmla="*/ 0 h 1783500"/>
              <a:gd name="connsiteX1" fmla="*/ 1737258 w 1737258"/>
              <a:gd name="connsiteY1" fmla="*/ 0 h 1783500"/>
              <a:gd name="connsiteX2" fmla="*/ 1737258 w 1737258"/>
              <a:gd name="connsiteY2" fmla="*/ 1783500 h 1783500"/>
              <a:gd name="connsiteX3" fmla="*/ 2587 w 1737258"/>
              <a:gd name="connsiteY3" fmla="*/ 1783500 h 1783500"/>
              <a:gd name="connsiteX4" fmla="*/ 2587 w 1737258"/>
              <a:gd name="connsiteY4" fmla="*/ 544732 h 1783500"/>
              <a:gd name="connsiteX5" fmla="*/ 2587 w 1737258"/>
              <a:gd name="connsiteY5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1256 w 1825927"/>
              <a:gd name="connsiteY5" fmla="*/ 544732 h 1783500"/>
              <a:gd name="connsiteX6" fmla="*/ 91256 w 1825927"/>
              <a:gd name="connsiteY6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817398 w 1825927"/>
              <a:gd name="connsiteY5" fmla="*/ 652309 h 1783500"/>
              <a:gd name="connsiteX6" fmla="*/ 91256 w 1825927"/>
              <a:gd name="connsiteY6" fmla="*/ 544732 h 1783500"/>
              <a:gd name="connsiteX7" fmla="*/ 91256 w 1825927"/>
              <a:gd name="connsiteY7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817398 w 1825927"/>
              <a:gd name="connsiteY6" fmla="*/ 652309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803951 w 1825927"/>
              <a:gd name="connsiteY6" fmla="*/ 611968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924975 w 1825927"/>
              <a:gd name="connsiteY5" fmla="*/ 1311215 h 1783500"/>
              <a:gd name="connsiteX6" fmla="*/ 790504 w 1825927"/>
              <a:gd name="connsiteY6" fmla="*/ 625415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91256 w 1825927"/>
              <a:gd name="connsiteY0" fmla="*/ 0 h 1783500"/>
              <a:gd name="connsiteX1" fmla="*/ 1825927 w 1825927"/>
              <a:gd name="connsiteY1" fmla="*/ 0 h 1783500"/>
              <a:gd name="connsiteX2" fmla="*/ 1825927 w 1825927"/>
              <a:gd name="connsiteY2" fmla="*/ 1783500 h 1783500"/>
              <a:gd name="connsiteX3" fmla="*/ 91256 w 1825927"/>
              <a:gd name="connsiteY3" fmla="*/ 1783500 h 1783500"/>
              <a:gd name="connsiteX4" fmla="*/ 306409 w 1825927"/>
              <a:gd name="connsiteY4" fmla="*/ 1324662 h 1783500"/>
              <a:gd name="connsiteX5" fmla="*/ 763610 w 1825927"/>
              <a:gd name="connsiteY5" fmla="*/ 1257427 h 1783500"/>
              <a:gd name="connsiteX6" fmla="*/ 790504 w 1825927"/>
              <a:gd name="connsiteY6" fmla="*/ 625415 h 1783500"/>
              <a:gd name="connsiteX7" fmla="*/ 91256 w 1825927"/>
              <a:gd name="connsiteY7" fmla="*/ 544732 h 1783500"/>
              <a:gd name="connsiteX8" fmla="*/ 91256 w 1825927"/>
              <a:gd name="connsiteY8" fmla="*/ 0 h 1783500"/>
              <a:gd name="connsiteX0" fmla="*/ 130486 w 1865157"/>
              <a:gd name="connsiteY0" fmla="*/ 0 h 1783500"/>
              <a:gd name="connsiteX1" fmla="*/ 1865157 w 1865157"/>
              <a:gd name="connsiteY1" fmla="*/ 0 h 1783500"/>
              <a:gd name="connsiteX2" fmla="*/ 1865157 w 1865157"/>
              <a:gd name="connsiteY2" fmla="*/ 1783500 h 1783500"/>
              <a:gd name="connsiteX3" fmla="*/ 130486 w 1865157"/>
              <a:gd name="connsiteY3" fmla="*/ 1783500 h 1783500"/>
              <a:gd name="connsiteX4" fmla="*/ 130486 w 1865157"/>
              <a:gd name="connsiteY4" fmla="*/ 1284321 h 1783500"/>
              <a:gd name="connsiteX5" fmla="*/ 802840 w 1865157"/>
              <a:gd name="connsiteY5" fmla="*/ 1257427 h 1783500"/>
              <a:gd name="connsiteX6" fmla="*/ 829734 w 1865157"/>
              <a:gd name="connsiteY6" fmla="*/ 625415 h 1783500"/>
              <a:gd name="connsiteX7" fmla="*/ 130486 w 1865157"/>
              <a:gd name="connsiteY7" fmla="*/ 544732 h 1783500"/>
              <a:gd name="connsiteX8" fmla="*/ 130486 w 1865157"/>
              <a:gd name="connsiteY8" fmla="*/ 0 h 1783500"/>
              <a:gd name="connsiteX0" fmla="*/ 130486 w 1865157"/>
              <a:gd name="connsiteY0" fmla="*/ 0 h 1783500"/>
              <a:gd name="connsiteX1" fmla="*/ 1865157 w 1865157"/>
              <a:gd name="connsiteY1" fmla="*/ 0 h 1783500"/>
              <a:gd name="connsiteX2" fmla="*/ 1865157 w 1865157"/>
              <a:gd name="connsiteY2" fmla="*/ 1783500 h 1783500"/>
              <a:gd name="connsiteX3" fmla="*/ 130486 w 1865157"/>
              <a:gd name="connsiteY3" fmla="*/ 1783500 h 1783500"/>
              <a:gd name="connsiteX4" fmla="*/ 130486 w 1865157"/>
              <a:gd name="connsiteY4" fmla="*/ 1284321 h 1783500"/>
              <a:gd name="connsiteX5" fmla="*/ 802840 w 1865157"/>
              <a:gd name="connsiteY5" fmla="*/ 1257427 h 1783500"/>
              <a:gd name="connsiteX6" fmla="*/ 829734 w 1865157"/>
              <a:gd name="connsiteY6" fmla="*/ 625415 h 1783500"/>
              <a:gd name="connsiteX7" fmla="*/ 130486 w 1865157"/>
              <a:gd name="connsiteY7" fmla="*/ 544732 h 1783500"/>
              <a:gd name="connsiteX8" fmla="*/ 130486 w 1865157"/>
              <a:gd name="connsiteY8" fmla="*/ 0 h 1783500"/>
              <a:gd name="connsiteX0" fmla="*/ 169853 w 1904524"/>
              <a:gd name="connsiteY0" fmla="*/ 0 h 1783500"/>
              <a:gd name="connsiteX1" fmla="*/ 1904524 w 1904524"/>
              <a:gd name="connsiteY1" fmla="*/ 0 h 1783500"/>
              <a:gd name="connsiteX2" fmla="*/ 1904524 w 1904524"/>
              <a:gd name="connsiteY2" fmla="*/ 1783500 h 1783500"/>
              <a:gd name="connsiteX3" fmla="*/ 169853 w 1904524"/>
              <a:gd name="connsiteY3" fmla="*/ 1783500 h 1783500"/>
              <a:gd name="connsiteX4" fmla="*/ 169853 w 1904524"/>
              <a:gd name="connsiteY4" fmla="*/ 1284321 h 1783500"/>
              <a:gd name="connsiteX5" fmla="*/ 842207 w 1904524"/>
              <a:gd name="connsiteY5" fmla="*/ 1257427 h 1783500"/>
              <a:gd name="connsiteX6" fmla="*/ 869101 w 1904524"/>
              <a:gd name="connsiteY6" fmla="*/ 625415 h 1783500"/>
              <a:gd name="connsiteX7" fmla="*/ 169853 w 1904524"/>
              <a:gd name="connsiteY7" fmla="*/ 544732 h 1783500"/>
              <a:gd name="connsiteX8" fmla="*/ 169853 w 1904524"/>
              <a:gd name="connsiteY8" fmla="*/ 0 h 1783500"/>
              <a:gd name="connsiteX0" fmla="*/ 59728 w 1794399"/>
              <a:gd name="connsiteY0" fmla="*/ 0 h 1783500"/>
              <a:gd name="connsiteX1" fmla="*/ 1794399 w 1794399"/>
              <a:gd name="connsiteY1" fmla="*/ 0 h 1783500"/>
              <a:gd name="connsiteX2" fmla="*/ 1794399 w 1794399"/>
              <a:gd name="connsiteY2" fmla="*/ 1783500 h 1783500"/>
              <a:gd name="connsiteX3" fmla="*/ 59728 w 1794399"/>
              <a:gd name="connsiteY3" fmla="*/ 1783500 h 1783500"/>
              <a:gd name="connsiteX4" fmla="*/ 59728 w 1794399"/>
              <a:gd name="connsiteY4" fmla="*/ 1284321 h 1783500"/>
              <a:gd name="connsiteX5" fmla="*/ 732082 w 1794399"/>
              <a:gd name="connsiteY5" fmla="*/ 1257427 h 1783500"/>
              <a:gd name="connsiteX6" fmla="*/ 758976 w 1794399"/>
              <a:gd name="connsiteY6" fmla="*/ 625415 h 1783500"/>
              <a:gd name="connsiteX7" fmla="*/ 59728 w 1794399"/>
              <a:gd name="connsiteY7" fmla="*/ 544732 h 1783500"/>
              <a:gd name="connsiteX8" fmla="*/ 59728 w 1794399"/>
              <a:gd name="connsiteY8" fmla="*/ 0 h 1783500"/>
              <a:gd name="connsiteX0" fmla="*/ 65245 w 1799916"/>
              <a:gd name="connsiteY0" fmla="*/ 0 h 1783500"/>
              <a:gd name="connsiteX1" fmla="*/ 1799916 w 1799916"/>
              <a:gd name="connsiteY1" fmla="*/ 0 h 1783500"/>
              <a:gd name="connsiteX2" fmla="*/ 1799916 w 1799916"/>
              <a:gd name="connsiteY2" fmla="*/ 1783500 h 1783500"/>
              <a:gd name="connsiteX3" fmla="*/ 65245 w 1799916"/>
              <a:gd name="connsiteY3" fmla="*/ 1783500 h 1783500"/>
              <a:gd name="connsiteX4" fmla="*/ 65245 w 1799916"/>
              <a:gd name="connsiteY4" fmla="*/ 1284321 h 1783500"/>
              <a:gd name="connsiteX5" fmla="*/ 737599 w 1799916"/>
              <a:gd name="connsiteY5" fmla="*/ 1257427 h 1783500"/>
              <a:gd name="connsiteX6" fmla="*/ 764493 w 1799916"/>
              <a:gd name="connsiteY6" fmla="*/ 625415 h 1783500"/>
              <a:gd name="connsiteX7" fmla="*/ 65245 w 1799916"/>
              <a:gd name="connsiteY7" fmla="*/ 544732 h 1783500"/>
              <a:gd name="connsiteX8" fmla="*/ 65245 w 1799916"/>
              <a:gd name="connsiteY8" fmla="*/ 0 h 1783500"/>
              <a:gd name="connsiteX0" fmla="*/ 7 w 1734678"/>
              <a:gd name="connsiteY0" fmla="*/ 0 h 1783500"/>
              <a:gd name="connsiteX1" fmla="*/ 1734678 w 1734678"/>
              <a:gd name="connsiteY1" fmla="*/ 0 h 1783500"/>
              <a:gd name="connsiteX2" fmla="*/ 1734678 w 1734678"/>
              <a:gd name="connsiteY2" fmla="*/ 1783500 h 1783500"/>
              <a:gd name="connsiteX3" fmla="*/ 7 w 1734678"/>
              <a:gd name="connsiteY3" fmla="*/ 1783500 h 1783500"/>
              <a:gd name="connsiteX4" fmla="*/ 7 w 1734678"/>
              <a:gd name="connsiteY4" fmla="*/ 1284321 h 1783500"/>
              <a:gd name="connsiteX5" fmla="*/ 672361 w 1734678"/>
              <a:gd name="connsiteY5" fmla="*/ 1257427 h 1783500"/>
              <a:gd name="connsiteX6" fmla="*/ 699255 w 1734678"/>
              <a:gd name="connsiteY6" fmla="*/ 625415 h 1783500"/>
              <a:gd name="connsiteX7" fmla="*/ 7 w 1734678"/>
              <a:gd name="connsiteY7" fmla="*/ 544732 h 1783500"/>
              <a:gd name="connsiteX8" fmla="*/ 7 w 1734678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12701 w 1734677"/>
              <a:gd name="connsiteY5" fmla="*/ 1163297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6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699254 w 1734677"/>
              <a:gd name="connsiteY6" fmla="*/ 625415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2 w 1734677"/>
              <a:gd name="connsiteY6" fmla="*/ 585074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2 w 1734677"/>
              <a:gd name="connsiteY6" fmla="*/ 585074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93383 w 1734677"/>
              <a:gd name="connsiteY6" fmla="*/ 611968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6 w 1734677"/>
              <a:gd name="connsiteY0" fmla="*/ 0 h 1783500"/>
              <a:gd name="connsiteX1" fmla="*/ 1734677 w 1734677"/>
              <a:gd name="connsiteY1" fmla="*/ 0 h 1783500"/>
              <a:gd name="connsiteX2" fmla="*/ 1734677 w 1734677"/>
              <a:gd name="connsiteY2" fmla="*/ 1783500 h 1783500"/>
              <a:gd name="connsiteX3" fmla="*/ 6 w 1734677"/>
              <a:gd name="connsiteY3" fmla="*/ 1783500 h 1783500"/>
              <a:gd name="connsiteX4" fmla="*/ 6 w 1734677"/>
              <a:gd name="connsiteY4" fmla="*/ 1284321 h 1783500"/>
              <a:gd name="connsiteX5" fmla="*/ 726148 w 1734677"/>
              <a:gd name="connsiteY5" fmla="*/ 1203639 h 1783500"/>
              <a:gd name="connsiteX6" fmla="*/ 753041 w 1734677"/>
              <a:gd name="connsiteY6" fmla="*/ 571626 h 1783500"/>
              <a:gd name="connsiteX7" fmla="*/ 26900 w 1734677"/>
              <a:gd name="connsiteY7" fmla="*/ 544732 h 1783500"/>
              <a:gd name="connsiteX8" fmla="*/ 6 w 1734677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26894 w 1734671"/>
              <a:gd name="connsiteY4" fmla="*/ 1230532 h 1783500"/>
              <a:gd name="connsiteX5" fmla="*/ 726142 w 1734671"/>
              <a:gd name="connsiteY5" fmla="*/ 1203639 h 1783500"/>
              <a:gd name="connsiteX6" fmla="*/ 753035 w 1734671"/>
              <a:gd name="connsiteY6" fmla="*/ 571626 h 1783500"/>
              <a:gd name="connsiteX7" fmla="*/ 26894 w 1734671"/>
              <a:gd name="connsiteY7" fmla="*/ 544732 h 1783500"/>
              <a:gd name="connsiteX8" fmla="*/ 0 w 1734671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26894 w 1734671"/>
              <a:gd name="connsiteY4" fmla="*/ 1230532 h 1783500"/>
              <a:gd name="connsiteX5" fmla="*/ 726142 w 1734671"/>
              <a:gd name="connsiteY5" fmla="*/ 1149851 h 1783500"/>
              <a:gd name="connsiteX6" fmla="*/ 753035 w 1734671"/>
              <a:gd name="connsiteY6" fmla="*/ 571626 h 1783500"/>
              <a:gd name="connsiteX7" fmla="*/ 26894 w 1734671"/>
              <a:gd name="connsiteY7" fmla="*/ 544732 h 1783500"/>
              <a:gd name="connsiteX8" fmla="*/ 0 w 1734671"/>
              <a:gd name="connsiteY8" fmla="*/ 0 h 1783500"/>
              <a:gd name="connsiteX0" fmla="*/ 5 w 1734676"/>
              <a:gd name="connsiteY0" fmla="*/ 0 h 1783500"/>
              <a:gd name="connsiteX1" fmla="*/ 1734676 w 1734676"/>
              <a:gd name="connsiteY1" fmla="*/ 0 h 1783500"/>
              <a:gd name="connsiteX2" fmla="*/ 1734676 w 1734676"/>
              <a:gd name="connsiteY2" fmla="*/ 1783500 h 1783500"/>
              <a:gd name="connsiteX3" fmla="*/ 5 w 1734676"/>
              <a:gd name="connsiteY3" fmla="*/ 1783500 h 1783500"/>
              <a:gd name="connsiteX4" fmla="*/ 5 w 1734676"/>
              <a:gd name="connsiteY4" fmla="*/ 1230532 h 1783500"/>
              <a:gd name="connsiteX5" fmla="*/ 726147 w 1734676"/>
              <a:gd name="connsiteY5" fmla="*/ 1149851 h 1783500"/>
              <a:gd name="connsiteX6" fmla="*/ 753040 w 1734676"/>
              <a:gd name="connsiteY6" fmla="*/ 571626 h 1783500"/>
              <a:gd name="connsiteX7" fmla="*/ 26899 w 1734676"/>
              <a:gd name="connsiteY7" fmla="*/ 544732 h 1783500"/>
              <a:gd name="connsiteX8" fmla="*/ 5 w 1734676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38364 w 1746141"/>
              <a:gd name="connsiteY7" fmla="*/ 544732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38364 w 1746141"/>
              <a:gd name="connsiteY7" fmla="*/ 544732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764505 w 1746141"/>
              <a:gd name="connsiteY6" fmla="*/ 571626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737612 w 1746141"/>
              <a:gd name="connsiteY5" fmla="*/ 1149851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44094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44094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11470 w 1746141"/>
              <a:gd name="connsiteY0" fmla="*/ 0 h 1783500"/>
              <a:gd name="connsiteX1" fmla="*/ 1746141 w 1746141"/>
              <a:gd name="connsiteY1" fmla="*/ 0 h 1783500"/>
              <a:gd name="connsiteX2" fmla="*/ 1746141 w 1746141"/>
              <a:gd name="connsiteY2" fmla="*/ 1783500 h 1783500"/>
              <a:gd name="connsiteX3" fmla="*/ 11470 w 1746141"/>
              <a:gd name="connsiteY3" fmla="*/ 1783500 h 1783500"/>
              <a:gd name="connsiteX4" fmla="*/ 11470 w 1746141"/>
              <a:gd name="connsiteY4" fmla="*/ 1230532 h 1783500"/>
              <a:gd name="connsiteX5" fmla="*/ 654485 w 1746141"/>
              <a:gd name="connsiteY5" fmla="*/ 1160242 h 1783500"/>
              <a:gd name="connsiteX6" fmla="*/ 650205 w 1746141"/>
              <a:gd name="connsiteY6" fmla="*/ 576821 h 1783500"/>
              <a:gd name="connsiteX7" fmla="*/ 22778 w 1746141"/>
              <a:gd name="connsiteY7" fmla="*/ 570709 h 1783500"/>
              <a:gd name="connsiteX8" fmla="*/ 11470 w 1746141"/>
              <a:gd name="connsiteY8" fmla="*/ 0 h 1783500"/>
              <a:gd name="connsiteX0" fmla="*/ 4284 w 1738955"/>
              <a:gd name="connsiteY0" fmla="*/ 0 h 1783500"/>
              <a:gd name="connsiteX1" fmla="*/ 1738955 w 1738955"/>
              <a:gd name="connsiteY1" fmla="*/ 0 h 1783500"/>
              <a:gd name="connsiteX2" fmla="*/ 1738955 w 1738955"/>
              <a:gd name="connsiteY2" fmla="*/ 1783500 h 1783500"/>
              <a:gd name="connsiteX3" fmla="*/ 4284 w 1738955"/>
              <a:gd name="connsiteY3" fmla="*/ 1783500 h 1783500"/>
              <a:gd name="connsiteX4" fmla="*/ 14675 w 1738955"/>
              <a:gd name="connsiteY4" fmla="*/ 1183773 h 1783500"/>
              <a:gd name="connsiteX5" fmla="*/ 647299 w 1738955"/>
              <a:gd name="connsiteY5" fmla="*/ 1160242 h 1783500"/>
              <a:gd name="connsiteX6" fmla="*/ 643019 w 1738955"/>
              <a:gd name="connsiteY6" fmla="*/ 576821 h 1783500"/>
              <a:gd name="connsiteX7" fmla="*/ 15592 w 1738955"/>
              <a:gd name="connsiteY7" fmla="*/ 570709 h 1783500"/>
              <a:gd name="connsiteX8" fmla="*/ 4284 w 1738955"/>
              <a:gd name="connsiteY8" fmla="*/ 0 h 1783500"/>
              <a:gd name="connsiteX0" fmla="*/ 4284 w 1738955"/>
              <a:gd name="connsiteY0" fmla="*/ 0 h 1783500"/>
              <a:gd name="connsiteX1" fmla="*/ 1738955 w 1738955"/>
              <a:gd name="connsiteY1" fmla="*/ 0 h 1783500"/>
              <a:gd name="connsiteX2" fmla="*/ 1738955 w 1738955"/>
              <a:gd name="connsiteY2" fmla="*/ 1783500 h 1783500"/>
              <a:gd name="connsiteX3" fmla="*/ 4284 w 1738955"/>
              <a:gd name="connsiteY3" fmla="*/ 1783500 h 1783500"/>
              <a:gd name="connsiteX4" fmla="*/ 14675 w 1738955"/>
              <a:gd name="connsiteY4" fmla="*/ 1183773 h 1783500"/>
              <a:gd name="connsiteX5" fmla="*/ 647299 w 1738955"/>
              <a:gd name="connsiteY5" fmla="*/ 1160242 h 1783500"/>
              <a:gd name="connsiteX6" fmla="*/ 643019 w 1738955"/>
              <a:gd name="connsiteY6" fmla="*/ 576821 h 1783500"/>
              <a:gd name="connsiteX7" fmla="*/ 15592 w 1738955"/>
              <a:gd name="connsiteY7" fmla="*/ 570709 h 1783500"/>
              <a:gd name="connsiteX8" fmla="*/ 4284 w 1738955"/>
              <a:gd name="connsiteY8" fmla="*/ 0 h 1783500"/>
              <a:gd name="connsiteX0" fmla="*/ 0 w 1734671"/>
              <a:gd name="connsiteY0" fmla="*/ 0 h 1783500"/>
              <a:gd name="connsiteX1" fmla="*/ 1734671 w 1734671"/>
              <a:gd name="connsiteY1" fmla="*/ 0 h 1783500"/>
              <a:gd name="connsiteX2" fmla="*/ 1734671 w 1734671"/>
              <a:gd name="connsiteY2" fmla="*/ 1783500 h 1783500"/>
              <a:gd name="connsiteX3" fmla="*/ 0 w 1734671"/>
              <a:gd name="connsiteY3" fmla="*/ 1783500 h 1783500"/>
              <a:gd name="connsiteX4" fmla="*/ 10391 w 1734671"/>
              <a:gd name="connsiteY4" fmla="*/ 1183773 h 1783500"/>
              <a:gd name="connsiteX5" fmla="*/ 643015 w 1734671"/>
              <a:gd name="connsiteY5" fmla="*/ 1160242 h 1783500"/>
              <a:gd name="connsiteX6" fmla="*/ 638735 w 1734671"/>
              <a:gd name="connsiteY6" fmla="*/ 576821 h 1783500"/>
              <a:gd name="connsiteX7" fmla="*/ 11308 w 1734671"/>
              <a:gd name="connsiteY7" fmla="*/ 570709 h 1783500"/>
              <a:gd name="connsiteX8" fmla="*/ 0 w 1734671"/>
              <a:gd name="connsiteY8" fmla="*/ 0 h 1783500"/>
              <a:gd name="connsiteX0" fmla="*/ 5195 w 1739866"/>
              <a:gd name="connsiteY0" fmla="*/ 0 h 1783500"/>
              <a:gd name="connsiteX1" fmla="*/ 1739866 w 1739866"/>
              <a:gd name="connsiteY1" fmla="*/ 0 h 1783500"/>
              <a:gd name="connsiteX2" fmla="*/ 1739866 w 1739866"/>
              <a:gd name="connsiteY2" fmla="*/ 1783500 h 1783500"/>
              <a:gd name="connsiteX3" fmla="*/ 5195 w 1739866"/>
              <a:gd name="connsiteY3" fmla="*/ 1783500 h 1783500"/>
              <a:gd name="connsiteX4" fmla="*/ 0 w 1739866"/>
              <a:gd name="connsiteY4" fmla="*/ 1173383 h 1783500"/>
              <a:gd name="connsiteX5" fmla="*/ 648210 w 1739866"/>
              <a:gd name="connsiteY5" fmla="*/ 1160242 h 1783500"/>
              <a:gd name="connsiteX6" fmla="*/ 643930 w 1739866"/>
              <a:gd name="connsiteY6" fmla="*/ 576821 h 1783500"/>
              <a:gd name="connsiteX7" fmla="*/ 16503 w 1739866"/>
              <a:gd name="connsiteY7" fmla="*/ 570709 h 1783500"/>
              <a:gd name="connsiteX8" fmla="*/ 5195 w 1739866"/>
              <a:gd name="connsiteY8" fmla="*/ 0 h 178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9866" h="1783500">
                <a:moveTo>
                  <a:pt x="5195" y="0"/>
                </a:moveTo>
                <a:lnTo>
                  <a:pt x="1739866" y="0"/>
                </a:lnTo>
                <a:lnTo>
                  <a:pt x="1739866" y="1783500"/>
                </a:lnTo>
                <a:lnTo>
                  <a:pt x="5195" y="1783500"/>
                </a:lnTo>
                <a:cubicBezTo>
                  <a:pt x="7436" y="1467220"/>
                  <a:pt x="9475" y="1452275"/>
                  <a:pt x="0" y="1173383"/>
                </a:cubicBezTo>
                <a:cubicBezTo>
                  <a:pt x="241945" y="1166489"/>
                  <a:pt x="505895" y="1173588"/>
                  <a:pt x="648210" y="1160242"/>
                </a:cubicBezTo>
                <a:cubicBezTo>
                  <a:pt x="650247" y="1022206"/>
                  <a:pt x="659414" y="782195"/>
                  <a:pt x="643930" y="576821"/>
                </a:cubicBezTo>
                <a:lnTo>
                  <a:pt x="16503" y="570709"/>
                </a:lnTo>
                <a:lnTo>
                  <a:pt x="5195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Chevron 46">
            <a:extLst>
              <a:ext uri="{FF2B5EF4-FFF2-40B4-BE49-F238E27FC236}">
                <a16:creationId xmlns:a16="http://schemas.microsoft.com/office/drawing/2014/main" id="{6EDE3CDD-6221-D9FF-852F-5406335E8837}"/>
              </a:ext>
            </a:extLst>
          </p:cNvPr>
          <p:cNvSpPr/>
          <p:nvPr/>
        </p:nvSpPr>
        <p:spPr>
          <a:xfrm>
            <a:off x="2664014" y="2767491"/>
            <a:ext cx="2179887" cy="2073230"/>
          </a:xfrm>
          <a:custGeom>
            <a:avLst/>
            <a:gdLst>
              <a:gd name="connsiteX0" fmla="*/ 0 w 2069001"/>
              <a:gd name="connsiteY0" fmla="*/ 0 h 1815030"/>
              <a:gd name="connsiteX1" fmla="*/ 1161486 w 2069001"/>
              <a:gd name="connsiteY1" fmla="*/ 0 h 1815030"/>
              <a:gd name="connsiteX2" fmla="*/ 2069001 w 2069001"/>
              <a:gd name="connsiteY2" fmla="*/ 907515 h 1815030"/>
              <a:gd name="connsiteX3" fmla="*/ 1161486 w 2069001"/>
              <a:gd name="connsiteY3" fmla="*/ 1815030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069001"/>
              <a:gd name="connsiteY0" fmla="*/ 0 h 1815030"/>
              <a:gd name="connsiteX1" fmla="*/ 1810415 w 2069001"/>
              <a:gd name="connsiteY1" fmla="*/ 7374 h 1815030"/>
              <a:gd name="connsiteX2" fmla="*/ 2069001 w 2069001"/>
              <a:gd name="connsiteY2" fmla="*/ 907515 h 1815030"/>
              <a:gd name="connsiteX3" fmla="*/ 1161486 w 2069001"/>
              <a:gd name="connsiteY3" fmla="*/ 1815030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069001"/>
              <a:gd name="connsiteY0" fmla="*/ 0 h 1815030"/>
              <a:gd name="connsiteX1" fmla="*/ 1810415 w 2069001"/>
              <a:gd name="connsiteY1" fmla="*/ 7374 h 1815030"/>
              <a:gd name="connsiteX2" fmla="*/ 2069001 w 2069001"/>
              <a:gd name="connsiteY2" fmla="*/ 907515 h 1815030"/>
              <a:gd name="connsiteX3" fmla="*/ 1803041 w 2069001"/>
              <a:gd name="connsiteY3" fmla="*/ 1800281 h 1815030"/>
              <a:gd name="connsiteX4" fmla="*/ 0 w 2069001"/>
              <a:gd name="connsiteY4" fmla="*/ 1815030 h 1815030"/>
              <a:gd name="connsiteX5" fmla="*/ 907515 w 2069001"/>
              <a:gd name="connsiteY5" fmla="*/ 907515 h 1815030"/>
              <a:gd name="connsiteX6" fmla="*/ 0 w 2069001"/>
              <a:gd name="connsiteY6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1803041 w 2511453"/>
              <a:gd name="connsiteY3" fmla="*/ 1800281 h 1815030"/>
              <a:gd name="connsiteX4" fmla="*/ 0 w 2511453"/>
              <a:gd name="connsiteY4" fmla="*/ 1815030 h 1815030"/>
              <a:gd name="connsiteX5" fmla="*/ 907515 w 2511453"/>
              <a:gd name="connsiteY5" fmla="*/ 907515 h 1815030"/>
              <a:gd name="connsiteX6" fmla="*/ 0 w 2511453"/>
              <a:gd name="connsiteY6" fmla="*/ 0 h 1815030"/>
              <a:gd name="connsiteX0" fmla="*/ 0 w 2517079"/>
              <a:gd name="connsiteY0" fmla="*/ 0 h 1815030"/>
              <a:gd name="connsiteX1" fmla="*/ 1810415 w 2517079"/>
              <a:gd name="connsiteY1" fmla="*/ 7374 h 1815030"/>
              <a:gd name="connsiteX2" fmla="*/ 2511453 w 2517079"/>
              <a:gd name="connsiteY2" fmla="*/ 575676 h 1815030"/>
              <a:gd name="connsiteX3" fmla="*/ 2485725 w 2517079"/>
              <a:gd name="connsiteY3" fmla="*/ 1128114 h 1815030"/>
              <a:gd name="connsiteX4" fmla="*/ 1803041 w 2517079"/>
              <a:gd name="connsiteY4" fmla="*/ 1800281 h 1815030"/>
              <a:gd name="connsiteX5" fmla="*/ 0 w 2517079"/>
              <a:gd name="connsiteY5" fmla="*/ 1815030 h 1815030"/>
              <a:gd name="connsiteX6" fmla="*/ 907515 w 2517079"/>
              <a:gd name="connsiteY6" fmla="*/ 907515 h 1815030"/>
              <a:gd name="connsiteX7" fmla="*/ 0 w 2517079"/>
              <a:gd name="connsiteY7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2485725 w 2511453"/>
              <a:gd name="connsiteY3" fmla="*/ 1128114 h 1815030"/>
              <a:gd name="connsiteX4" fmla="*/ 1803041 w 2511453"/>
              <a:gd name="connsiteY4" fmla="*/ 1800281 h 1815030"/>
              <a:gd name="connsiteX5" fmla="*/ 0 w 2511453"/>
              <a:gd name="connsiteY5" fmla="*/ 1815030 h 1815030"/>
              <a:gd name="connsiteX6" fmla="*/ 907515 w 2511453"/>
              <a:gd name="connsiteY6" fmla="*/ 907515 h 1815030"/>
              <a:gd name="connsiteX7" fmla="*/ 0 w 2511453"/>
              <a:gd name="connsiteY7" fmla="*/ 0 h 1815030"/>
              <a:gd name="connsiteX0" fmla="*/ 0 w 2511453"/>
              <a:gd name="connsiteY0" fmla="*/ 0 h 1815030"/>
              <a:gd name="connsiteX1" fmla="*/ 1810415 w 2511453"/>
              <a:gd name="connsiteY1" fmla="*/ 7374 h 1815030"/>
              <a:gd name="connsiteX2" fmla="*/ 2511453 w 2511453"/>
              <a:gd name="connsiteY2" fmla="*/ 575676 h 1815030"/>
              <a:gd name="connsiteX3" fmla="*/ 2485725 w 2511453"/>
              <a:gd name="connsiteY3" fmla="*/ 1128114 h 1815030"/>
              <a:gd name="connsiteX4" fmla="*/ 1803041 w 2511453"/>
              <a:gd name="connsiteY4" fmla="*/ 1800281 h 1815030"/>
              <a:gd name="connsiteX5" fmla="*/ 0 w 2511453"/>
              <a:gd name="connsiteY5" fmla="*/ 1815030 h 1815030"/>
              <a:gd name="connsiteX6" fmla="*/ 907515 w 2511453"/>
              <a:gd name="connsiteY6" fmla="*/ 907515 h 1815030"/>
              <a:gd name="connsiteX7" fmla="*/ 0 w 2511453"/>
              <a:gd name="connsiteY7" fmla="*/ 0 h 1815030"/>
              <a:gd name="connsiteX0" fmla="*/ 0 w 2485725"/>
              <a:gd name="connsiteY0" fmla="*/ 0 h 1815030"/>
              <a:gd name="connsiteX1" fmla="*/ 1810415 w 2485725"/>
              <a:gd name="connsiteY1" fmla="*/ 7374 h 1815030"/>
              <a:gd name="connsiteX2" fmla="*/ 2481956 w 2485725"/>
              <a:gd name="connsiteY2" fmla="*/ 605173 h 1815030"/>
              <a:gd name="connsiteX3" fmla="*/ 2485725 w 2485725"/>
              <a:gd name="connsiteY3" fmla="*/ 1128114 h 1815030"/>
              <a:gd name="connsiteX4" fmla="*/ 1803041 w 2485725"/>
              <a:gd name="connsiteY4" fmla="*/ 1800281 h 1815030"/>
              <a:gd name="connsiteX5" fmla="*/ 0 w 2485725"/>
              <a:gd name="connsiteY5" fmla="*/ 1815030 h 1815030"/>
              <a:gd name="connsiteX6" fmla="*/ 907515 w 2485725"/>
              <a:gd name="connsiteY6" fmla="*/ 907515 h 1815030"/>
              <a:gd name="connsiteX7" fmla="*/ 0 w 2485725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63602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63602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03041 w 2481956"/>
              <a:gd name="connsiteY4" fmla="*/ 1800281 h 1815030"/>
              <a:gd name="connsiteX5" fmla="*/ 0 w 2481956"/>
              <a:gd name="connsiteY5" fmla="*/ 1815030 h 1815030"/>
              <a:gd name="connsiteX6" fmla="*/ 907515 w 2481956"/>
              <a:gd name="connsiteY6" fmla="*/ 907515 h 1815030"/>
              <a:gd name="connsiteX7" fmla="*/ 0 w 2481956"/>
              <a:gd name="connsiteY7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2094893 w 2481956"/>
              <a:gd name="connsiteY4" fmla="*/ 1356714 h 1815030"/>
              <a:gd name="connsiteX5" fmla="*/ 1803041 w 2481956"/>
              <a:gd name="connsiteY5" fmla="*/ 1800281 h 1815030"/>
              <a:gd name="connsiteX6" fmla="*/ 0 w 2481956"/>
              <a:gd name="connsiteY6" fmla="*/ 1815030 h 1815030"/>
              <a:gd name="connsiteX7" fmla="*/ 907515 w 2481956"/>
              <a:gd name="connsiteY7" fmla="*/ 907515 h 1815030"/>
              <a:gd name="connsiteX8" fmla="*/ 0 w 2481956"/>
              <a:gd name="connsiteY8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2481956 w 2481956"/>
              <a:gd name="connsiteY2" fmla="*/ 605173 h 1815030"/>
              <a:gd name="connsiteX3" fmla="*/ 2478351 w 2481956"/>
              <a:gd name="connsiteY3" fmla="*/ 1128114 h 1815030"/>
              <a:gd name="connsiteX4" fmla="*/ 1814674 w 2481956"/>
              <a:gd name="connsiteY4" fmla="*/ 1231352 h 1815030"/>
              <a:gd name="connsiteX5" fmla="*/ 1803041 w 2481956"/>
              <a:gd name="connsiteY5" fmla="*/ 1800281 h 1815030"/>
              <a:gd name="connsiteX6" fmla="*/ 0 w 2481956"/>
              <a:gd name="connsiteY6" fmla="*/ 1815030 h 1815030"/>
              <a:gd name="connsiteX7" fmla="*/ 907515 w 2481956"/>
              <a:gd name="connsiteY7" fmla="*/ 907515 h 1815030"/>
              <a:gd name="connsiteX8" fmla="*/ 0 w 2481956"/>
              <a:gd name="connsiteY8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785176 w 2481956"/>
              <a:gd name="connsiteY2" fmla="*/ 619294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29421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0 w 2481956"/>
              <a:gd name="connsiteY0" fmla="*/ 0 h 1815030"/>
              <a:gd name="connsiteX1" fmla="*/ 1810415 w 2481956"/>
              <a:gd name="connsiteY1" fmla="*/ 7374 h 1815030"/>
              <a:gd name="connsiteX2" fmla="*/ 1814672 w 2481956"/>
              <a:gd name="connsiteY2" fmla="*/ 597171 h 1815030"/>
              <a:gd name="connsiteX3" fmla="*/ 2481956 w 2481956"/>
              <a:gd name="connsiteY3" fmla="*/ 605173 h 1815030"/>
              <a:gd name="connsiteX4" fmla="*/ 2478351 w 2481956"/>
              <a:gd name="connsiteY4" fmla="*/ 1128114 h 1815030"/>
              <a:gd name="connsiteX5" fmla="*/ 1814674 w 2481956"/>
              <a:gd name="connsiteY5" fmla="*/ 1231352 h 1815030"/>
              <a:gd name="connsiteX6" fmla="*/ 1803041 w 2481956"/>
              <a:gd name="connsiteY6" fmla="*/ 1800281 h 1815030"/>
              <a:gd name="connsiteX7" fmla="*/ 0 w 2481956"/>
              <a:gd name="connsiteY7" fmla="*/ 1815030 h 1815030"/>
              <a:gd name="connsiteX8" fmla="*/ 907515 w 2481956"/>
              <a:gd name="connsiteY8" fmla="*/ 907515 h 1815030"/>
              <a:gd name="connsiteX9" fmla="*/ 0 w 2481956"/>
              <a:gd name="connsiteY9" fmla="*/ 0 h 1815030"/>
              <a:gd name="connsiteX0" fmla="*/ 243348 w 2481956"/>
              <a:gd name="connsiteY0" fmla="*/ 14748 h 1807656"/>
              <a:gd name="connsiteX1" fmla="*/ 1810415 w 2481956"/>
              <a:gd name="connsiteY1" fmla="*/ 0 h 1807656"/>
              <a:gd name="connsiteX2" fmla="*/ 1814672 w 2481956"/>
              <a:gd name="connsiteY2" fmla="*/ 589797 h 1807656"/>
              <a:gd name="connsiteX3" fmla="*/ 2481956 w 2481956"/>
              <a:gd name="connsiteY3" fmla="*/ 597799 h 1807656"/>
              <a:gd name="connsiteX4" fmla="*/ 2478351 w 2481956"/>
              <a:gd name="connsiteY4" fmla="*/ 1120740 h 1807656"/>
              <a:gd name="connsiteX5" fmla="*/ 1814674 w 2481956"/>
              <a:gd name="connsiteY5" fmla="*/ 1223978 h 1807656"/>
              <a:gd name="connsiteX6" fmla="*/ 1803041 w 2481956"/>
              <a:gd name="connsiteY6" fmla="*/ 1792907 h 1807656"/>
              <a:gd name="connsiteX7" fmla="*/ 0 w 2481956"/>
              <a:gd name="connsiteY7" fmla="*/ 1807656 h 1807656"/>
              <a:gd name="connsiteX8" fmla="*/ 907515 w 2481956"/>
              <a:gd name="connsiteY8" fmla="*/ 900141 h 1807656"/>
              <a:gd name="connsiteX9" fmla="*/ 243348 w 2481956"/>
              <a:gd name="connsiteY9" fmla="*/ 14748 h 1807656"/>
              <a:gd name="connsiteX0" fmla="*/ 243348 w 2481956"/>
              <a:gd name="connsiteY0" fmla="*/ 14748 h 1807656"/>
              <a:gd name="connsiteX1" fmla="*/ 1810415 w 2481956"/>
              <a:gd name="connsiteY1" fmla="*/ 0 h 1807656"/>
              <a:gd name="connsiteX2" fmla="*/ 1814672 w 2481956"/>
              <a:gd name="connsiteY2" fmla="*/ 589797 h 1807656"/>
              <a:gd name="connsiteX3" fmla="*/ 2481956 w 2481956"/>
              <a:gd name="connsiteY3" fmla="*/ 597799 h 1807656"/>
              <a:gd name="connsiteX4" fmla="*/ 2478351 w 2481956"/>
              <a:gd name="connsiteY4" fmla="*/ 1120740 h 1807656"/>
              <a:gd name="connsiteX5" fmla="*/ 1814674 w 2481956"/>
              <a:gd name="connsiteY5" fmla="*/ 1223978 h 1807656"/>
              <a:gd name="connsiteX6" fmla="*/ 1803041 w 2481956"/>
              <a:gd name="connsiteY6" fmla="*/ 1792907 h 1807656"/>
              <a:gd name="connsiteX7" fmla="*/ 0 w 2481956"/>
              <a:gd name="connsiteY7" fmla="*/ 1807656 h 1807656"/>
              <a:gd name="connsiteX8" fmla="*/ 1091870 w 2481956"/>
              <a:gd name="connsiteY8" fmla="*/ 870645 h 1807656"/>
              <a:gd name="connsiteX9" fmla="*/ 243348 w 2481956"/>
              <a:gd name="connsiteY9" fmla="*/ 14748 h 1807656"/>
              <a:gd name="connsiteX0" fmla="*/ 44245 w 2282853"/>
              <a:gd name="connsiteY0" fmla="*/ 14748 h 1815030"/>
              <a:gd name="connsiteX1" fmla="*/ 1611312 w 2282853"/>
              <a:gd name="connsiteY1" fmla="*/ 0 h 1815030"/>
              <a:gd name="connsiteX2" fmla="*/ 1615569 w 2282853"/>
              <a:gd name="connsiteY2" fmla="*/ 589797 h 1815030"/>
              <a:gd name="connsiteX3" fmla="*/ 2282853 w 2282853"/>
              <a:gd name="connsiteY3" fmla="*/ 597799 h 1815030"/>
              <a:gd name="connsiteX4" fmla="*/ 2279248 w 2282853"/>
              <a:gd name="connsiteY4" fmla="*/ 1120740 h 1815030"/>
              <a:gd name="connsiteX5" fmla="*/ 1615571 w 2282853"/>
              <a:gd name="connsiteY5" fmla="*/ 1223978 h 1815030"/>
              <a:gd name="connsiteX6" fmla="*/ 1603938 w 2282853"/>
              <a:gd name="connsiteY6" fmla="*/ 1792907 h 1815030"/>
              <a:gd name="connsiteX7" fmla="*/ 0 w 2282853"/>
              <a:gd name="connsiteY7" fmla="*/ 1815030 h 1815030"/>
              <a:gd name="connsiteX8" fmla="*/ 892767 w 2282853"/>
              <a:gd name="connsiteY8" fmla="*/ 870645 h 1815030"/>
              <a:gd name="connsiteX9" fmla="*/ 44245 w 2282853"/>
              <a:gd name="connsiteY9" fmla="*/ 14748 h 1815030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589797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922264 w 2312350"/>
              <a:gd name="connsiteY8" fmla="*/ 870645 h 1792907"/>
              <a:gd name="connsiteX9" fmla="*/ 73742 w 2312350"/>
              <a:gd name="connsiteY9" fmla="*/ 14748 h 1792907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589797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1093159 w 2312350"/>
              <a:gd name="connsiteY8" fmla="*/ 892768 h 1792907"/>
              <a:gd name="connsiteX9" fmla="*/ 73742 w 2312350"/>
              <a:gd name="connsiteY9" fmla="*/ 14748 h 1792907"/>
              <a:gd name="connsiteX0" fmla="*/ 73742 w 2312350"/>
              <a:gd name="connsiteY0" fmla="*/ 14748 h 1792907"/>
              <a:gd name="connsiteX1" fmla="*/ 1640809 w 2312350"/>
              <a:gd name="connsiteY1" fmla="*/ 0 h 1792907"/>
              <a:gd name="connsiteX2" fmla="*/ 1645066 w 2312350"/>
              <a:gd name="connsiteY2" fmla="*/ 626668 h 1792907"/>
              <a:gd name="connsiteX3" fmla="*/ 2312350 w 2312350"/>
              <a:gd name="connsiteY3" fmla="*/ 597799 h 1792907"/>
              <a:gd name="connsiteX4" fmla="*/ 2308745 w 2312350"/>
              <a:gd name="connsiteY4" fmla="*/ 1120740 h 1792907"/>
              <a:gd name="connsiteX5" fmla="*/ 1645068 w 2312350"/>
              <a:gd name="connsiteY5" fmla="*/ 1223978 h 1792907"/>
              <a:gd name="connsiteX6" fmla="*/ 1633435 w 2312350"/>
              <a:gd name="connsiteY6" fmla="*/ 1792907 h 1792907"/>
              <a:gd name="connsiteX7" fmla="*/ 0 w 2312350"/>
              <a:gd name="connsiteY7" fmla="*/ 1778159 h 1792907"/>
              <a:gd name="connsiteX8" fmla="*/ 1093159 w 2312350"/>
              <a:gd name="connsiteY8" fmla="*/ 892768 h 1792907"/>
              <a:gd name="connsiteX9" fmla="*/ 73742 w 2312350"/>
              <a:gd name="connsiteY9" fmla="*/ 14748 h 1792907"/>
              <a:gd name="connsiteX0" fmla="*/ 73742 w 2308744"/>
              <a:gd name="connsiteY0" fmla="*/ 14748 h 1792907"/>
              <a:gd name="connsiteX1" fmla="*/ 1640809 w 2308744"/>
              <a:gd name="connsiteY1" fmla="*/ 0 h 1792907"/>
              <a:gd name="connsiteX2" fmla="*/ 1645066 w 2308744"/>
              <a:gd name="connsiteY2" fmla="*/ 626668 h 1792907"/>
              <a:gd name="connsiteX3" fmla="*/ 2303356 w 2308744"/>
              <a:gd name="connsiteY3" fmla="*/ 634670 h 1792907"/>
              <a:gd name="connsiteX4" fmla="*/ 2308745 w 2308744"/>
              <a:gd name="connsiteY4" fmla="*/ 1120740 h 1792907"/>
              <a:gd name="connsiteX5" fmla="*/ 1645068 w 2308744"/>
              <a:gd name="connsiteY5" fmla="*/ 1223978 h 1792907"/>
              <a:gd name="connsiteX6" fmla="*/ 1633435 w 2308744"/>
              <a:gd name="connsiteY6" fmla="*/ 1792907 h 1792907"/>
              <a:gd name="connsiteX7" fmla="*/ 0 w 2308744"/>
              <a:gd name="connsiteY7" fmla="*/ 1778159 h 1792907"/>
              <a:gd name="connsiteX8" fmla="*/ 1093159 w 2308744"/>
              <a:gd name="connsiteY8" fmla="*/ 892768 h 1792907"/>
              <a:gd name="connsiteX9" fmla="*/ 73742 w 2308744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45068 w 2303356"/>
              <a:gd name="connsiteY5" fmla="*/ 1223978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792907"/>
              <a:gd name="connsiteX1" fmla="*/ 1640809 w 2303356"/>
              <a:gd name="connsiteY1" fmla="*/ 0 h 1792907"/>
              <a:gd name="connsiteX2" fmla="*/ 1645066 w 2303356"/>
              <a:gd name="connsiteY2" fmla="*/ 626668 h 1792907"/>
              <a:gd name="connsiteX3" fmla="*/ 2303356 w 2303356"/>
              <a:gd name="connsiteY3" fmla="*/ 634670 h 1792907"/>
              <a:gd name="connsiteX4" fmla="*/ 2299751 w 2303356"/>
              <a:gd name="connsiteY4" fmla="*/ 1091243 h 1792907"/>
              <a:gd name="connsiteX5" fmla="*/ 1663057 w 2303356"/>
              <a:gd name="connsiteY5" fmla="*/ 1091243 h 1792907"/>
              <a:gd name="connsiteX6" fmla="*/ 1633435 w 2303356"/>
              <a:gd name="connsiteY6" fmla="*/ 1792907 h 1792907"/>
              <a:gd name="connsiteX7" fmla="*/ 0 w 2303356"/>
              <a:gd name="connsiteY7" fmla="*/ 1778159 h 1792907"/>
              <a:gd name="connsiteX8" fmla="*/ 1093159 w 2303356"/>
              <a:gd name="connsiteY8" fmla="*/ 892768 h 1792907"/>
              <a:gd name="connsiteX9" fmla="*/ 73742 w 2303356"/>
              <a:gd name="connsiteY9" fmla="*/ 14748 h 1792907"/>
              <a:gd name="connsiteX0" fmla="*/ 73742 w 2303356"/>
              <a:gd name="connsiteY0" fmla="*/ 14748 h 1815030"/>
              <a:gd name="connsiteX1" fmla="*/ 1640809 w 2303356"/>
              <a:gd name="connsiteY1" fmla="*/ 0 h 1815030"/>
              <a:gd name="connsiteX2" fmla="*/ 1645066 w 2303356"/>
              <a:gd name="connsiteY2" fmla="*/ 626668 h 1815030"/>
              <a:gd name="connsiteX3" fmla="*/ 2303356 w 2303356"/>
              <a:gd name="connsiteY3" fmla="*/ 634670 h 1815030"/>
              <a:gd name="connsiteX4" fmla="*/ 2299751 w 2303356"/>
              <a:gd name="connsiteY4" fmla="*/ 1091243 h 1815030"/>
              <a:gd name="connsiteX5" fmla="*/ 1663057 w 2303356"/>
              <a:gd name="connsiteY5" fmla="*/ 1091243 h 1815030"/>
              <a:gd name="connsiteX6" fmla="*/ 1642429 w 2303356"/>
              <a:gd name="connsiteY6" fmla="*/ 1815030 h 1815030"/>
              <a:gd name="connsiteX7" fmla="*/ 0 w 2303356"/>
              <a:gd name="connsiteY7" fmla="*/ 1778159 h 1815030"/>
              <a:gd name="connsiteX8" fmla="*/ 1093159 w 2303356"/>
              <a:gd name="connsiteY8" fmla="*/ 892768 h 1815030"/>
              <a:gd name="connsiteX9" fmla="*/ 73742 w 2303356"/>
              <a:gd name="connsiteY9" fmla="*/ 14748 h 1815030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  <a:gd name="connsiteX0" fmla="*/ 73742 w 2303356"/>
              <a:gd name="connsiteY0" fmla="*/ 14748 h 1778159"/>
              <a:gd name="connsiteX1" fmla="*/ 1640809 w 2303356"/>
              <a:gd name="connsiteY1" fmla="*/ 0 h 1778159"/>
              <a:gd name="connsiteX2" fmla="*/ 1645066 w 2303356"/>
              <a:gd name="connsiteY2" fmla="*/ 626668 h 1778159"/>
              <a:gd name="connsiteX3" fmla="*/ 2303356 w 2303356"/>
              <a:gd name="connsiteY3" fmla="*/ 634670 h 1778159"/>
              <a:gd name="connsiteX4" fmla="*/ 2299751 w 2303356"/>
              <a:gd name="connsiteY4" fmla="*/ 1091243 h 1778159"/>
              <a:gd name="connsiteX5" fmla="*/ 1663057 w 2303356"/>
              <a:gd name="connsiteY5" fmla="*/ 1091243 h 1778159"/>
              <a:gd name="connsiteX6" fmla="*/ 1651423 w 2303356"/>
              <a:gd name="connsiteY6" fmla="*/ 1770785 h 1778159"/>
              <a:gd name="connsiteX7" fmla="*/ 0 w 2303356"/>
              <a:gd name="connsiteY7" fmla="*/ 1778159 h 1778159"/>
              <a:gd name="connsiteX8" fmla="*/ 1093159 w 2303356"/>
              <a:gd name="connsiteY8" fmla="*/ 892768 h 1778159"/>
              <a:gd name="connsiteX9" fmla="*/ 73742 w 2303356"/>
              <a:gd name="connsiteY9" fmla="*/ 14748 h 17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3356" h="1778159">
                <a:moveTo>
                  <a:pt x="73742" y="14748"/>
                </a:moveTo>
                <a:lnTo>
                  <a:pt x="1640809" y="0"/>
                </a:lnTo>
                <a:cubicBezTo>
                  <a:pt x="1649602" y="228554"/>
                  <a:pt x="1636272" y="449733"/>
                  <a:pt x="1645066" y="626668"/>
                </a:cubicBezTo>
                <a:lnTo>
                  <a:pt x="2303356" y="634670"/>
                </a:lnTo>
                <a:cubicBezTo>
                  <a:pt x="2294781" y="823732"/>
                  <a:pt x="2304193" y="916930"/>
                  <a:pt x="2299751" y="1091243"/>
                </a:cubicBezTo>
                <a:cubicBezTo>
                  <a:pt x="2037361" y="1083765"/>
                  <a:pt x="2027455" y="1089827"/>
                  <a:pt x="1663057" y="1091243"/>
                </a:cubicBezTo>
                <a:cubicBezTo>
                  <a:pt x="1649447" y="1269640"/>
                  <a:pt x="1649785" y="1502670"/>
                  <a:pt x="1651423" y="1770785"/>
                </a:cubicBezTo>
                <a:lnTo>
                  <a:pt x="0" y="1778159"/>
                </a:lnTo>
                <a:lnTo>
                  <a:pt x="1093159" y="892768"/>
                </a:lnTo>
                <a:lnTo>
                  <a:pt x="73742" y="14748"/>
                </a:lnTo>
                <a:close/>
              </a:path>
            </a:pathLst>
          </a:cu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Grassba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718" y="1956766"/>
            <a:ext cx="6749021" cy="1747979"/>
          </a:xfrm>
        </p:spPr>
        <p:txBody>
          <a:bodyPr/>
          <a:lstStyle/>
          <a:p>
            <a:r>
              <a:rPr lang="en-US" dirty="0"/>
              <a:t>Goal: automatically mow your lawn</a:t>
            </a:r>
          </a:p>
          <a:p>
            <a:r>
              <a:rPr lang="en-US" dirty="0"/>
              <a:t>Issue: need to support different patterns</a:t>
            </a:r>
          </a:p>
          <a:p>
            <a:r>
              <a:rPr lang="en-US" dirty="0"/>
              <a:t>Classic solution: if statement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712"/>
            <a:ext cx="22479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3197" r="2687" b="3855"/>
          <a:stretch/>
        </p:blipFill>
        <p:spPr>
          <a:xfrm>
            <a:off x="3975857" y="3704745"/>
            <a:ext cx="3286101" cy="2345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821" r="2377" b="1563"/>
          <a:stretch/>
        </p:blipFill>
        <p:spPr>
          <a:xfrm>
            <a:off x="8178267" y="4292944"/>
            <a:ext cx="3383065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7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Adapter</a:t>
            </a:r>
          </a:p>
        </p:txBody>
      </p:sp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74320" y="1828800"/>
            <a:ext cx="7223760" cy="4480560"/>
          </a:xfrm>
          <a:prstGeom prst="rect">
            <a:avLst/>
          </a:prstGeom>
          <a:ln w="9360">
            <a:noFill/>
          </a:ln>
        </p:spPr>
      </p:pic>
      <p:sp>
        <p:nvSpPr>
          <p:cNvPr id="5" name="CustomShape 2"/>
          <p:cNvSpPr/>
          <p:nvPr/>
        </p:nvSpPr>
        <p:spPr>
          <a:xfrm>
            <a:off x="5129428" y="4704985"/>
            <a:ext cx="1933143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  <a:latin typeface="Corbel"/>
              </a:rPr>
              <a:t>1. The original </a:t>
            </a:r>
            <a:r>
              <a:rPr lang="en-US" sz="2000" b="1" dirty="0" err="1">
                <a:solidFill>
                  <a:schemeClr val="accent1"/>
                </a:solidFill>
                <a:latin typeface="Corbel"/>
              </a:rPr>
              <a:t>ServiceProvider</a:t>
            </a:r>
            <a:r>
              <a:rPr lang="en-US" sz="2000" dirty="0">
                <a:solidFill>
                  <a:schemeClr val="accent1"/>
                </a:solidFill>
                <a:latin typeface="Corbel"/>
              </a:rPr>
              <a:t> class is obsolete and discarded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8256871" y="1027906"/>
            <a:ext cx="3637800" cy="126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Corbel"/>
              </a:rPr>
              <a:t>4. An </a:t>
            </a:r>
            <a:r>
              <a:rPr lang="en-US" sz="2000" b="1" dirty="0">
                <a:solidFill>
                  <a:srgbClr val="FFFFFF"/>
                </a:solidFill>
                <a:latin typeface="Corbel"/>
              </a:rPr>
              <a:t>adapter</a:t>
            </a:r>
            <a:r>
              <a:rPr lang="en-US" sz="2000" dirty="0">
                <a:solidFill>
                  <a:srgbClr val="FFFFFF"/>
                </a:solidFill>
                <a:latin typeface="Corbel"/>
              </a:rPr>
              <a:t> class is written
which maps calls from the 
original methods to the 
new methods</a:t>
            </a:r>
            <a:endParaRPr sz="2000" dirty="0"/>
          </a:p>
        </p:txBody>
      </p:sp>
      <p:sp>
        <p:nvSpPr>
          <p:cNvPr id="7" name="CustomShape 4"/>
          <p:cNvSpPr/>
          <p:nvPr/>
        </p:nvSpPr>
        <p:spPr>
          <a:xfrm>
            <a:off x="8205679" y="2739104"/>
            <a:ext cx="3637799" cy="193753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Corbel"/>
              </a:rPr>
              <a:t>2. An </a:t>
            </a:r>
            <a:r>
              <a:rPr lang="en-US" sz="2000" b="1" dirty="0">
                <a:solidFill>
                  <a:srgbClr val="FFFFFF"/>
                </a:solidFill>
                <a:latin typeface="Corbel"/>
              </a:rPr>
              <a:t>interface</a:t>
            </a:r>
            <a:r>
              <a:rPr lang="en-US" sz="2000" dirty="0">
                <a:solidFill>
                  <a:srgbClr val="FFFFFF"/>
                </a:solidFill>
                <a:latin typeface="Corbel"/>
              </a:rPr>
              <a:t> declaring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Corbel"/>
              </a:rPr>
              <a:t>the same methods as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Corbel"/>
              </a:rPr>
              <a:t>the original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FFFFFF"/>
                </a:solidFill>
                <a:latin typeface="Corbel"/>
              </a:rPr>
              <a:t>ServiceProvider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Corbel"/>
              </a:rPr>
              <a:t>is created.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Corbel"/>
              </a:rPr>
              <a:t>Client MUST use this interface!</a:t>
            </a:r>
            <a:endParaRPr sz="2000" dirty="0"/>
          </a:p>
        </p:txBody>
      </p:sp>
      <p:sp>
        <p:nvSpPr>
          <p:cNvPr id="8" name="CustomShape 5"/>
          <p:cNvSpPr/>
          <p:nvPr/>
        </p:nvSpPr>
        <p:spPr>
          <a:xfrm>
            <a:off x="7589520" y="5120640"/>
            <a:ext cx="4548960" cy="1462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Corbel"/>
              </a:rPr>
              <a:t>3. A replacement class for the original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FFFFFF"/>
                </a:solidFill>
                <a:latin typeface="Corbel"/>
              </a:rPr>
              <a:t>ServiceProvider</a:t>
            </a:r>
            <a:r>
              <a:rPr lang="en-US" sz="2000" dirty="0">
                <a:solidFill>
                  <a:srgbClr val="FFFFFF"/>
                </a:solidFill>
                <a:latin typeface="Corbel"/>
              </a:rPr>
              <a:t> is found that provides
similar functionality but with a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  <a:latin typeface="Corbel"/>
              </a:rPr>
              <a:t>Different set of methods </a:t>
            </a:r>
            <a:r>
              <a:rPr lang="mr-IN" sz="2000" dirty="0">
                <a:solidFill>
                  <a:srgbClr val="FFFFFF"/>
                </a:solidFill>
                <a:latin typeface="Corbel"/>
              </a:rPr>
              <a:t>–</a:t>
            </a:r>
            <a:r>
              <a:rPr lang="en-US" sz="2000" dirty="0">
                <a:solidFill>
                  <a:srgbClr val="FFFFFF"/>
                </a:solidFill>
                <a:latin typeface="Corbel"/>
              </a:rPr>
              <a:t> the </a:t>
            </a:r>
            <a:r>
              <a:rPr lang="en-US" sz="2000" b="1" dirty="0" err="1">
                <a:solidFill>
                  <a:srgbClr val="FFFFFF"/>
                </a:solidFill>
                <a:latin typeface="Corbel"/>
              </a:rPr>
              <a:t>adaptee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7817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Adapter Pattern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3" y="1825625"/>
            <a:ext cx="6737684" cy="47928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Note client calls original method</a:t>
            </a:r>
          </a:p>
          <a:p>
            <a:r>
              <a:rPr lang="en-US" dirty="0"/>
              <a:t>That method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delegates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to the new service provider</a:t>
            </a:r>
          </a:p>
          <a:p>
            <a:r>
              <a:rPr lang="en-US" dirty="0"/>
              <a:t>Typically: the implementation of </a:t>
            </a:r>
            <a:r>
              <a:rPr lang="en-US" dirty="0" err="1"/>
              <a:t>methodA</a:t>
            </a:r>
            <a:r>
              <a:rPr lang="en-US" dirty="0"/>
              <a:t> will be short</a:t>
            </a:r>
          </a:p>
          <a:p>
            <a:pPr lvl="1"/>
            <a:r>
              <a:rPr lang="en-US" dirty="0"/>
              <a:t>simply call one or two methods in </a:t>
            </a:r>
            <a:r>
              <a:rPr lang="en-US" dirty="0" err="1"/>
              <a:t>NewServiceProvider</a:t>
            </a:r>
            <a:endParaRPr lang="en-US" dirty="0"/>
          </a:p>
          <a:p>
            <a:r>
              <a:rPr lang="en-US" dirty="0"/>
              <a:t>However, may have a complex interface </a:t>
            </a:r>
          </a:p>
          <a:p>
            <a:pPr lvl="1"/>
            <a:r>
              <a:rPr lang="en-US" dirty="0"/>
              <a:t>may need to construct additional information</a:t>
            </a:r>
          </a:p>
          <a:p>
            <a:pPr lvl="1"/>
            <a:r>
              <a:rPr lang="en-US" dirty="0"/>
              <a:t>Example: making a 3-D character move on a screen</a:t>
            </a:r>
          </a:p>
          <a:p>
            <a:r>
              <a:rPr lang="en-US" dirty="0"/>
              <a:t>Result from </a:t>
            </a:r>
            <a:r>
              <a:rPr lang="en-US" dirty="0" err="1"/>
              <a:t>adaptee</a:t>
            </a:r>
            <a:r>
              <a:rPr lang="en-US" dirty="0"/>
              <a:t>: must translate back to the results expected by the client</a:t>
            </a:r>
          </a:p>
          <a:p>
            <a:r>
              <a:rPr lang="en-US" dirty="0"/>
              <a:t>Only changes to the clients: </a:t>
            </a:r>
          </a:p>
          <a:p>
            <a:pPr lvl="1"/>
            <a:r>
              <a:rPr lang="en-US" dirty="0"/>
              <a:t>Declare variables using the interface type</a:t>
            </a:r>
          </a:p>
          <a:p>
            <a:pPr lvl="1"/>
            <a:r>
              <a:rPr lang="en-US" dirty="0"/>
              <a:t>Create instance(s) of the adapter instead of the original vendor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10" y="1976552"/>
            <a:ext cx="4201427" cy="2605948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83524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lighting a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74620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Delivered system: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What to do if replace </a:t>
            </a:r>
            <a:r>
              <a:rPr lang="en-US" dirty="0">
                <a:latin typeface="Consolas" panose="020B0609020204030204" pitchFamily="49" charset="0"/>
              </a:rPr>
              <a:t>Lamp</a:t>
            </a:r>
            <a:r>
              <a:rPr lang="en-US" i="1" dirty="0"/>
              <a:t> by </a:t>
            </a:r>
            <a:r>
              <a:rPr lang="en-US" dirty="0" err="1">
                <a:latin typeface="Consolas" panose="020B0609020204030204" pitchFamily="49" charset="0"/>
              </a:rPr>
              <a:t>BetterLamp</a:t>
            </a:r>
            <a:r>
              <a:rPr lang="en-US" i="1" dirty="0">
                <a:latin typeface="Consolas" panose="020B0609020204030204" pitchFamily="49" charset="0"/>
              </a:rPr>
              <a:t>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2705894"/>
            <a:ext cx="5665787" cy="221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9" y="4267994"/>
            <a:ext cx="2248933" cy="19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Adapter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Legacy code which interfaces to a class library that has changed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Changes might include versions, vendors, new requirements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New application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Interfaces with known third-party library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That library not yet defined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Isolate the problem!</a:t>
            </a:r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Define an interface, write the adapter later</a:t>
            </a:r>
          </a:p>
        </p:txBody>
      </p:sp>
    </p:spTree>
    <p:extLst>
      <p:ext uri="{BB962C8B-B14F-4D97-AF65-F5344CB8AC3E}">
        <p14:creationId xmlns:p14="http://schemas.microsoft.com/office/powerpoint/2010/main" val="1430965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Adapter: a </a:t>
            </a:r>
            <a:r>
              <a:rPr lang="en-US" alt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structural</a:t>
            </a: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design pattern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Captures relationships between classes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Reduces the dependencies between classes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Traditional solution: rewrite existing code to meet new need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if we need the original code for another system?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Clone the code?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When copy/paste is your design strategy, you’ve lost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i="1" dirty="0">
                <a:solidFill>
                  <a:schemeClr val="accent5"/>
                </a:solidFill>
              </a:rPr>
              <a:t>Don’t repeat yourself (DRY), </a:t>
            </a:r>
            <a:r>
              <a:rPr lang="en-US" dirty="0">
                <a:solidFill>
                  <a:schemeClr val="tx1"/>
                </a:solidFill>
              </a:rPr>
              <a:t>again!</a:t>
            </a:r>
          </a:p>
        </p:txBody>
      </p:sp>
    </p:spTree>
    <p:extLst>
      <p:ext uri="{BB962C8B-B14F-4D97-AF65-F5344CB8AC3E}">
        <p14:creationId xmlns:p14="http://schemas.microsoft.com/office/powerpoint/2010/main" val="5529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as a design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6393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an alternative name?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Wrapper</a:t>
            </a:r>
          </a:p>
          <a:p>
            <a:r>
              <a:rPr lang="en-US" dirty="0">
                <a:solidFill>
                  <a:schemeClr val="tx1"/>
                </a:solidFill>
              </a:rPr>
              <a:t>When to apply?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That is, what problem is being solved?</a:t>
            </a:r>
          </a:p>
          <a:p>
            <a:r>
              <a:rPr lang="en-US" dirty="0">
                <a:solidFill>
                  <a:schemeClr val="tx1"/>
                </a:solidFill>
              </a:rPr>
              <a:t>Describe the application to a neighbor (in generic terms)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Draw a class diagram!</a:t>
            </a:r>
          </a:p>
          <a:p>
            <a:r>
              <a:rPr lang="en-US" dirty="0">
                <a:solidFill>
                  <a:schemeClr val="tx1"/>
                </a:solidFill>
              </a:rPr>
              <a:t>What are the advantages?</a:t>
            </a:r>
          </a:p>
          <a:p>
            <a:r>
              <a:rPr lang="en-US" dirty="0">
                <a:solidFill>
                  <a:schemeClr val="tx1"/>
                </a:solidFill>
              </a:rPr>
              <a:t>What are the shortcomings?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: more classes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we’ve only introduced a couple; lost in the noise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 patterns introduce new classes; only significant if create large numbers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Overhead for delegation calls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It’s less obvious what an adapter method call does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accomplished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Adapter pattern has solved a big issue: how to disassociate two pieces of code that are likely to change</a:t>
            </a:r>
          </a:p>
          <a:p>
            <a:r>
              <a:rPr lang="en-US" dirty="0"/>
              <a:t>Our goal: isolate components that change</a:t>
            </a:r>
          </a:p>
          <a:p>
            <a:r>
              <a:rPr lang="en-US" dirty="0"/>
              <a:t>Question: should we always use an interface class?</a:t>
            </a:r>
          </a:p>
          <a:p>
            <a:pPr lvl="1"/>
            <a:r>
              <a:rPr lang="en-US" dirty="0"/>
              <a:t>Why might we want an abstract class instead?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957135"/>
            <a:ext cx="10233800" cy="33856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Working in teams of two, apply the adapter pattern to a queue: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dirty="0">
                <a:hlinkClick r:id="rId2"/>
              </a:rPr>
              <a:t>se2811/samples/SimpleLinkedList.java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dirty="0">
                <a:hlinkClick r:id="rId3"/>
              </a:rPr>
              <a:t>se2811/samples/SimpleQueue.java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 IntelliJ to build, run both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Download </a:t>
            </a:r>
            <a:r>
              <a:rPr lang="en-US" dirty="0">
                <a:hlinkClick r:id="rId4"/>
              </a:rPr>
              <a:t>se2811/samples/GenericQueue.java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dirty="0" err="1"/>
              <a:t>LinkedQueue.java</a:t>
            </a:r>
            <a:r>
              <a:rPr lang="en-US" dirty="0"/>
              <a:t> with the same test main as </a:t>
            </a:r>
            <a:r>
              <a:rPr lang="en-US" dirty="0" err="1"/>
              <a:t>SimpleQueue.java</a:t>
            </a:r>
            <a:r>
              <a:rPr lang="en-US" dirty="0"/>
              <a:t> but using </a:t>
            </a:r>
            <a:r>
              <a:rPr lang="en-US" dirty="0" err="1"/>
              <a:t>SimpleLinkedList</a:t>
            </a:r>
            <a:r>
              <a:rPr lang="en-US" dirty="0"/>
              <a:t> instead of </a:t>
            </a:r>
            <a:r>
              <a:rPr lang="en-US" dirty="0" err="1"/>
              <a:t>ArrayList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instructed, upload </a:t>
            </a:r>
            <a:r>
              <a:rPr lang="en-US" dirty="0" err="1"/>
              <a:t>LinkedQueue.java</a:t>
            </a:r>
            <a:r>
              <a:rPr lang="en-US" dirty="0"/>
              <a:t> to Canvas.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53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patterns</a:t>
            </a:r>
          </a:p>
          <a:p>
            <a:r>
              <a:rPr lang="en-US" dirty="0"/>
              <a:t>Null Object Pattern, revisited</a:t>
            </a:r>
          </a:p>
          <a:p>
            <a:r>
              <a:rPr lang="en-US" dirty="0"/>
              <a:t>Adapter: adapt existing software to new classes</a:t>
            </a:r>
          </a:p>
          <a:p>
            <a:pPr lvl="1"/>
            <a:r>
              <a:rPr lang="en-US" dirty="0"/>
              <a:t>Provide flexibility if don’t have details for a critical class early in the project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8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87470"/>
          </a:xfrm>
        </p:spPr>
        <p:txBody>
          <a:bodyPr>
            <a:normAutofit/>
          </a:bodyPr>
          <a:lstStyle/>
          <a:p>
            <a:r>
              <a:rPr lang="en-US" dirty="0"/>
              <a:t>Generally: solving maintenance problems</a:t>
            </a:r>
          </a:p>
          <a:p>
            <a:pPr lvl="1"/>
            <a:r>
              <a:rPr lang="en-US" dirty="0"/>
              <a:t>Course goal: make maintenance easier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Each pattern:</a:t>
            </a:r>
          </a:p>
          <a:p>
            <a:pPr lvl="1"/>
            <a:r>
              <a:rPr lang="en-US" dirty="0"/>
              <a:t>Problem statement: what problem is being solved</a:t>
            </a:r>
          </a:p>
          <a:p>
            <a:pPr lvl="2"/>
            <a:r>
              <a:rPr lang="en-US" dirty="0"/>
              <a:t>How maintenance improved</a:t>
            </a:r>
          </a:p>
          <a:p>
            <a:pPr lvl="1"/>
            <a:r>
              <a:rPr lang="en-US" dirty="0"/>
              <a:t>Name: allows communication</a:t>
            </a:r>
          </a:p>
          <a:p>
            <a:pPr lvl="1"/>
            <a:r>
              <a:rPr lang="en-US" dirty="0"/>
              <a:t>Solution: class design</a:t>
            </a:r>
          </a:p>
          <a:p>
            <a:pPr lvl="1"/>
            <a:r>
              <a:rPr lang="en-US" dirty="0"/>
              <a:t>Advantages </a:t>
            </a:r>
            <a:r>
              <a:rPr lang="mr-IN" dirty="0"/>
              <a:t>–</a:t>
            </a:r>
            <a:r>
              <a:rPr lang="en-US" dirty="0"/>
              <a:t> what is improved in the design</a:t>
            </a:r>
          </a:p>
          <a:p>
            <a:pPr lvl="1"/>
            <a:r>
              <a:rPr lang="en-US" dirty="0"/>
              <a:t>Shortcomings </a:t>
            </a:r>
            <a:r>
              <a:rPr lang="mr-IN" dirty="0"/>
              <a:t>–</a:t>
            </a:r>
            <a:r>
              <a:rPr lang="en-US" dirty="0"/>
              <a:t> negatives of using the pattern</a:t>
            </a:r>
          </a:p>
          <a:p>
            <a:r>
              <a:rPr lang="en-US" dirty="0"/>
              <a:t>Reusing </a:t>
            </a:r>
            <a:r>
              <a:rPr lang="en-US" i="1" dirty="0"/>
              <a:t>approaches</a:t>
            </a:r>
            <a:r>
              <a:rPr lang="en-US" dirty="0"/>
              <a:t>, not specific code or algorithms</a:t>
            </a:r>
          </a:p>
        </p:txBody>
      </p:sp>
    </p:spTree>
    <p:extLst>
      <p:ext uri="{BB962C8B-B14F-4D97-AF65-F5344CB8AC3E}">
        <p14:creationId xmlns:p14="http://schemas.microsoft.com/office/powerpoint/2010/main" val="13072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84075" y="261973"/>
            <a:ext cx="6294784" cy="5317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move()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step();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if ( blocked() 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if ( style == STRIP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(180);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else if ( style == CROSS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(90);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else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(random(180));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{...}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99691" y="5257938"/>
            <a:ext cx="7908234" cy="1600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But what about more interesting patterns?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if need to store pattern-specific information?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if there are large numbers of patterns?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A5694-C1C9-432A-A4F5-AF230A21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68" y="492002"/>
            <a:ext cx="5153031" cy="24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10745935" cy="49047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patterns have we looked at?</a:t>
            </a:r>
          </a:p>
          <a:p>
            <a:pPr lvl="1"/>
            <a:r>
              <a:rPr lang="en-US" dirty="0"/>
              <a:t>Null Object, Adapter, Strategy, Singleton</a:t>
            </a:r>
          </a:p>
          <a:p>
            <a:pPr lvl="1"/>
            <a:r>
              <a:rPr lang="en-US" dirty="0"/>
              <a:t>Will cover many more</a:t>
            </a:r>
          </a:p>
          <a:p>
            <a:pPr lvl="1"/>
            <a:r>
              <a:rPr lang="en-US" dirty="0"/>
              <a:t>Is there a way to organize them?</a:t>
            </a:r>
          </a:p>
          <a:p>
            <a:r>
              <a:rPr lang="en-US" dirty="0"/>
              <a:t>Singleton: based on how objects are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created</a:t>
            </a:r>
          </a:p>
          <a:p>
            <a:r>
              <a:rPr lang="en-US" dirty="0"/>
              <a:t>Strategy: how objects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behave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at run time</a:t>
            </a:r>
          </a:p>
          <a:p>
            <a:r>
              <a:rPr lang="en-US" dirty="0"/>
              <a:t>Adapter: the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structure</a:t>
            </a:r>
            <a:r>
              <a:rPr lang="en-US" dirty="0"/>
              <a:t> of objects/classes</a:t>
            </a:r>
          </a:p>
          <a:p>
            <a:r>
              <a:rPr lang="en-US" dirty="0"/>
              <a:t>Null Object: doesn’t quite fit in any of the 3 primary categories</a:t>
            </a:r>
          </a:p>
          <a:p>
            <a:pPr lvl="1"/>
            <a:r>
              <a:rPr lang="en-US" dirty="0"/>
              <a:t>Probably closest to behavioral </a:t>
            </a:r>
          </a:p>
          <a:p>
            <a:r>
              <a:rPr lang="en-US" dirty="0"/>
              <a:t>Will look at more examples in each category</a:t>
            </a:r>
          </a:p>
          <a:p>
            <a:r>
              <a:rPr lang="en-US" dirty="0"/>
              <a:t>Common feature: all reduce </a:t>
            </a:r>
            <a:r>
              <a:rPr lang="en-US" i="1" dirty="0"/>
              <a:t>coupling</a:t>
            </a:r>
            <a:r>
              <a:rPr lang="en-US" dirty="0"/>
              <a:t> between classes, increase </a:t>
            </a:r>
            <a:r>
              <a:rPr lang="en-US" i="1" dirty="0"/>
              <a:t>cohesion</a:t>
            </a:r>
            <a:r>
              <a:rPr lang="en-US" dirty="0"/>
              <a:t> within classes</a:t>
            </a:r>
            <a:endParaRPr lang="en-US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9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" y="2740855"/>
            <a:ext cx="6708913" cy="3873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private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move()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step();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is (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isBlocked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movementStrategy.turn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 { … }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45549" y="3724805"/>
            <a:ext cx="5466944" cy="2393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(180);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8594" y="1618089"/>
            <a:ext cx="182880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Solution: write a class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043853-4EC0-39BE-D8BC-B507934AB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429EDF-89C9-66BB-E358-E624C0EBCEDC}"/>
              </a:ext>
            </a:extLst>
          </p:cNvPr>
          <p:cNvSpPr txBox="1"/>
          <p:nvPr/>
        </p:nvSpPr>
        <p:spPr>
          <a:xfrm>
            <a:off x="6837865" y="6361222"/>
            <a:ext cx="52555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Strategy Pattern: Ch. 14 of </a:t>
            </a:r>
            <a:r>
              <a:rPr lang="en-US" i="1" dirty="0"/>
              <a:t>Design Patterns Explained</a:t>
            </a:r>
          </a:p>
        </p:txBody>
      </p:sp>
    </p:spTree>
    <p:extLst>
      <p:ext uri="{BB962C8B-B14F-4D97-AF65-F5344CB8AC3E}">
        <p14:creationId xmlns:p14="http://schemas.microsoft.com/office/powerpoint/2010/main" val="67550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98001" y="3034674"/>
            <a:ext cx="11039003" cy="38233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CrissCrossMovement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(90);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extends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public void turn()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drive.turnright</a:t>
            </a: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(random(180));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519A7-DFFB-0700-70A1-451F47DC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2390" y="5049202"/>
            <a:ext cx="390243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Why do we need this line?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what problems does it create?</a:t>
            </a:r>
          </a:p>
        </p:txBody>
      </p:sp>
      <p:cxnSp>
        <p:nvCxnSpPr>
          <p:cNvPr id="5" name="Straight Arrow Connector 4"/>
          <p:cNvCxnSpPr>
            <a:cxnSpLocks/>
            <a:stCxn id="2" idx="1"/>
          </p:cNvCxnSpPr>
          <p:nvPr/>
        </p:nvCxnSpPr>
        <p:spPr>
          <a:xfrm flipH="1">
            <a:off x="6157392" y="5649367"/>
            <a:ext cx="1534998" cy="47456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" y="2245393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6B173-9E1D-4562-DABB-0DFAF7B9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09" y="123106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2F6C-CF3E-4642-B977-A3FB71BA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57836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Containers and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CB51-106C-47C3-8264-6499D513B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183" y="1825624"/>
            <a:ext cx="615850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Class Hive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protected List&lt;Bee&gt; workers;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public void add(Bee b) {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workers.add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(b); }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…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class Bee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protected Hive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myHive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public Bee(Hive h) {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myHive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= h;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  …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33CFCE-619A-49A4-8CA0-B7307F7F4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0890" y="1825624"/>
            <a:ext cx="4914900" cy="494093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Sensible?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Sure: bees live in hives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But consider: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nsolas" panose="020B0609020204030204" pitchFamily="49" charset="0"/>
              </a:rPr>
              <a:t>   Bee drone = new Bee(null);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Drone (male) bees wander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Effectively need new class for bees that are not in a hive</a:t>
            </a:r>
          </a:p>
          <a:p>
            <a:r>
              <a:rPr lang="en-US" dirty="0">
                <a:solidFill>
                  <a:schemeClr val="tx1"/>
                </a:solidFill>
              </a:rPr>
              <a:t>General issue: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element has reference to container, can only use with that container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makes reusing the class much harder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 example of</a:t>
            </a:r>
            <a:r>
              <a:rPr lang="en-US" dirty="0"/>
              <a:t> </a:t>
            </a:r>
            <a:r>
              <a:rPr lang="en-US" i="1" dirty="0">
                <a:solidFill>
                  <a:schemeClr val="accent2"/>
                </a:solidFill>
              </a:rPr>
              <a:t>tight coupling</a:t>
            </a:r>
          </a:p>
          <a:p>
            <a:r>
              <a:rPr lang="en-US" dirty="0">
                <a:solidFill>
                  <a:schemeClr val="tx1"/>
                </a:solidFill>
              </a:rPr>
              <a:t>Principle: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Avoid having elements refer to their containers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7025D-B6FA-D3F2-45FA-2420281A1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08" y="5250093"/>
            <a:ext cx="2630271" cy="13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0040" y="3443237"/>
            <a:ext cx="11674705" cy="1362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StripedMovement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(new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RandomMovement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recall the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constructor: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GrassbaDrive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MovementBehavior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s)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= s;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movementStrategy.setDrive</a:t>
            </a: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(this);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cxnSp>
        <p:nvCxnSpPr>
          <p:cNvPr id="5" name="Straight Arrow Connector 4"/>
          <p:cNvCxnSpPr>
            <a:cxnSpLocks/>
            <a:stCxn id="8" idx="1"/>
          </p:cNvCxnSpPr>
          <p:nvPr/>
        </p:nvCxnSpPr>
        <p:spPr>
          <a:xfrm flipH="1">
            <a:off x="6096000" y="5863791"/>
            <a:ext cx="1352155" cy="216969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" y="2240895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Using the strategies: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634D4-C6EB-4D40-98B6-D8B497208E07}"/>
              </a:ext>
            </a:extLst>
          </p:cNvPr>
          <p:cNvSpPr txBox="1"/>
          <p:nvPr/>
        </p:nvSpPr>
        <p:spPr>
          <a:xfrm>
            <a:off x="7448155" y="5263626"/>
            <a:ext cx="454659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 this case, strategy must be tightly coupled with </a:t>
            </a:r>
            <a:r>
              <a:rPr lang="en-US" sz="2000" dirty="0" err="1">
                <a:latin typeface="Consolas" panose="020B0609020204030204" pitchFamily="49" charset="0"/>
              </a:rPr>
              <a:t>GrassbaDrive</a:t>
            </a:r>
            <a:r>
              <a:rPr lang="en-US" sz="2400" dirty="0"/>
              <a:t>, so rule violation is 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0F3E-B2B7-5C36-13C6-90B0526ED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70" y="470539"/>
            <a:ext cx="8512997" cy="2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9" y="2323150"/>
            <a:ext cx="7075561" cy="40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613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General form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470" y="2619525"/>
            <a:ext cx="3680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Elements: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sz="2400" dirty="0"/>
              <a:t>: class that encapsulates, uses specific behavior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Strategy</a:t>
            </a:r>
            <a:r>
              <a:rPr lang="en-US" sz="2400" dirty="0"/>
              <a:t>: interface that defines the behavior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ConcreteStrategy</a:t>
            </a:r>
            <a:r>
              <a:rPr lang="en-US" sz="2400" dirty="0"/>
              <a:t>: implements a specific behavior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4553" y="1175922"/>
            <a:ext cx="434326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Is there a preference for interfaces over abstract classes?</a:t>
            </a:r>
          </a:p>
        </p:txBody>
      </p:sp>
    </p:spTree>
    <p:extLst>
      <p:ext uri="{BB962C8B-B14F-4D97-AF65-F5344CB8AC3E}">
        <p14:creationId xmlns:p14="http://schemas.microsoft.com/office/powerpoint/2010/main" val="10193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11181</TotalTime>
  <Words>2105</Words>
  <Application>Microsoft Macintosh PowerPoint</Application>
  <PresentationFormat>Widescreen</PresentationFormat>
  <Paragraphs>332</Paragraphs>
  <Slides>30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Consolas</vt:lpstr>
      <vt:lpstr>Corbel</vt:lpstr>
      <vt:lpstr>Wingdings</vt:lpstr>
      <vt:lpstr>Depth</vt:lpstr>
      <vt:lpstr> 2. Strategy, Adapter Patterns</vt:lpstr>
      <vt:lpstr>Grassba</vt:lpstr>
      <vt:lpstr>PowerPoint Presentation</vt:lpstr>
      <vt:lpstr>PowerPoint Presentation</vt:lpstr>
      <vt:lpstr>PowerPoint Presentation</vt:lpstr>
      <vt:lpstr>PowerPoint Presentation</vt:lpstr>
      <vt:lpstr>Containers and elements</vt:lpstr>
      <vt:lpstr>PowerPoint Presentation</vt:lpstr>
      <vt:lpstr>General form</vt:lpstr>
      <vt:lpstr>When to use the Strategy pattern?</vt:lpstr>
      <vt:lpstr>Alternative to Strategy pattern</vt:lpstr>
      <vt:lpstr>Alternative to Strategy pattern</vt:lpstr>
      <vt:lpstr>Null Object pattern, reconsidered</vt:lpstr>
      <vt:lpstr>Exercise</vt:lpstr>
      <vt:lpstr>Review</vt:lpstr>
      <vt:lpstr>UML details for Null Object Pattern</vt:lpstr>
      <vt:lpstr>Pattern #3</vt:lpstr>
      <vt:lpstr>Original Configuration</vt:lpstr>
      <vt:lpstr>Solution: Adapter (Wrapper) Pattern</vt:lpstr>
      <vt:lpstr>Applying Adapter</vt:lpstr>
      <vt:lpstr>The Adapter Pattern features</vt:lpstr>
      <vt:lpstr>Example: lighting a room</vt:lpstr>
      <vt:lpstr>When to use Adapter</vt:lpstr>
      <vt:lpstr>Adapter: a structural design pattern</vt:lpstr>
      <vt:lpstr>Adapter as a design pattern</vt:lpstr>
      <vt:lpstr>What we’ve accomplished</vt:lpstr>
      <vt:lpstr>Application</vt:lpstr>
      <vt:lpstr>Review</vt:lpstr>
      <vt:lpstr>Design Patterns</vt:lpstr>
      <vt:lpstr>Patterns of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Dr. Robert</cp:lastModifiedBy>
  <cp:revision>377</cp:revision>
  <dcterms:created xsi:type="dcterms:W3CDTF">2014-08-01T20:24:53Z</dcterms:created>
  <dcterms:modified xsi:type="dcterms:W3CDTF">2023-09-26T17:07:13Z</dcterms:modified>
</cp:coreProperties>
</file>