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335" r:id="rId3"/>
    <p:sldId id="321" r:id="rId4"/>
    <p:sldId id="323" r:id="rId5"/>
    <p:sldId id="326" r:id="rId6"/>
    <p:sldId id="322" r:id="rId7"/>
    <p:sldId id="324" r:id="rId8"/>
    <p:sldId id="325" r:id="rId9"/>
    <p:sldId id="327" r:id="rId10"/>
    <p:sldId id="328" r:id="rId11"/>
    <p:sldId id="332" r:id="rId12"/>
    <p:sldId id="333" r:id="rId13"/>
    <p:sldId id="334" r:id="rId14"/>
    <p:sldId id="338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9" autoAdjust="0"/>
    <p:restoredTop sz="83388" autoAdjust="0"/>
  </p:normalViewPr>
  <p:slideViewPr>
    <p:cSldViewPr snapToGrid="0">
      <p:cViewPr varScale="1">
        <p:scale>
          <a:sx n="65" d="100"/>
          <a:sy n="65" d="100"/>
        </p:scale>
        <p:origin x="3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6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changeState</a:t>
            </a:r>
            <a:r>
              <a:rPr lang="en-US" dirty="0"/>
              <a:t>: general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Danger of pushing simple data: can lead to stamp cohesion</a:t>
            </a:r>
          </a:p>
          <a:p>
            <a:r>
              <a:rPr lang="en-US" dirty="0"/>
              <a:t>Pull vs push: pull can lead to communication bottlenecks, especially in multi-threaded applications</a:t>
            </a:r>
          </a:p>
          <a:p>
            <a:r>
              <a:rPr lang="en-US" dirty="0"/>
              <a:t>Storing the subject adds a dependency, but at least the subject does not need details about observers</a:t>
            </a:r>
          </a:p>
          <a:p>
            <a:r>
              <a:rPr lang="en-US" dirty="0" err="1"/>
              <a:t>ConcreteSubject</a:t>
            </a:r>
            <a:r>
              <a:rPr lang="en-US" dirty="0"/>
              <a:t> could 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Cohesion: observers highly cohesive – no code to monitor multiple places; subjects don’t have code checking on observers, so </a:t>
            </a:r>
            <a:r>
              <a:rPr lang="en-US"/>
              <a:t>also cohesive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8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weather_observer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%2F9%2Fdocs%2Fapi%2F%2F/java/util/Observabl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3. Observer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  <a:endParaRPr lang="en-US" dirty="0"/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4" descr="j0304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77" y="1783344"/>
            <a:ext cx="2155371" cy="16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A12247-AED9-FFF4-3C4E-61C27A140603}"/>
              </a:ext>
            </a:extLst>
          </p:cNvPr>
          <p:cNvSpPr txBox="1"/>
          <p:nvPr/>
        </p:nvSpPr>
        <p:spPr>
          <a:xfrm>
            <a:off x="7927284" y="599606"/>
            <a:ext cx="342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Design Patterns Explained, </a:t>
            </a:r>
            <a:r>
              <a:rPr lang="en-US" dirty="0"/>
              <a:t>Ch. 18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38200" y="1690688"/>
            <a:ext cx="7586663" cy="38241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WeatherSensor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currentWindSpeed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Collection&lt;Observer&gt; observers;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public void attach(Observer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detach(Observer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hasObserver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(Observer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1797" y="4854633"/>
            <a:ext cx="4634227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sample code</a:t>
            </a:r>
            <a:r>
              <a:rPr lang="en-US" sz="2400" dirty="0"/>
              <a:t> (Java Swing)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available on website as weather_observer.zip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 Observer, Subject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5"/>
                </a:solidFill>
              </a:rPr>
              <a:t>What is passed to </a:t>
            </a:r>
            <a:r>
              <a:rPr lang="en-US" sz="2000" i="1" dirty="0">
                <a:solidFill>
                  <a:schemeClr val="accent5"/>
                </a:solidFill>
                <a:latin typeface="Consolas" panose="020B0609020204030204" pitchFamily="49" charset="0"/>
              </a:rPr>
              <a:t>update</a:t>
            </a:r>
            <a:r>
              <a:rPr lang="en-US" sz="2400" i="1" dirty="0">
                <a:solidFill>
                  <a:schemeClr val="accent5"/>
                </a:solidFill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8081B-0141-4120-85E5-EDA726F08A27}"/>
              </a:ext>
            </a:extLst>
          </p:cNvPr>
          <p:cNvSpPr txBox="1"/>
          <p:nvPr/>
        </p:nvSpPr>
        <p:spPr>
          <a:xfrm>
            <a:off x="7838470" y="3560430"/>
            <a:ext cx="405534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Allows objects to query if they are currently observing – simplifies some of the code in the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911AD7-FB55-4D15-90C1-91BDE475F4A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234545" y="4068262"/>
            <a:ext cx="1603925" cy="78637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6876" y="1850044"/>
            <a:ext cx="8095434" cy="48516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Generically, what should be the arguments of the update method?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Note what is used in the weather example – why is that sufficient?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Would it be useful to send the subject as the argument?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General alternatives: pull vs. push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What would be the danger of pushing simple data to observers?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Can an observer store the subject? What’s the impact?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When would it be good to declare the subject as an interface?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8629A-8533-4BE5-A4B3-65968D24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90" y="2779141"/>
            <a:ext cx="3951853" cy="24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56254"/>
            <a:ext cx="1081025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Coupling between Subject and Observers: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Subject knows it has a list of Observers, </a:t>
            </a:r>
            <a:r>
              <a:rPr lang="en-US" sz="3200" i="1" dirty="0">
                <a:solidFill>
                  <a:schemeClr val="accent3"/>
                </a:solidFill>
              </a:rPr>
              <a:t>but not specific classes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Each Observer conforms to a simple </a:t>
            </a:r>
            <a:r>
              <a:rPr lang="en-US" sz="3200" i="1" dirty="0">
                <a:solidFill>
                  <a:schemeClr val="tx1"/>
                </a:solidFill>
              </a:rPr>
              <a:t>interface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Hence, coupling 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Abstract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823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7" y="2019300"/>
            <a:ext cx="10887075" cy="449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In cases where only some objects need to be notified of some changes in a subject, pattern may not be useful</a:t>
            </a:r>
          </a:p>
          <a:p>
            <a:r>
              <a:rPr lang="en-US" sz="3600" dirty="0">
                <a:solidFill>
                  <a:schemeClr val="tx1"/>
                </a:solidFill>
              </a:rPr>
              <a:t>Overuse can mean cascading updates</a:t>
            </a:r>
          </a:p>
          <a:p>
            <a:pPr lvl="1"/>
            <a:r>
              <a:rPr lang="en-US" sz="3200" dirty="0" err="1">
                <a:solidFill>
                  <a:schemeClr val="tx1"/>
                </a:solidFill>
              </a:rPr>
              <a:t>Eg</a:t>
            </a:r>
            <a:r>
              <a:rPr lang="en-US" sz="3200" dirty="0">
                <a:solidFill>
                  <a:schemeClr val="tx1"/>
                </a:solidFill>
              </a:rPr>
              <a:t>: if A’s dependents each have more dependents, and those have even more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Result: might spend more time calling updates than computing useful results</a:t>
            </a:r>
          </a:p>
          <a:p>
            <a:r>
              <a:rPr lang="en-US" sz="3600" dirty="0">
                <a:solidFill>
                  <a:schemeClr val="tx1"/>
                </a:solidFill>
              </a:rPr>
              <a:t>Neither is really a problem with the pattern itself!</a:t>
            </a:r>
          </a:p>
        </p:txBody>
      </p:sp>
    </p:spTree>
    <p:extLst>
      <p:ext uri="{BB962C8B-B14F-4D97-AF65-F5344CB8AC3E}">
        <p14:creationId xmlns:p14="http://schemas.microsoft.com/office/powerpoint/2010/main" val="1342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hlinkClick r:id="rId3"/>
              </a:rPr>
              <a:t>Observer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Observable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Deprecated since version 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Issue: pushed Object, making it hard to do any type checking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Had to write code like   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</a:rPr>
              <a:t>if ( observer instanceof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</a:rPr>
              <a:t>WeatherSensor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</a:rPr>
              <a:t> ) …</a:t>
            </a:r>
          </a:p>
          <a:p>
            <a:r>
              <a:rPr lang="en-US" dirty="0">
                <a:solidFill>
                  <a:schemeClr val="tx1"/>
                </a:solidFill>
              </a:rPr>
              <a:t>Implementation is simple enough; Java’s pattern is not very useful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Collection&lt;Observer&gt; observers = new LinkedList&lt;&gt;();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observers.add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observers.remove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():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for(Observer o : observers)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o.update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62150-6F27-46DD-9363-F92176FEF500}"/>
              </a:ext>
            </a:extLst>
          </p:cNvPr>
          <p:cNvSpPr txBox="1"/>
          <p:nvPr/>
        </p:nvSpPr>
        <p:spPr>
          <a:xfrm>
            <a:off x="8331201" y="5661878"/>
            <a:ext cx="31750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Why use a LinkedList instead of an </a:t>
            </a:r>
            <a:r>
              <a:rPr lang="en-US" sz="2400" i="1" dirty="0" err="1">
                <a:solidFill>
                  <a:schemeClr val="bg1"/>
                </a:solidFill>
              </a:rPr>
              <a:t>ArrayList</a:t>
            </a:r>
            <a:r>
              <a:rPr lang="en-US" sz="2400" i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24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 what is this pattern about?</a:t>
            </a:r>
          </a:p>
          <a:p>
            <a:r>
              <a:rPr lang="en-US" dirty="0">
                <a:solidFill>
                  <a:schemeClr val="tx1"/>
                </a:solidFill>
              </a:rPr>
              <a:t>When to use it?</a:t>
            </a:r>
          </a:p>
          <a:p>
            <a:r>
              <a:rPr lang="en-US" dirty="0">
                <a:solidFill>
                  <a:schemeClr val="tx1"/>
                </a:solidFill>
              </a:rPr>
              <a:t>Where can we use interfaces, abstract classes in this pattern?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we use them?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should we consider rolling our own in Java?</a:t>
            </a:r>
          </a:p>
          <a:p>
            <a:r>
              <a:rPr lang="en-US" dirty="0">
                <a:solidFill>
                  <a:schemeClr val="tx1"/>
                </a:solidFill>
              </a:rPr>
              <a:t>Draw a UML diagram</a:t>
            </a:r>
          </a:p>
          <a:p>
            <a:r>
              <a:rPr lang="en-US" dirty="0">
                <a:solidFill>
                  <a:schemeClr val="tx1"/>
                </a:solidFill>
              </a:rPr>
              <a:t>What methods might be private/protected?</a:t>
            </a:r>
          </a:p>
        </p:txBody>
      </p:sp>
    </p:spTree>
    <p:extLst>
      <p:ext uri="{BB962C8B-B14F-4D97-AF65-F5344CB8AC3E}">
        <p14:creationId xmlns:p14="http://schemas.microsoft.com/office/powerpoint/2010/main" val="1280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Problem: Information to multiple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Show Weather Station example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thread: essentially a running program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But how to communicate between the threads?</a:t>
            </a:r>
          </a:p>
          <a:p>
            <a:r>
              <a:rPr lang="en-US" dirty="0">
                <a:solidFill>
                  <a:schemeClr val="tx1"/>
                </a:solidFill>
              </a:rPr>
              <a:t>Consider what happens when move cursor in MSWord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Enable, disable bold/italic/superscript/underline/etc.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font,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centering/left justification/right justification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How would this be implemented?</a:t>
            </a:r>
          </a:p>
          <a:p>
            <a:r>
              <a:rPr lang="en-US" dirty="0">
                <a:solidFill>
                  <a:schemeClr val="tx1"/>
                </a:solidFill>
              </a:rPr>
              <a:t>How to get a message to all students?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if only some students want messages from me?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Is there a better way? </a:t>
            </a:r>
            <a:r>
              <a:rPr lang="en-US" dirty="0">
                <a:solidFill>
                  <a:schemeClr val="tx1"/>
                </a:solidFill>
              </a:rPr>
              <a:t>Discuss and present!</a:t>
            </a:r>
          </a:p>
          <a:p>
            <a:r>
              <a:rPr lang="en-US" dirty="0">
                <a:solidFill>
                  <a:schemeClr val="tx1"/>
                </a:solidFill>
              </a:rPr>
              <a:t>Publish/subscribe model</a:t>
            </a:r>
          </a:p>
        </p:txBody>
      </p:sp>
    </p:spTree>
    <p:extLst>
      <p:ext uri="{BB962C8B-B14F-4D97-AF65-F5344CB8AC3E}">
        <p14:creationId xmlns:p14="http://schemas.microsoft.com/office/powerpoint/2010/main" val="345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1289" y="2348656"/>
            <a:ext cx="5179620" cy="32089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Core idea: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One-to-many dependency between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 object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31" y="2552204"/>
            <a:ext cx="3618935" cy="24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1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 pattern: key components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1842"/>
            <a:ext cx="6231672" cy="44116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Subject has dependent observers.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Observer(s)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When the state of the subject changes, each dependent observer is notified.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Implementation: interfaces with ways to attach, detach, update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3511" y="4754088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6395" y="3655116"/>
            <a:ext cx="1829182" cy="15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3083" y="1998063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7811" y="2668835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4583DB-55C2-4AA2-8538-9F922658E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516" y="5300982"/>
            <a:ext cx="3965711" cy="146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pattern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5A847D-4056-48E6-BDC3-5FB6D0E9B597}"/>
              </a:ext>
            </a:extLst>
          </p:cNvPr>
          <p:cNvSpPr txBox="1">
            <a:spLocks noChangeArrowheads="1"/>
          </p:cNvSpPr>
          <p:nvPr/>
        </p:nvSpPr>
        <p:spPr>
          <a:xfrm>
            <a:off x="7038402" y="2183059"/>
            <a:ext cx="4848798" cy="44180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chemeClr val="tx1"/>
                </a:solidFill>
              </a:rPr>
              <a:t>ConcreteSubject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mplements observer tracking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Calls </a:t>
            </a:r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 on state change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ConcreteObserver</a:t>
            </a:r>
            <a:r>
              <a:rPr lang="en-US" sz="3200" dirty="0">
                <a:solidFill>
                  <a:schemeClr val="tx1"/>
                </a:solidFill>
              </a:rPr>
              <a:t>: i</a:t>
            </a:r>
            <a:r>
              <a:rPr lang="en-US" dirty="0">
                <a:solidFill>
                  <a:schemeClr val="tx1"/>
                </a:solidFill>
              </a:rPr>
              <a:t>mplements update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Subject can be abstract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 abstract Observer is rarely useful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FCDBCF-61DC-4717-A01F-52F4B594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0" y="2327010"/>
            <a:ext cx="6142809" cy="382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000" y="1923664"/>
            <a:ext cx="10081400" cy="456921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Separation of software subsystems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For instance: separation between GUI &amp; Domain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Also: separation between sensors and systems acting on those sensors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Loosely-coupled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Because tightly-coupled classes reduce reusability &amp; understanding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an elegant way for loosely-coupled classes to communicate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Note: the Java class library implements this as the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deprecated</a:t>
            </a:r>
            <a:r>
              <a:rPr lang="en-US" sz="3200" dirty="0">
                <a:solidFill>
                  <a:schemeClr val="tx1"/>
                </a:solidFill>
              </a:rPr>
              <a:t> class pair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Observer/Observable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are </a:t>
            </a:r>
            <a:r>
              <a:rPr lang="en-US" sz="2800" b="1" dirty="0">
                <a:solidFill>
                  <a:schemeClr val="tx1"/>
                </a:solidFill>
              </a:rPr>
              <a:t>not</a:t>
            </a:r>
            <a:r>
              <a:rPr lang="en-US" sz="2800" dirty="0">
                <a:solidFill>
                  <a:schemeClr val="tx1"/>
                </a:solidFill>
              </a:rPr>
              <a:t> using these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Java class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</a:t>
            </a:r>
            <a:r>
              <a:rPr lang="en-US" sz="2800" dirty="0">
                <a:solidFill>
                  <a:schemeClr val="tx1"/>
                </a:solidFill>
              </a:rPr>
              <a:t> is a security class; also not relevant!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72EDE-288A-46C8-B91E-3839D279D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954" y="4506142"/>
            <a:ext cx="3560891" cy="221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38200" y="1785051"/>
            <a:ext cx="6343181" cy="430560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Subject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attach(Observer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detach(Observer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</a:t>
            </a:r>
            <a:r>
              <a:rPr lang="en-US" sz="2000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ConcreteSubject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Subject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attach(Observer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detach(Observer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</a:t>
            </a:r>
            <a:r>
              <a:rPr lang="en-US" sz="2000" i="1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private Collection&lt;Observer&gt;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8649" y="3937852"/>
            <a:ext cx="4781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Note: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texts define </a:t>
            </a:r>
            <a:r>
              <a:rPr lang="en-US" sz="24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instead of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(). However, Java’s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class already has a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method, which we don’t want to override.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9DAC3-85D9-8F46-8931-69A6EAC91B00}"/>
              </a:ext>
            </a:extLst>
          </p:cNvPr>
          <p:cNvSpPr txBox="1"/>
          <p:nvPr/>
        </p:nvSpPr>
        <p:spPr>
          <a:xfrm>
            <a:off x="2894483" y="5966666"/>
            <a:ext cx="3201517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Sequence isn’t important, so</a:t>
            </a:r>
          </a:p>
          <a:p>
            <a:r>
              <a:rPr lang="en-US" sz="2000" dirty="0"/>
              <a:t>any type of collection is fine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932CD0-6A9B-4D2B-B8F3-8E471B5D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649" y="365125"/>
            <a:ext cx="4660278" cy="29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38200" y="1957933"/>
            <a:ext cx="9799320" cy="24281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Observer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update(???);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374" y="4859337"/>
            <a:ext cx="905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question: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What is the appropriate argument for the update() method?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844C90-791C-41C4-B80F-12144059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472" y="365125"/>
            <a:ext cx="4657748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Attach, notification sequence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927148" y="1988553"/>
            <a:ext cx="22351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 </a:t>
            </a:r>
            <a:r>
              <a:rPr lang="en-US" sz="2000" b="1" dirty="0" err="1"/>
              <a:t>ConcreteSubject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174699" y="1999775"/>
            <a:ext cx="1708738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 Observer1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170884" y="1998187"/>
            <a:ext cx="18034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 Observer2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952333" y="2446953"/>
            <a:ext cx="184733" cy="404592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40301" y="2472909"/>
            <a:ext cx="177535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988302" y="2472909"/>
            <a:ext cx="168564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263901" y="2545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626101" y="2926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5793C2-8D7B-8A4F-BFE9-55ECABB21C11}"/>
              </a:ext>
            </a:extLst>
          </p:cNvPr>
          <p:cNvGrpSpPr/>
          <p:nvPr/>
        </p:nvGrpSpPr>
        <p:grpSpPr>
          <a:xfrm>
            <a:off x="2158470" y="3895853"/>
            <a:ext cx="990600" cy="381000"/>
            <a:chOff x="2835566" y="3733800"/>
            <a:chExt cx="990600" cy="381000"/>
          </a:xfrm>
        </p:grpSpPr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2835566" y="3754361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810000" y="3733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120899" y="427685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122877" y="3891280"/>
            <a:ext cx="18549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289202" y="4328136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5778554" y="5236702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168900" y="56695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120900" y="2924729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120900" y="3383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20900" y="4680506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120900" y="5136118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20900" y="55933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2120900" y="6050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197100" y="47551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0B6873-7DBF-BB41-990D-06C7E1FF95A8}"/>
              </a:ext>
            </a:extLst>
          </p:cNvPr>
          <p:cNvCxnSpPr>
            <a:cxnSpLocks/>
          </p:cNvCxnSpPr>
          <p:nvPr/>
        </p:nvCxnSpPr>
        <p:spPr>
          <a:xfrm>
            <a:off x="389636" y="3627150"/>
            <a:ext cx="15626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9">
            <a:extLst>
              <a:ext uri="{FF2B5EF4-FFF2-40B4-BE49-F238E27FC236}">
                <a16:creationId xmlns:a16="http://schemas.microsoft.com/office/drawing/2014/main" id="{01858572-D3DC-2846-B2BB-19CE6A5D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74" y="3257818"/>
            <a:ext cx="13626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/>
              <a:t>changeState</a:t>
            </a:r>
            <a:endParaRPr lang="en-US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F09EE4D-91B3-4E49-BA71-F377629CE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240" y="3180293"/>
            <a:ext cx="3682772" cy="22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7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9979</TotalTime>
  <Words>1086</Words>
  <Application>Microsoft Office PowerPoint</Application>
  <PresentationFormat>Widescreen</PresentationFormat>
  <Paragraphs>173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Consolas</vt:lpstr>
      <vt:lpstr>Corbel</vt:lpstr>
      <vt:lpstr>Courier New</vt:lpstr>
      <vt:lpstr>Depth</vt:lpstr>
      <vt:lpstr> 3. Observer Pattern</vt:lpstr>
      <vt:lpstr>Problem: Information to multiple clients</vt:lpstr>
      <vt:lpstr>Observer Pattern Context</vt:lpstr>
      <vt:lpstr>Observer pattern: key components</vt:lpstr>
      <vt:lpstr>Using the pattern</vt:lpstr>
      <vt:lpstr>What are we trying to achieve with the Observer Pattern ?</vt:lpstr>
      <vt:lpstr>Generic Subject class</vt:lpstr>
      <vt:lpstr>Generic Observer</vt:lpstr>
      <vt:lpstr>Attach, notification sequence</vt:lpstr>
      <vt:lpstr>Weather Program example</vt:lpstr>
      <vt:lpstr>Implementation Questions</vt:lpstr>
      <vt:lpstr>Benefits</vt:lpstr>
      <vt:lpstr>Consequences (negative)</vt:lpstr>
      <vt:lpstr>Observer pattern in Java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Rob Hasker</cp:lastModifiedBy>
  <cp:revision>298</cp:revision>
  <dcterms:created xsi:type="dcterms:W3CDTF">2014-08-01T20:24:53Z</dcterms:created>
  <dcterms:modified xsi:type="dcterms:W3CDTF">2023-09-19T14:55:14Z</dcterms:modified>
</cp:coreProperties>
</file>