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4" r:id="rId1"/>
  </p:sldMasterIdLst>
  <p:notesMasterIdLst>
    <p:notesMasterId r:id="rId35"/>
  </p:notesMasterIdLst>
  <p:sldIdLst>
    <p:sldId id="256" r:id="rId2"/>
    <p:sldId id="311" r:id="rId3"/>
    <p:sldId id="275" r:id="rId4"/>
    <p:sldId id="285" r:id="rId5"/>
    <p:sldId id="258" r:id="rId6"/>
    <p:sldId id="259" r:id="rId7"/>
    <p:sldId id="261" r:id="rId8"/>
    <p:sldId id="279" r:id="rId9"/>
    <p:sldId id="270" r:id="rId10"/>
    <p:sldId id="294" r:id="rId11"/>
    <p:sldId id="297" r:id="rId12"/>
    <p:sldId id="302" r:id="rId13"/>
    <p:sldId id="280" r:id="rId14"/>
    <p:sldId id="281" r:id="rId15"/>
    <p:sldId id="282" r:id="rId16"/>
    <p:sldId id="283" r:id="rId17"/>
    <p:sldId id="313" r:id="rId18"/>
    <p:sldId id="310" r:id="rId19"/>
    <p:sldId id="287" r:id="rId20"/>
    <p:sldId id="303" r:id="rId21"/>
    <p:sldId id="299" r:id="rId22"/>
    <p:sldId id="300" r:id="rId23"/>
    <p:sldId id="305" r:id="rId24"/>
    <p:sldId id="306" r:id="rId25"/>
    <p:sldId id="312" r:id="rId26"/>
    <p:sldId id="269" r:id="rId27"/>
    <p:sldId id="292" r:id="rId28"/>
    <p:sldId id="293" r:id="rId29"/>
    <p:sldId id="296" r:id="rId30"/>
    <p:sldId id="291" r:id="rId31"/>
    <p:sldId id="271" r:id="rId32"/>
    <p:sldId id="307" r:id="rId33"/>
    <p:sldId id="30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2" autoAdjust="0"/>
    <p:restoredTop sz="76395" autoAdjust="0"/>
  </p:normalViewPr>
  <p:slideViewPr>
    <p:cSldViewPr snapToGrid="0">
      <p:cViewPr varScale="1">
        <p:scale>
          <a:sx n="69" d="100"/>
          <a:sy n="69" d="100"/>
        </p:scale>
        <p:origin x="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66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7E308-EECF-424A-A854-E10DAE08912C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80B62-BD92-469F-926D-64291AC82B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2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Acknowledgement: Slides originally by Dr. Hasker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9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Example: what are the responsibilities of the fielder at first base in baseball?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Would you expect the first base player to field left field flies?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What are that player’s behaviors?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46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</a:t>
            </a:r>
            <a:r>
              <a:rPr lang="en-US" baseline="0" dirty="0"/>
              <a:t> my Unix mindset, I might count milliseconds since Jan. 1, 1970. You might count milliseconds since (or before) your birth.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4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https://</a:t>
            </a:r>
            <a:r>
              <a:rPr lang="en-US" dirty="0" err="1"/>
              <a:t>en.wikipedia.org</a:t>
            </a:r>
            <a:r>
              <a:rPr lang="en-US" dirty="0"/>
              <a:t>/wiki/Identity_(object-</a:t>
            </a:r>
            <a:r>
              <a:rPr lang="en-US" dirty="0" err="1"/>
              <a:t>oriented_programming</a:t>
            </a:r>
            <a:r>
              <a:rPr lang="en-US" dirty="0"/>
              <a:t>) for a discussion of identity.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76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0A4643-4208-5E02-B06C-78A1EFDE43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07954F-68F5-3FFF-863F-DCC939EEAA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D55DF0-A5EE-AB57-FC18-6DEFAEBB20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duplicate nouns are omitted here, though it can be better to identify all nouns on a first pass and go back and eliminate duplicates.</a:t>
            </a:r>
          </a:p>
          <a:p>
            <a:r>
              <a:rPr lang="en-US" dirty="0"/>
              <a:t>We are also ignoring very non-specific verbs such as want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99EFC-2D1F-DF21-C5F7-3E55A2D646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146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objects: clear responsibilities – have students pick those 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098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Student: redundant with Customer (and Customer is more specific);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Restaurant: capture name, location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Place: ultimately, the location of the restaurant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Owner: sets menu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04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770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711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378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4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Steps in SE 2030: write use cases &amp; scenarios, develop classes from those </a:t>
            </a:r>
            <a:r>
              <a:rPr lang="mr-IN" dirty="0"/>
              <a:t>–</a:t>
            </a:r>
            <a:r>
              <a:rPr lang="en-US" dirty="0"/>
              <a:t> some students will know</a:t>
            </a:r>
            <a:r>
              <a:rPr lang="en-US" baseline="0" dirty="0"/>
              <a:t> about noun identification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618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examples of has-a vs needs-a: a binary search tree needs a root node (it isn’t a tree otherwise), a house needs walls and a roof but has a garage.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989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Might remove a domain class, but document why,</a:t>
            </a:r>
            <a:r>
              <a:rPr lang="en-US" baseline="0" dirty="0"/>
              <a:t> especially where it’s responsibilities have moved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376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657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story: an “epic” – it’s really a full system, not a piece of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028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Might remove a domain class, but document why,</a:t>
            </a:r>
            <a:r>
              <a:rPr lang="en-US" baseline="0" dirty="0"/>
              <a:t> especially </a:t>
            </a:r>
            <a:r>
              <a:rPr lang="en-US" baseline="0"/>
              <a:t>where its </a:t>
            </a:r>
            <a:r>
              <a:rPr lang="en-US" baseline="0" dirty="0"/>
              <a:t>responsibilities have moved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145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Plural names: Menu, not Menus (even though will have multiple menus in system – that’s what * is for)</a:t>
            </a:r>
          </a:p>
          <a:p>
            <a:r>
              <a:rPr lang="en-US" dirty="0"/>
              <a:t>“Favor composition over inheritance” is another way to think of LSP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8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83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Goals: performance, portability, safety, reliability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6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duplicate nouns are omitted here, though it can be better to identify all nouns on a first pass and go back and eliminate duplicates.</a:t>
            </a:r>
          </a:p>
          <a:p>
            <a:r>
              <a:rPr lang="en-US" dirty="0"/>
              <a:t>We are also ignoring very non-specific verbs such as want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20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some other ways to define objects?</a:t>
            </a:r>
          </a:p>
          <a:p>
            <a:r>
              <a:rPr lang="en-US" dirty="0"/>
              <a:t>Car example: you would add a garage which should have minimum sizes, but no need to model cars that go into that garage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7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7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Objects are things: they abstract physical objects (a city) as well as concepts (an account, a committee meeting)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4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35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87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5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974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7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60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51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925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724900" y="365125"/>
            <a:ext cx="0" cy="5811838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3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30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820738" y="456802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55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00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612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46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9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61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66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88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  <p:sldLayoutId id="2147483971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6/docs/api/java/util/Date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aculty-web.msoe.edu/hasker/swe2410/samples/uml-sampl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kov_substitution_principle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ibm.com/articles/the-sequence-diagra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64028"/>
            <a:ext cx="11353800" cy="2393972"/>
          </a:xfrm>
        </p:spPr>
        <p:txBody>
          <a:bodyPr>
            <a:normAutofit/>
          </a:bodyPr>
          <a:lstStyle/>
          <a:p>
            <a:r>
              <a:rPr lang="en-US" sz="7200" dirty="0"/>
              <a:t>3</a:t>
            </a:r>
            <a:r>
              <a:rPr lang="en-US" sz="7200"/>
              <a:t>. </a:t>
            </a:r>
            <a:r>
              <a:rPr lang="en-US" sz="7200" dirty="0"/>
              <a:t>Object-Oriented Design</a:t>
            </a:r>
            <a:br>
              <a:rPr lang="en-US" sz="7200" dirty="0"/>
            </a:br>
            <a:r>
              <a:rPr lang="en-US" sz="7200" dirty="0"/>
              <a:t>(OOD)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SWE 2410 Design and Cloud Patterns</a:t>
            </a:r>
          </a:p>
          <a:p>
            <a:r>
              <a:rPr lang="en-US" dirty="0"/>
              <a:t>Drs. Hasker, Yoder</a:t>
            </a:r>
          </a:p>
        </p:txBody>
      </p:sp>
    </p:spTree>
    <p:extLst>
      <p:ext uri="{BB962C8B-B14F-4D97-AF65-F5344CB8AC3E}">
        <p14:creationId xmlns:p14="http://schemas.microsoft.com/office/powerpoint/2010/main" val="34399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16402-E9CD-814C-A8A9-B9D7AC94D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systematic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790E2-00A1-F148-A150-5BA176302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32350"/>
          </a:xfrm>
        </p:spPr>
        <p:txBody>
          <a:bodyPr>
            <a:normAutofit/>
          </a:bodyPr>
          <a:lstStyle/>
          <a:p>
            <a:r>
              <a:rPr lang="en-US" dirty="0"/>
              <a:t>These issues motivate finding a more complete definition</a:t>
            </a:r>
          </a:p>
          <a:p>
            <a:pPr lvl="1"/>
            <a:r>
              <a:rPr lang="en-US" dirty="0"/>
              <a:t>Which possible classes identified by nouns make good domain classes?</a:t>
            </a:r>
          </a:p>
          <a:p>
            <a:r>
              <a:rPr lang="en-US" dirty="0"/>
              <a:t>Starting point: </a:t>
            </a:r>
            <a:r>
              <a:rPr lang="en-US" i="1" dirty="0"/>
              <a:t>objects are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things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This includes physical things – building, street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Also </a:t>
            </a:r>
            <a:r>
              <a:rPr lang="en-US" i="1" dirty="0">
                <a:solidFill>
                  <a:schemeClr val="tx1"/>
                </a:solidFill>
              </a:rPr>
              <a:t>some</a:t>
            </a:r>
            <a:r>
              <a:rPr lang="en-US" dirty="0">
                <a:solidFill>
                  <a:schemeClr val="tx1"/>
                </a:solidFill>
              </a:rPr>
              <a:t> concepts: account, payment transaction, committee meeting</a:t>
            </a:r>
          </a:p>
        </p:txBody>
      </p:sp>
    </p:spTree>
    <p:extLst>
      <p:ext uri="{BB962C8B-B14F-4D97-AF65-F5344CB8AC3E}">
        <p14:creationId xmlns:p14="http://schemas.microsoft.com/office/powerpoint/2010/main" val="358664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16402-E9CD-814C-A8A9-B9D7AC94D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systematic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790E2-00A1-F148-A150-5BA176302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32350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Things exist, can change, provide utility:</a:t>
            </a:r>
          </a:p>
          <a:p>
            <a:r>
              <a:rPr lang="en-US" dirty="0"/>
              <a:t>Each object has a </a:t>
            </a:r>
            <a:r>
              <a:rPr lang="en-US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state</a:t>
            </a:r>
          </a:p>
          <a:p>
            <a:pPr lvl="1"/>
            <a:r>
              <a:rPr lang="en-US" dirty="0"/>
              <a:t>Captures information, provide it on request, record events</a:t>
            </a:r>
          </a:p>
          <a:p>
            <a:pPr lvl="1"/>
            <a:r>
              <a:rPr lang="en-US" dirty="0"/>
              <a:t>Student: name, id, classes taken or are taking, GPA</a:t>
            </a:r>
          </a:p>
          <a:p>
            <a:pPr lvl="1"/>
            <a:r>
              <a:rPr lang="en-US" dirty="0"/>
              <a:t>Sometimes implied by behavior: light bulbs can be turned on &amp; off</a:t>
            </a:r>
          </a:p>
          <a:p>
            <a:r>
              <a:rPr lang="en-US" dirty="0">
                <a:solidFill>
                  <a:schemeClr val="tx1"/>
                </a:solidFill>
              </a:rPr>
              <a:t>Each object has </a:t>
            </a:r>
            <a:r>
              <a:rPr lang="en-US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behavior</a:t>
            </a:r>
          </a:p>
          <a:p>
            <a:pPr lvl="1"/>
            <a:r>
              <a:rPr lang="en-US" dirty="0"/>
              <a:t>Operations that do things; sometimes implied by state</a:t>
            </a:r>
          </a:p>
          <a:p>
            <a:pPr lvl="1"/>
            <a:r>
              <a:rPr lang="en-US" dirty="0"/>
              <a:t>Student: compute GPA for term, add a class to schedule</a:t>
            </a:r>
          </a:p>
          <a:p>
            <a:pPr lvl="1"/>
            <a:r>
              <a:rPr lang="en-US" dirty="0"/>
              <a:t>Sometimes implied by state: a roster can be listed</a:t>
            </a:r>
          </a:p>
          <a:p>
            <a:r>
              <a:rPr lang="en-US" dirty="0">
                <a:solidFill>
                  <a:schemeClr val="tx1"/>
                </a:solidFill>
              </a:rPr>
              <a:t>Each object has </a:t>
            </a:r>
            <a:r>
              <a:rPr lang="en-US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responsibilities</a:t>
            </a:r>
          </a:p>
          <a:p>
            <a:pPr lvl="1"/>
            <a:r>
              <a:rPr lang="en-US" dirty="0"/>
              <a:t>What the object provides to the rest of the system</a:t>
            </a:r>
          </a:p>
          <a:p>
            <a:pPr lvl="1"/>
            <a:r>
              <a:rPr lang="en-US" dirty="0"/>
              <a:t>Student: record classes taken, track status of accounts, track overall status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61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16402-E9CD-814C-A8A9-B9D7AC94D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systematic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790E2-00A1-F148-A150-5BA176302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32350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Things exist, can change, provide utility:</a:t>
            </a:r>
          </a:p>
          <a:p>
            <a:r>
              <a:rPr lang="en-US" dirty="0"/>
              <a:t>Each object has a </a:t>
            </a:r>
            <a:r>
              <a:rPr lang="en-US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state</a:t>
            </a:r>
          </a:p>
          <a:p>
            <a:pPr lvl="1"/>
            <a:r>
              <a:rPr lang="en-US" dirty="0"/>
              <a:t>Captures information, provide it on request, record events</a:t>
            </a:r>
          </a:p>
          <a:p>
            <a:pPr lvl="1"/>
            <a:r>
              <a:rPr lang="en-US" dirty="0"/>
              <a:t>Student: name, id, classes taken or are taking, GPA</a:t>
            </a:r>
          </a:p>
          <a:p>
            <a:pPr lvl="1"/>
            <a:r>
              <a:rPr lang="en-US" dirty="0"/>
              <a:t>Sometimes implied by behavior: light bulbs can be turned on &amp; off</a:t>
            </a:r>
          </a:p>
          <a:p>
            <a:r>
              <a:rPr lang="en-US" dirty="0">
                <a:solidFill>
                  <a:schemeClr val="tx1"/>
                </a:solidFill>
              </a:rPr>
              <a:t>Each object has </a:t>
            </a:r>
            <a:r>
              <a:rPr lang="en-US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behavior</a:t>
            </a:r>
          </a:p>
          <a:p>
            <a:pPr lvl="1"/>
            <a:r>
              <a:rPr lang="en-US" dirty="0"/>
              <a:t>Operations that do things; sometimes implied by state</a:t>
            </a:r>
          </a:p>
          <a:p>
            <a:pPr lvl="1"/>
            <a:r>
              <a:rPr lang="en-US" dirty="0"/>
              <a:t>Student: compute GPA for term, add a class to schedule</a:t>
            </a:r>
          </a:p>
          <a:p>
            <a:pPr lvl="1"/>
            <a:r>
              <a:rPr lang="en-US" dirty="0"/>
              <a:t>Sometimes implied by state: a roster can be listed</a:t>
            </a:r>
          </a:p>
          <a:p>
            <a:r>
              <a:rPr lang="en-US" dirty="0">
                <a:solidFill>
                  <a:schemeClr val="tx1"/>
                </a:solidFill>
              </a:rPr>
              <a:t>Each object has </a:t>
            </a:r>
            <a:r>
              <a:rPr lang="en-US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responsibilities</a:t>
            </a:r>
          </a:p>
          <a:p>
            <a:pPr lvl="1"/>
            <a:r>
              <a:rPr lang="en-US" dirty="0"/>
              <a:t>What the object provides to the rest of the system</a:t>
            </a:r>
          </a:p>
          <a:p>
            <a:pPr lvl="1"/>
            <a:r>
              <a:rPr lang="en-US" dirty="0"/>
              <a:t>Student: record classes taken, track status of accounts, track overall status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402A3A-878D-446B-B14F-101F4CCECBF5}"/>
              </a:ext>
            </a:extLst>
          </p:cNvPr>
          <p:cNvSpPr txBox="1"/>
          <p:nvPr/>
        </p:nvSpPr>
        <p:spPr>
          <a:xfrm>
            <a:off x="3737145" y="1525860"/>
            <a:ext cx="7739747" cy="440120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Often confused: responsibilities and behaviors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Responsibility: duty to the rest of the application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i="1" dirty="0"/>
              <a:t>No responsibilities? No class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Behavior: the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That is: behavior is what an object does, responsibility is what it is expected to take care of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Example: what are the responsibilities a student?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Attend class, study, read, do assignments?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These are actions – that is, behaviors!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Responsibility: learn material</a:t>
            </a:r>
          </a:p>
        </p:txBody>
      </p:sp>
    </p:spTree>
    <p:extLst>
      <p:ext uri="{BB962C8B-B14F-4D97-AF65-F5344CB8AC3E}">
        <p14:creationId xmlns:p14="http://schemas.microsoft.com/office/powerpoint/2010/main" val="168845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17633" y="450382"/>
            <a:ext cx="9773242" cy="6136398"/>
          </a:xfrm>
        </p:spPr>
        <p:txBody>
          <a:bodyPr>
            <a:noAutofit/>
          </a:bodyPr>
          <a:lstStyle/>
          <a:p>
            <a:pPr>
              <a:spcAft>
                <a:spcPts val="200"/>
              </a:spcAft>
            </a:pPr>
            <a:r>
              <a:rPr lang="en-US" dirty="0">
                <a:solidFill>
                  <a:schemeClr val="tx1"/>
                </a:solidFill>
              </a:rPr>
              <a:t>Responsibilities are the key to understanding classes, but</a:t>
            </a:r>
            <a:r>
              <a:rPr lang="mr-IN" dirty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  <a:p>
            <a:pPr>
              <a:spcAft>
                <a:spcPts val="200"/>
              </a:spcAft>
            </a:pPr>
            <a:r>
              <a:rPr lang="en-US" dirty="0">
                <a:solidFill>
                  <a:schemeClr val="tx1"/>
                </a:solidFill>
              </a:rPr>
              <a:t>What is the responsibility of </a:t>
            </a:r>
            <a:r>
              <a:rPr lang="en-US" dirty="0" err="1">
                <a:solidFill>
                  <a:schemeClr val="tx1"/>
                </a:solidFill>
              </a:rPr>
              <a:t>java.util.Date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dirty="0">
                <a:solidFill>
                  <a:schemeClr val="tx1"/>
                </a:solidFill>
              </a:rPr>
              <a:t>See first line of </a:t>
            </a:r>
            <a:r>
              <a:rPr lang="en-US" dirty="0">
                <a:hlinkClick r:id="rId3"/>
              </a:rPr>
              <a:t>Java API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 lvl="1">
              <a:spcBef>
                <a:spcPts val="0"/>
              </a:spcBef>
              <a:spcAft>
                <a:spcPts val="20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>
                <a:solidFill>
                  <a:schemeClr val="tx1"/>
                </a:solidFill>
              </a:rPr>
              <a:t>Milliseconds from when?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>
                <a:solidFill>
                  <a:schemeClr val="tx1"/>
                </a:solidFill>
              </a:rPr>
              <a:t>If time is a construct, this represents a concept, not a thing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3032" y="1875294"/>
            <a:ext cx="7451545" cy="362698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4" name="Right Arrow 3"/>
          <p:cNvSpPr/>
          <p:nvPr/>
        </p:nvSpPr>
        <p:spPr>
          <a:xfrm>
            <a:off x="1562137" y="4695987"/>
            <a:ext cx="805912" cy="387457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35931" y="2293748"/>
            <a:ext cx="5344045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Date objects have state, behavior, and responsibilities, but</a:t>
            </a:r>
            <a:r>
              <a:rPr lang="mr-IN" sz="2400" dirty="0">
                <a:solidFill>
                  <a:schemeClr val="bg1"/>
                </a:solidFill>
              </a:rPr>
              <a:t>…</a:t>
            </a:r>
            <a:endParaRPr lang="en-US" sz="2400" dirty="0">
              <a:solidFill>
                <a:schemeClr val="bg1"/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They are concepts, not ”real” objects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Likewise for the Java class 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Math</a:t>
            </a:r>
            <a:r>
              <a:rPr lang="en-US" sz="2400" dirty="0">
                <a:solidFill>
                  <a:schemeClr val="bg1"/>
                </a:solidFill>
              </a:rPr>
              <a:t>…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We need another condition</a:t>
            </a:r>
          </a:p>
        </p:txBody>
      </p:sp>
    </p:spTree>
    <p:extLst>
      <p:ext uri="{BB962C8B-B14F-4D97-AF65-F5344CB8AC3E}">
        <p14:creationId xmlns:p14="http://schemas.microsoft.com/office/powerpoint/2010/main" val="114786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What’s a domain object, continued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65518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 object has </a:t>
            </a:r>
            <a:r>
              <a:rPr lang="en-US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identity</a:t>
            </a:r>
          </a:p>
          <a:p>
            <a:pPr lvl="1"/>
            <a:r>
              <a:rPr lang="en-US" dirty="0"/>
              <a:t>Something you can point at</a:t>
            </a:r>
          </a:p>
          <a:p>
            <a:pPr lvl="1"/>
            <a:r>
              <a:rPr lang="en-US" dirty="0"/>
              <a:t>A street address: text</a:t>
            </a:r>
          </a:p>
          <a:p>
            <a:pPr lvl="1"/>
            <a:r>
              <a:rPr lang="en-US" dirty="0"/>
              <a:t>A building: a specific building at a specific location</a:t>
            </a:r>
          </a:p>
          <a:p>
            <a:pPr lvl="1"/>
            <a:r>
              <a:rPr lang="en-US" dirty="0"/>
              <a:t>Helps distinguish between pieces of information about something (color, name, identification number, temperature) and the things that have that information (people, hurricanes, cars, buildings)</a:t>
            </a:r>
          </a:p>
          <a:p>
            <a:r>
              <a:rPr lang="en-US" dirty="0"/>
              <a:t>Objects without identity: </a:t>
            </a:r>
            <a:r>
              <a:rPr lang="en-US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attributes</a:t>
            </a:r>
          </a:p>
          <a:p>
            <a:pPr lvl="1"/>
            <a:r>
              <a:rPr lang="en-US" dirty="0"/>
              <a:t>Examples: colors, names, addresses, numbers – all are concepts</a:t>
            </a:r>
          </a:p>
          <a:p>
            <a:pPr lvl="1"/>
            <a:r>
              <a:rPr lang="en-US" dirty="0"/>
              <a:t>“Red” can appear in multiple places</a:t>
            </a:r>
          </a:p>
          <a:p>
            <a:pPr lvl="1"/>
            <a:r>
              <a:rPr lang="en-US" dirty="0"/>
              <a:t>Contrast to </a:t>
            </a:r>
            <a:r>
              <a:rPr lang="en-US" dirty="0">
                <a:latin typeface="Consolas" panose="020B0609020204030204" pitchFamily="49" charset="0"/>
              </a:rPr>
              <a:t>Student</a:t>
            </a:r>
            <a:r>
              <a:rPr lang="en-US" dirty="0"/>
              <a:t>: just </a:t>
            </a:r>
            <a:r>
              <a:rPr lang="en-US" i="1" dirty="0"/>
              <a:t>one</a:t>
            </a:r>
            <a:r>
              <a:rPr lang="en-US" dirty="0"/>
              <a:t> instance of each student in a system</a:t>
            </a:r>
          </a:p>
        </p:txBody>
      </p:sp>
    </p:spTree>
    <p:extLst>
      <p:ext uri="{BB962C8B-B14F-4D97-AF65-F5344CB8AC3E}">
        <p14:creationId xmlns:p14="http://schemas.microsoft.com/office/powerpoint/2010/main" val="360613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characterizes a domain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40218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2600" dirty="0"/>
              <a:t>An object is something with</a:t>
            </a:r>
          </a:p>
          <a:p>
            <a:pPr lvl="1">
              <a:lnSpc>
                <a:spcPct val="70000"/>
              </a:lnSpc>
            </a:pPr>
            <a:r>
              <a:rPr lang="en-US" sz="2200" dirty="0"/>
              <a:t>Responsibility</a:t>
            </a:r>
          </a:p>
          <a:p>
            <a:pPr lvl="1">
              <a:lnSpc>
                <a:spcPct val="70000"/>
              </a:lnSpc>
            </a:pPr>
            <a:r>
              <a:rPr lang="en-US" sz="2200" dirty="0"/>
              <a:t>Identity</a:t>
            </a:r>
          </a:p>
          <a:p>
            <a:pPr lvl="1">
              <a:lnSpc>
                <a:spcPct val="70000"/>
              </a:lnSpc>
            </a:pPr>
            <a:r>
              <a:rPr lang="en-US" sz="2200" dirty="0"/>
              <a:t>Behavior</a:t>
            </a:r>
          </a:p>
          <a:p>
            <a:pPr lvl="1">
              <a:lnSpc>
                <a:spcPct val="70000"/>
              </a:lnSpc>
            </a:pPr>
            <a:r>
              <a:rPr lang="en-US" sz="2200" dirty="0"/>
              <a:t>State </a:t>
            </a:r>
          </a:p>
        </p:txBody>
      </p:sp>
    </p:spTree>
    <p:extLst>
      <p:ext uri="{BB962C8B-B14F-4D97-AF65-F5344CB8AC3E}">
        <p14:creationId xmlns:p14="http://schemas.microsoft.com/office/powerpoint/2010/main" val="3461446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characterizes a domain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 object is something with</a:t>
            </a:r>
          </a:p>
          <a:p>
            <a:pPr lvl="1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</a:t>
            </a:r>
            <a:r>
              <a:rPr lang="en-US" dirty="0"/>
              <a:t>esponsibility</a:t>
            </a:r>
          </a:p>
          <a:p>
            <a:pPr lvl="1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</a:t>
            </a:r>
            <a:r>
              <a:rPr lang="en-US" dirty="0"/>
              <a:t>dentity</a:t>
            </a:r>
          </a:p>
          <a:p>
            <a:pPr lvl="1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B</a:t>
            </a:r>
            <a:r>
              <a:rPr lang="en-US" dirty="0"/>
              <a:t>ehavior</a:t>
            </a:r>
          </a:p>
          <a:p>
            <a:pPr lvl="1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</a:t>
            </a:r>
            <a:r>
              <a:rPr lang="en-US" dirty="0"/>
              <a:t>tate </a:t>
            </a:r>
          </a:p>
          <a:p>
            <a:r>
              <a:rPr lang="en-US" dirty="0"/>
              <a:t>Objects not meeting RIBS: attributes or otherwise non-domain objects</a:t>
            </a:r>
          </a:p>
          <a:p>
            <a:pPr lvl="1"/>
            <a:r>
              <a:rPr lang="en-US" dirty="0"/>
              <a:t>System, colors: no identity</a:t>
            </a:r>
          </a:p>
          <a:p>
            <a:pPr lvl="1"/>
            <a:r>
              <a:rPr lang="en-US" dirty="0"/>
              <a:t>Dates: no changeable state: March 3 and  March 4 are completely different dates</a:t>
            </a:r>
          </a:p>
          <a:p>
            <a:r>
              <a:rPr lang="en-US" dirty="0"/>
              <a:t>Classes: a template for new objects</a:t>
            </a:r>
          </a:p>
          <a:p>
            <a:pPr lvl="1"/>
            <a:r>
              <a:rPr lang="en-US" dirty="0"/>
              <a:t>Allows creating many objects with very similar behavior, responsibilities</a:t>
            </a:r>
          </a:p>
          <a:p>
            <a:pPr lvl="1"/>
            <a:r>
              <a:rPr lang="en-US" dirty="0"/>
              <a:t>Abstractions of particular objects: a general car, bus, vehicle</a:t>
            </a:r>
          </a:p>
          <a:p>
            <a:r>
              <a:rPr lang="en-US" dirty="0"/>
              <a:t>Domain classes: abstractions of domain objects</a:t>
            </a:r>
          </a:p>
        </p:txBody>
      </p:sp>
    </p:spTree>
    <p:extLst>
      <p:ext uri="{BB962C8B-B14F-4D97-AF65-F5344CB8AC3E}">
        <p14:creationId xmlns:p14="http://schemas.microsoft.com/office/powerpoint/2010/main" val="394901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D5433A-7D17-B9F6-92A8-AE1EE5B91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9C9E6-4B47-2824-07D7-313875E9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characterizes a domain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D0B5F-1605-EFE7-8610-E2122EC4E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40218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2600" dirty="0"/>
              <a:t>An object is something with</a:t>
            </a:r>
          </a:p>
          <a:p>
            <a:pPr lvl="1">
              <a:lnSpc>
                <a:spcPct val="70000"/>
              </a:lnSpc>
            </a:pPr>
            <a:r>
              <a:rPr lang="en-US" sz="2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</a:t>
            </a:r>
            <a:r>
              <a:rPr lang="en-US" sz="2200" dirty="0"/>
              <a:t>esponsibility</a:t>
            </a:r>
          </a:p>
          <a:p>
            <a:pPr lvl="1">
              <a:lnSpc>
                <a:spcPct val="70000"/>
              </a:lnSpc>
            </a:pPr>
            <a:r>
              <a:rPr lang="en-US" sz="2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2200" dirty="0"/>
              <a:t>dentity</a:t>
            </a:r>
          </a:p>
          <a:p>
            <a:pPr lvl="1">
              <a:lnSpc>
                <a:spcPct val="70000"/>
              </a:lnSpc>
            </a:pPr>
            <a:r>
              <a:rPr lang="en-US" sz="2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B</a:t>
            </a:r>
            <a:r>
              <a:rPr lang="en-US" sz="2200" dirty="0"/>
              <a:t>ehavior</a:t>
            </a:r>
          </a:p>
          <a:p>
            <a:pPr lvl="1">
              <a:lnSpc>
                <a:spcPct val="70000"/>
              </a:lnSpc>
            </a:pPr>
            <a:r>
              <a:rPr lang="en-US" sz="2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</a:t>
            </a:r>
            <a:r>
              <a:rPr lang="en-US" sz="2200" dirty="0"/>
              <a:t>tate </a:t>
            </a:r>
          </a:p>
          <a:p>
            <a:pPr>
              <a:lnSpc>
                <a:spcPct val="70000"/>
              </a:lnSpc>
            </a:pPr>
            <a:r>
              <a:rPr lang="en-US" sz="2600" dirty="0"/>
              <a:t>Violating each:</a:t>
            </a:r>
          </a:p>
          <a:p>
            <a:pPr lvl="1">
              <a:lnSpc>
                <a:spcPct val="70000"/>
              </a:lnSpc>
            </a:pPr>
            <a:r>
              <a:rPr lang="en-US" sz="2200" dirty="0"/>
              <a:t>Identity: numeric values, text, arrays of things</a:t>
            </a:r>
          </a:p>
          <a:p>
            <a:pPr lvl="2">
              <a:lnSpc>
                <a:spcPct val="70000"/>
              </a:lnSpc>
            </a:pPr>
            <a:r>
              <a:rPr lang="en-US" sz="1800" dirty="0"/>
              <a:t>A specific collection, such as students in a section, can have identity!</a:t>
            </a:r>
          </a:p>
          <a:p>
            <a:pPr lvl="1">
              <a:lnSpc>
                <a:spcPct val="70000"/>
              </a:lnSpc>
            </a:pPr>
            <a:r>
              <a:rPr lang="en-US" sz="2200" dirty="0"/>
              <a:t>Behavior: simple values</a:t>
            </a:r>
          </a:p>
          <a:p>
            <a:pPr lvl="2">
              <a:lnSpc>
                <a:spcPct val="70000"/>
              </a:lnSpc>
            </a:pPr>
            <a:r>
              <a:rPr lang="en-US" sz="1800" dirty="0"/>
              <a:t>operations on numbers return a new number; they aren’t changing the number’s ”state”</a:t>
            </a:r>
          </a:p>
          <a:p>
            <a:pPr lvl="1">
              <a:lnSpc>
                <a:spcPct val="70000"/>
              </a:lnSpc>
            </a:pPr>
            <a:r>
              <a:rPr lang="en-US" sz="2200" dirty="0"/>
              <a:t>State: “air”, “river water”, 2025, 150 </a:t>
            </a:r>
            <a:r>
              <a:rPr lang="en-US" sz="2200" dirty="0" err="1"/>
              <a:t>lbs</a:t>
            </a:r>
            <a:endParaRPr lang="en-US" sz="2200" dirty="0"/>
          </a:p>
          <a:p>
            <a:pPr lvl="2">
              <a:lnSpc>
                <a:spcPct val="70000"/>
              </a:lnSpc>
            </a:pPr>
            <a:r>
              <a:rPr lang="en-US" sz="1800" dirty="0"/>
              <a:t>These are quantities of things or things with no shape</a:t>
            </a:r>
          </a:p>
          <a:p>
            <a:pPr lvl="2">
              <a:lnSpc>
                <a:spcPct val="70000"/>
              </a:lnSpc>
            </a:pPr>
            <a:r>
              <a:rPr lang="en-US" sz="1800" dirty="0"/>
              <a:t>Things with no shape: a container of that thing can be an object (a river, a bottle of air)</a:t>
            </a:r>
          </a:p>
          <a:p>
            <a:pPr lvl="1">
              <a:lnSpc>
                <a:spcPct val="70000"/>
              </a:lnSpc>
            </a:pPr>
            <a:r>
              <a:rPr lang="en-US" sz="2200" dirty="0"/>
              <a:t>Responsibility:</a:t>
            </a:r>
            <a:r>
              <a:rPr lang="en-US" sz="1800" dirty="0"/>
              <a:t> out of scope items</a:t>
            </a:r>
          </a:p>
          <a:p>
            <a:pPr lvl="2">
              <a:lnSpc>
                <a:spcPct val="70000"/>
              </a:lnSpc>
            </a:pPr>
            <a:r>
              <a:rPr lang="en-US" sz="1800" dirty="0" err="1"/>
              <a:t>Eg</a:t>
            </a:r>
            <a:r>
              <a:rPr lang="en-US" sz="1800" dirty="0"/>
              <a:t>: In a system for raising bridges, no software in the street lights related to the bridge, no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124169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6C7A8B-39A7-B59B-8834-6FAA20669D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D0B15-1F0E-2F3A-1E04-D4CEB3514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to meal wheel: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2D7DB-6B09-A6AA-D495-F1BCBBA71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Meal Wheel user stories</a:t>
            </a:r>
          </a:p>
          <a:p>
            <a:pPr lvl="1"/>
            <a:r>
              <a:rPr lang="en-US" dirty="0"/>
              <a:t>As a hungry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student</a:t>
            </a:r>
            <a:r>
              <a:rPr lang="en-US" dirty="0"/>
              <a:t>, I want my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phone</a:t>
            </a:r>
            <a:r>
              <a:rPr lang="en-US" dirty="0"/>
              <a:t> to randomly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select</a:t>
            </a: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from different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restaurants</a:t>
            </a:r>
            <a:r>
              <a:rPr lang="en-US" dirty="0"/>
              <a:t> so I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know</a:t>
            </a:r>
            <a:r>
              <a:rPr lang="en-US" dirty="0"/>
              <a:t>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where to eat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As a picky student, I want my phone to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suggest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close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restaurants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that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serve</a:t>
            </a:r>
            <a:r>
              <a:rPr lang="en-US" dirty="0"/>
              <a:t>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sashimi</a:t>
            </a:r>
            <a:r>
              <a:rPr lang="en-US" dirty="0"/>
              <a:t> so I can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choose</a:t>
            </a:r>
            <a:r>
              <a:rPr lang="en-US" dirty="0"/>
              <a:t> a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place</a:t>
            </a:r>
            <a:r>
              <a:rPr lang="en-US" dirty="0"/>
              <a:t> to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eat</a:t>
            </a:r>
            <a:r>
              <a:rPr lang="en-US" dirty="0"/>
              <a:t> within a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10-minute walk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As a restaurant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owner</a:t>
            </a:r>
            <a:r>
              <a:rPr lang="en-US" dirty="0"/>
              <a:t>, I want to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distribute</a:t>
            </a:r>
            <a:r>
              <a:rPr lang="en-US" dirty="0"/>
              <a:t>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menus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to potential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customers</a:t>
            </a:r>
            <a:r>
              <a:rPr lang="en-US" dirty="0"/>
              <a:t> so customers can be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attracted</a:t>
            </a:r>
            <a:r>
              <a:rPr lang="en-US" dirty="0"/>
              <a:t> by my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food selections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As a restaurant owner, I want potential customers to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know</a:t>
            </a:r>
            <a:r>
              <a:rPr lang="en-US" dirty="0"/>
              <a:t> of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dietary restrictions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that I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support</a:t>
            </a:r>
            <a:r>
              <a:rPr lang="en-US" dirty="0"/>
              <a:t> so I can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attract</a:t>
            </a:r>
            <a:r>
              <a:rPr lang="en-US" dirty="0"/>
              <a:t> customers who do not eat particular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foods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9981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A787B-69F6-4887-B1D7-ECB385041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Nouns &amp;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A5638-D989-49C0-9B80-0465CF4AB2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Nouns:</a:t>
            </a:r>
          </a:p>
          <a:p>
            <a:r>
              <a:rPr lang="en-US" sz="1800" dirty="0"/>
              <a:t>Student</a:t>
            </a:r>
          </a:p>
          <a:p>
            <a:r>
              <a:rPr lang="en-US" sz="1800" dirty="0"/>
              <a:t>Phone</a:t>
            </a:r>
          </a:p>
          <a:p>
            <a:r>
              <a:rPr lang="en-US" sz="1800" dirty="0"/>
              <a:t>Restaurant</a:t>
            </a:r>
          </a:p>
          <a:p>
            <a:r>
              <a:rPr lang="en-US" sz="1800" dirty="0"/>
              <a:t>Where to eat</a:t>
            </a:r>
          </a:p>
          <a:p>
            <a:r>
              <a:rPr lang="en-US" sz="1800" dirty="0"/>
              <a:t>Sashimi</a:t>
            </a:r>
          </a:p>
          <a:p>
            <a:r>
              <a:rPr lang="en-US" sz="1800" dirty="0"/>
              <a:t>Place</a:t>
            </a:r>
          </a:p>
          <a:p>
            <a:r>
              <a:rPr lang="en-US" sz="1800" dirty="0"/>
              <a:t>10-minute walk</a:t>
            </a:r>
          </a:p>
          <a:p>
            <a:r>
              <a:rPr lang="en-US" sz="1800" dirty="0"/>
              <a:t>Owner</a:t>
            </a:r>
          </a:p>
          <a:p>
            <a:r>
              <a:rPr lang="en-US" sz="1800" dirty="0"/>
              <a:t>Menu</a:t>
            </a:r>
          </a:p>
          <a:p>
            <a:r>
              <a:rPr lang="en-US" sz="1800" dirty="0"/>
              <a:t>Food selection</a:t>
            </a:r>
          </a:p>
          <a:p>
            <a:r>
              <a:rPr lang="en-US" sz="1800" dirty="0"/>
              <a:t>Customer</a:t>
            </a:r>
          </a:p>
          <a:p>
            <a:r>
              <a:rPr lang="en-US" sz="1800" dirty="0"/>
              <a:t>Dietary Restriction</a:t>
            </a:r>
          </a:p>
          <a:p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B559F-E1A9-4827-8900-0512FB67F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9839" y="1825625"/>
            <a:ext cx="5127093" cy="411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Verbs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Select [restaurant]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Eat [at restaurant]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Suggest [close restaurants]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Serve [sashimi]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Choose [a place to eat]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Distribute [menus]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Know [of dietary restrictions]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Support [dietary restrictions]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Attract [customers]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DEE3010-169C-4144-95D5-B3AE8D554F26}"/>
              </a:ext>
            </a:extLst>
          </p:cNvPr>
          <p:cNvGrpSpPr/>
          <p:nvPr/>
        </p:nvGrpSpPr>
        <p:grpSpPr>
          <a:xfrm>
            <a:off x="3908612" y="1904647"/>
            <a:ext cx="5410897" cy="4830242"/>
            <a:chOff x="4123101" y="2081994"/>
            <a:chExt cx="5410897" cy="4830242"/>
          </a:xfrm>
        </p:grpSpPr>
        <p:sp>
          <p:nvSpPr>
            <p:cNvPr id="6" name="Right Brace 5">
              <a:extLst>
                <a:ext uri="{FF2B5EF4-FFF2-40B4-BE49-F238E27FC236}">
                  <a16:creationId xmlns:a16="http://schemas.microsoft.com/office/drawing/2014/main" id="{48A50F8B-95CF-46A5-B8D5-52DAF625C097}"/>
                </a:ext>
              </a:extLst>
            </p:cNvPr>
            <p:cNvSpPr/>
            <p:nvPr/>
          </p:nvSpPr>
          <p:spPr>
            <a:xfrm>
              <a:off x="4123101" y="2081994"/>
              <a:ext cx="492668" cy="4588228"/>
            </a:xfrm>
            <a:prstGeom prst="rightBrace">
              <a:avLst>
                <a:gd name="adj1" fmla="val 8333"/>
                <a:gd name="adj2" fmla="val 90413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0ABA835-5C35-4423-AA56-1A3B488071EF}"/>
                </a:ext>
              </a:extLst>
            </p:cNvPr>
            <p:cNvSpPr txBox="1"/>
            <p:nvPr/>
          </p:nvSpPr>
          <p:spPr>
            <a:xfrm>
              <a:off x="4790392" y="5588797"/>
              <a:ext cx="474360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5"/>
                  </a:solidFill>
                </a:rPr>
                <a:t>What are the </a:t>
              </a:r>
              <a:r>
                <a:rPr lang="en-US" sz="2000" i="1" dirty="0">
                  <a:solidFill>
                    <a:schemeClr val="accent5"/>
                  </a:solidFill>
                </a:rPr>
                <a:t>responsibilities </a:t>
              </a:r>
              <a:r>
                <a:rPr lang="en-US" sz="2000" dirty="0">
                  <a:solidFill>
                    <a:schemeClr val="accent5"/>
                  </a:solidFill>
                </a:rPr>
                <a:t>of each?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accent5"/>
                  </a:solidFill>
                </a:rPr>
                <a:t>Phone: whole system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accent5"/>
                  </a:solidFill>
                </a:rPr>
                <a:t>Sashimi: something to eat – an example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accent5"/>
                  </a:solidFill>
                </a:rPr>
                <a:t>Walk: a measure of distance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737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25653-DCDA-49C5-B7B9-DE4B94C75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Refresher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BBFED-C24B-DBAA-F063-4E61C7BD2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883933"/>
          </a:xfrm>
        </p:spPr>
        <p:txBody>
          <a:bodyPr>
            <a:normAutofit fontScale="92500"/>
          </a:bodyPr>
          <a:lstStyle/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https://faculty-web.msoe.edu/hasker/swe2410/samples/uml-sample</a:t>
            </a:r>
            <a:r>
              <a:rPr lang="en-US" dirty="0"/>
              <a:t> </a:t>
            </a:r>
          </a:p>
          <a:p>
            <a:r>
              <a:rPr lang="en-US" dirty="0"/>
              <a:t>Basic notation to know:</a:t>
            </a:r>
          </a:p>
          <a:p>
            <a:pPr lvl="1"/>
            <a:r>
              <a:rPr lang="en-US" dirty="0"/>
              <a:t>Class, attributes, methods</a:t>
            </a:r>
          </a:p>
          <a:p>
            <a:pPr lvl="2"/>
            <a:r>
              <a:rPr lang="en-US" dirty="0"/>
              <a:t>No constants, other trivial attributes; types only where critical</a:t>
            </a:r>
          </a:p>
          <a:p>
            <a:pPr lvl="2"/>
            <a:r>
              <a:rPr lang="en-US" dirty="0"/>
              <a:t>No constructors, setters, getters</a:t>
            </a:r>
          </a:p>
          <a:p>
            <a:pPr lvl="1"/>
            <a:r>
              <a:rPr lang="en-US" dirty="0"/>
              <a:t>Associations: directed, undirected</a:t>
            </a:r>
          </a:p>
          <a:p>
            <a:pPr lvl="2"/>
            <a:r>
              <a:rPr lang="en-US" dirty="0"/>
              <a:t>Show just the association if another class is a member</a:t>
            </a:r>
          </a:p>
          <a:p>
            <a:pPr lvl="2"/>
            <a:r>
              <a:rPr lang="en-US" dirty="0"/>
              <a:t>Directed association: has-a; more on this later</a:t>
            </a:r>
          </a:p>
          <a:p>
            <a:pPr lvl="1"/>
            <a:r>
              <a:rPr lang="en-US" dirty="0"/>
              <a:t>Multiplicities: *, +, 1, 3..5</a:t>
            </a:r>
          </a:p>
          <a:p>
            <a:pPr lvl="1"/>
            <a:r>
              <a:rPr lang="en-US" dirty="0"/>
              <a:t>Role names</a:t>
            </a:r>
          </a:p>
          <a:p>
            <a:pPr lvl="1"/>
            <a:r>
              <a:rPr lang="en-US" dirty="0"/>
              <a:t>Generalization, implements</a:t>
            </a:r>
          </a:p>
          <a:p>
            <a:pPr lvl="2"/>
            <a:r>
              <a:rPr lang="en-US" dirty="0"/>
              <a:t>Generalization: is-a; more on this later</a:t>
            </a:r>
          </a:p>
          <a:p>
            <a:pPr lvl="1"/>
            <a:r>
              <a:rPr lang="en-US" dirty="0"/>
              <a:t>Stereotypes: &lt;&lt;interface&gt;&gt;, &lt;&lt;abstract&gt;&gt;, etc.</a:t>
            </a:r>
          </a:p>
        </p:txBody>
      </p:sp>
    </p:spTree>
    <p:extLst>
      <p:ext uri="{BB962C8B-B14F-4D97-AF65-F5344CB8AC3E}">
        <p14:creationId xmlns:p14="http://schemas.microsoft.com/office/powerpoint/2010/main" val="144381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A787B-69F6-4887-B1D7-ECB385041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Nouns &amp;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A5638-D989-49C0-9B80-0465CF4AB2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Nouns:</a:t>
            </a:r>
          </a:p>
          <a:p>
            <a:r>
              <a:rPr lang="en-US" sz="1800" strike="sngStrike" dirty="0"/>
              <a:t>Student</a:t>
            </a:r>
          </a:p>
          <a:p>
            <a:r>
              <a:rPr lang="en-US" sz="1800" strike="sngStrike" dirty="0"/>
              <a:t>Phone</a:t>
            </a:r>
          </a:p>
          <a:p>
            <a:r>
              <a:rPr lang="en-US" sz="1800" dirty="0"/>
              <a:t>Restaurant</a:t>
            </a:r>
          </a:p>
          <a:p>
            <a:r>
              <a:rPr lang="en-US" sz="1800" strike="sngStrike" dirty="0"/>
              <a:t>Where to eat</a:t>
            </a:r>
          </a:p>
          <a:p>
            <a:r>
              <a:rPr lang="en-US" sz="1800" strike="sngStrike" dirty="0"/>
              <a:t>Sashimi</a:t>
            </a:r>
            <a:r>
              <a:rPr lang="en-US" sz="1800" dirty="0"/>
              <a:t> Menu Item</a:t>
            </a:r>
          </a:p>
          <a:p>
            <a:r>
              <a:rPr lang="en-US" sz="1800" strike="sngStrike" dirty="0"/>
              <a:t>Place</a:t>
            </a:r>
            <a:r>
              <a:rPr lang="en-US" sz="1800" dirty="0"/>
              <a:t> Location</a:t>
            </a:r>
          </a:p>
          <a:p>
            <a:r>
              <a:rPr lang="en-US" sz="1800" strike="sngStrike" dirty="0"/>
              <a:t>10-minute walk </a:t>
            </a:r>
            <a:r>
              <a:rPr lang="en-US" sz="1800" dirty="0"/>
              <a:t>Distance</a:t>
            </a:r>
          </a:p>
          <a:p>
            <a:r>
              <a:rPr lang="en-US" sz="1800" dirty="0"/>
              <a:t>Owner</a:t>
            </a:r>
          </a:p>
          <a:p>
            <a:r>
              <a:rPr lang="en-US" sz="1800" dirty="0"/>
              <a:t>Menu</a:t>
            </a:r>
          </a:p>
          <a:p>
            <a:r>
              <a:rPr lang="en-US" sz="1800" strike="sngStrike" dirty="0"/>
              <a:t>Food selection </a:t>
            </a:r>
            <a:r>
              <a:rPr lang="en-US" sz="1800" dirty="0"/>
              <a:t>Menu Item</a:t>
            </a:r>
          </a:p>
          <a:p>
            <a:r>
              <a:rPr lang="en-US" sz="1800" dirty="0"/>
              <a:t>Customer</a:t>
            </a:r>
          </a:p>
          <a:p>
            <a:r>
              <a:rPr lang="en-US" sz="1800" dirty="0"/>
              <a:t>Dietary Restriction</a:t>
            </a:r>
          </a:p>
          <a:p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B559F-E1A9-4827-8900-0512FB67F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9839" y="1825625"/>
            <a:ext cx="5127093" cy="411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Verbs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Select [restaurant]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Eat [at restaurant]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Suggest [close restaurants]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Serve [sashimi]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Choose [a place to eat]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Distribute [menus]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Know [of dietary restrictions]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Support [dietary restrictions]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Attract [customers]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DEE3010-169C-4144-95D5-B3AE8D554F26}"/>
              </a:ext>
            </a:extLst>
          </p:cNvPr>
          <p:cNvGrpSpPr/>
          <p:nvPr/>
        </p:nvGrpSpPr>
        <p:grpSpPr>
          <a:xfrm>
            <a:off x="3908612" y="1904647"/>
            <a:ext cx="5410897" cy="4830242"/>
            <a:chOff x="4123101" y="2081994"/>
            <a:chExt cx="5410897" cy="4830242"/>
          </a:xfrm>
        </p:grpSpPr>
        <p:sp>
          <p:nvSpPr>
            <p:cNvPr id="6" name="Right Brace 5">
              <a:extLst>
                <a:ext uri="{FF2B5EF4-FFF2-40B4-BE49-F238E27FC236}">
                  <a16:creationId xmlns:a16="http://schemas.microsoft.com/office/drawing/2014/main" id="{48A50F8B-95CF-46A5-B8D5-52DAF625C097}"/>
                </a:ext>
              </a:extLst>
            </p:cNvPr>
            <p:cNvSpPr/>
            <p:nvPr/>
          </p:nvSpPr>
          <p:spPr>
            <a:xfrm>
              <a:off x="4123101" y="2081994"/>
              <a:ext cx="492668" cy="4588228"/>
            </a:xfrm>
            <a:prstGeom prst="rightBrace">
              <a:avLst>
                <a:gd name="adj1" fmla="val 8333"/>
                <a:gd name="adj2" fmla="val 90413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0ABA835-5C35-4423-AA56-1A3B488071EF}"/>
                </a:ext>
              </a:extLst>
            </p:cNvPr>
            <p:cNvSpPr txBox="1"/>
            <p:nvPr/>
          </p:nvSpPr>
          <p:spPr>
            <a:xfrm>
              <a:off x="4790392" y="5588797"/>
              <a:ext cx="474360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5"/>
                  </a:solidFill>
                </a:rPr>
                <a:t>What are the </a:t>
              </a:r>
              <a:r>
                <a:rPr lang="en-US" sz="2000" i="1" dirty="0">
                  <a:solidFill>
                    <a:schemeClr val="accent5"/>
                  </a:solidFill>
                </a:rPr>
                <a:t>responsibilities </a:t>
              </a:r>
              <a:r>
                <a:rPr lang="en-US" sz="2000" dirty="0">
                  <a:solidFill>
                    <a:schemeClr val="accent5"/>
                  </a:solidFill>
                </a:rPr>
                <a:t>of each?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accent5"/>
                  </a:solidFill>
                </a:rPr>
                <a:t>Phone: whole system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accent5"/>
                  </a:solidFill>
                </a:rPr>
                <a:t>Sashimi: something to eat – an example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accent5"/>
                  </a:solidFill>
                </a:rPr>
                <a:t>Walk: a measure of distance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5492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A787B-69F6-4887-B1D7-ECB385041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Nouns &amp;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A5638-D989-49C0-9B80-0465CF4AB2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84411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Nouns: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Student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Phone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Restaurant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Where to eat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Sashimi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 Menu Item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Place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 Location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10-minute walk 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Distance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Owner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Menu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Food selection 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Menu Item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Customer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Dietary Restriction</a:t>
            </a:r>
          </a:p>
          <a:p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B559F-E1A9-4827-8900-0512FB67F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9839" y="1825625"/>
            <a:ext cx="5127093" cy="411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Verbs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Select [restaurant]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Eat [at restaurant]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Suggest [close restaurants]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Serve [sashimi]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Choose [a place to eat]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Distribute [menus]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Know [of dietary restrictions]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Support [dietary restrictions]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Attract [customers]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993580-006A-4E2D-843F-DF075E1C619C}"/>
              </a:ext>
            </a:extLst>
          </p:cNvPr>
          <p:cNvSpPr txBox="1"/>
          <p:nvPr/>
        </p:nvSpPr>
        <p:spPr>
          <a:xfrm>
            <a:off x="6319840" y="5715298"/>
            <a:ext cx="4613203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i="1" dirty="0"/>
              <a:t>Next: associate actions with objects</a:t>
            </a:r>
          </a:p>
        </p:txBody>
      </p:sp>
    </p:spTree>
    <p:extLst>
      <p:ext uri="{BB962C8B-B14F-4D97-AF65-F5344CB8AC3E}">
        <p14:creationId xmlns:p14="http://schemas.microsoft.com/office/powerpoint/2010/main" val="49617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F0EC090-4F01-4446-966E-9199A50D27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Nouns: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Student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Phone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Restaurant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Where to eat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Sashimi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 Menu Item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Place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 Location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10-minute walk 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Distance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Owner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Menu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Food selection 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Menu Item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Customer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Dietary Restriction</a:t>
            </a:r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A787B-69F6-4887-B1D7-ECB385041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Nouns &amp; verbs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B559F-E1A9-4827-8900-0512FB67F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9839" y="1825625"/>
            <a:ext cx="5127093" cy="411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Verbs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Select [restaurant]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Eat [at restaurant]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Suggest [close restaurants]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Serve [sashimi]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Choose [a place to eat]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Distribute [menus]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Know [of dietary restrictions]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Support [dietary restrictions]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Attract [customers]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F3AB15E-264F-4423-B253-B48F04A2A869}"/>
              </a:ext>
            </a:extLst>
          </p:cNvPr>
          <p:cNvCxnSpPr>
            <a:cxnSpLocks/>
          </p:cNvCxnSpPr>
          <p:nvPr/>
        </p:nvCxnSpPr>
        <p:spPr>
          <a:xfrm>
            <a:off x="2521974" y="3084286"/>
            <a:ext cx="3797864" cy="34471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695AA9B-F51E-4DDB-B491-128522E986ED}"/>
              </a:ext>
            </a:extLst>
          </p:cNvPr>
          <p:cNvCxnSpPr>
            <a:cxnSpLocks/>
          </p:cNvCxnSpPr>
          <p:nvPr/>
        </p:nvCxnSpPr>
        <p:spPr>
          <a:xfrm>
            <a:off x="2521974" y="3084286"/>
            <a:ext cx="3797864" cy="96520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B018671-20E1-4AA5-979D-7DFC2943A2CD}"/>
              </a:ext>
            </a:extLst>
          </p:cNvPr>
          <p:cNvCxnSpPr>
            <a:cxnSpLocks/>
          </p:cNvCxnSpPr>
          <p:nvPr/>
        </p:nvCxnSpPr>
        <p:spPr>
          <a:xfrm>
            <a:off x="2521974" y="3084286"/>
            <a:ext cx="3797864" cy="164964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8F39A7-AAD1-4E5A-9875-78ECC42C4651}"/>
              </a:ext>
            </a:extLst>
          </p:cNvPr>
          <p:cNvCxnSpPr>
            <a:cxnSpLocks/>
          </p:cNvCxnSpPr>
          <p:nvPr/>
        </p:nvCxnSpPr>
        <p:spPr>
          <a:xfrm flipV="1">
            <a:off x="2521974" y="2351314"/>
            <a:ext cx="3797864" cy="369552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62C5570-1642-4BF9-A223-FAA1EF58FDAD}"/>
              </a:ext>
            </a:extLst>
          </p:cNvPr>
          <p:cNvCxnSpPr>
            <a:cxnSpLocks/>
          </p:cNvCxnSpPr>
          <p:nvPr/>
        </p:nvCxnSpPr>
        <p:spPr>
          <a:xfrm flipH="1">
            <a:off x="2521974" y="2728686"/>
            <a:ext cx="3797864" cy="331815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A32B016-D93C-42EF-A4BC-D3769F90B752}"/>
              </a:ext>
            </a:extLst>
          </p:cNvPr>
          <p:cNvCxnSpPr>
            <a:cxnSpLocks/>
          </p:cNvCxnSpPr>
          <p:nvPr/>
        </p:nvCxnSpPr>
        <p:spPr>
          <a:xfrm flipH="1">
            <a:off x="2521974" y="3773714"/>
            <a:ext cx="3797864" cy="2273125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63D25ED-426F-48D9-B3FE-7CDBF05153E5}"/>
              </a:ext>
            </a:extLst>
          </p:cNvPr>
          <p:cNvCxnSpPr>
            <a:cxnSpLocks/>
          </p:cNvCxnSpPr>
          <p:nvPr/>
        </p:nvCxnSpPr>
        <p:spPr>
          <a:xfrm flipV="1">
            <a:off x="2521974" y="4455886"/>
            <a:ext cx="3797864" cy="159095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9545CBD-ED0D-4386-A544-8ED74E263824}"/>
              </a:ext>
            </a:extLst>
          </p:cNvPr>
          <p:cNvSpPr txBox="1"/>
          <p:nvPr/>
        </p:nvSpPr>
        <p:spPr>
          <a:xfrm>
            <a:off x="6800441" y="5411450"/>
            <a:ext cx="4986033" cy="132343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Next: construct a (domain level) class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No types, no getters/setters,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Minimal attributes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All in the language of the </a:t>
            </a:r>
            <a:r>
              <a:rPr lang="en-US" sz="2000" i="1" dirty="0"/>
              <a:t>client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5016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F0EC090-4F01-4446-966E-9199A50D27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Nouns: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Student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Phone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Restaurant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Where to eat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Sashimi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 Menu Item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Place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 Location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10-minute walk 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Distance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Owner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Menu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Food selection 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Menu Item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Customer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Dietary Restriction</a:t>
            </a:r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A787B-69F6-4887-B1D7-ECB385041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Nouns &amp; verbs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B559F-E1A9-4827-8900-0512FB67F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9839" y="1825625"/>
            <a:ext cx="5127093" cy="411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Verbs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Select [restaurant]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Eat [at restaurant]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Suggest [close restaurants]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Serve [sashimi]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Choose [a place to eat]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Distribute [menus]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Know [of dietary restrictions]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Support [dietary restrictions]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Attract [customers]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F3AB15E-264F-4423-B253-B48F04A2A869}"/>
              </a:ext>
            </a:extLst>
          </p:cNvPr>
          <p:cNvCxnSpPr>
            <a:cxnSpLocks/>
          </p:cNvCxnSpPr>
          <p:nvPr/>
        </p:nvCxnSpPr>
        <p:spPr>
          <a:xfrm>
            <a:off x="2521974" y="3084286"/>
            <a:ext cx="3797864" cy="34471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695AA9B-F51E-4DDB-B491-128522E986ED}"/>
              </a:ext>
            </a:extLst>
          </p:cNvPr>
          <p:cNvCxnSpPr>
            <a:cxnSpLocks/>
          </p:cNvCxnSpPr>
          <p:nvPr/>
        </p:nvCxnSpPr>
        <p:spPr>
          <a:xfrm>
            <a:off x="2521974" y="3084286"/>
            <a:ext cx="3797864" cy="96520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B018671-20E1-4AA5-979D-7DFC2943A2CD}"/>
              </a:ext>
            </a:extLst>
          </p:cNvPr>
          <p:cNvCxnSpPr>
            <a:cxnSpLocks/>
          </p:cNvCxnSpPr>
          <p:nvPr/>
        </p:nvCxnSpPr>
        <p:spPr>
          <a:xfrm>
            <a:off x="2521974" y="3084286"/>
            <a:ext cx="3797864" cy="164964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8F39A7-AAD1-4E5A-9875-78ECC42C4651}"/>
              </a:ext>
            </a:extLst>
          </p:cNvPr>
          <p:cNvCxnSpPr>
            <a:cxnSpLocks/>
          </p:cNvCxnSpPr>
          <p:nvPr/>
        </p:nvCxnSpPr>
        <p:spPr>
          <a:xfrm flipV="1">
            <a:off x="2521974" y="2351314"/>
            <a:ext cx="3797864" cy="369552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62C5570-1642-4BF9-A223-FAA1EF58FDAD}"/>
              </a:ext>
            </a:extLst>
          </p:cNvPr>
          <p:cNvCxnSpPr>
            <a:cxnSpLocks/>
          </p:cNvCxnSpPr>
          <p:nvPr/>
        </p:nvCxnSpPr>
        <p:spPr>
          <a:xfrm flipH="1">
            <a:off x="2521974" y="2728686"/>
            <a:ext cx="3797864" cy="331815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A32B016-D93C-42EF-A4BC-D3769F90B752}"/>
              </a:ext>
            </a:extLst>
          </p:cNvPr>
          <p:cNvCxnSpPr>
            <a:cxnSpLocks/>
          </p:cNvCxnSpPr>
          <p:nvPr/>
        </p:nvCxnSpPr>
        <p:spPr>
          <a:xfrm flipH="1">
            <a:off x="2521974" y="3773714"/>
            <a:ext cx="3797864" cy="2273125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63D25ED-426F-48D9-B3FE-7CDBF05153E5}"/>
              </a:ext>
            </a:extLst>
          </p:cNvPr>
          <p:cNvCxnSpPr>
            <a:cxnSpLocks/>
          </p:cNvCxnSpPr>
          <p:nvPr/>
        </p:nvCxnSpPr>
        <p:spPr>
          <a:xfrm flipV="1">
            <a:off x="2521974" y="4455886"/>
            <a:ext cx="3797864" cy="159095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9545CBD-ED0D-4386-A544-8ED74E263824}"/>
              </a:ext>
            </a:extLst>
          </p:cNvPr>
          <p:cNvSpPr txBox="1"/>
          <p:nvPr/>
        </p:nvSpPr>
        <p:spPr>
          <a:xfrm>
            <a:off x="6800441" y="5411450"/>
            <a:ext cx="4986033" cy="132343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Next: construct a (domain level) class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No types, no getters/setters,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Minimal attributes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All in the language of the </a:t>
            </a:r>
            <a:r>
              <a:rPr lang="en-US" sz="2000" i="1" dirty="0"/>
              <a:t>client</a:t>
            </a:r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5FC3E5-3C88-6E43-A568-0848C4C747CE}"/>
              </a:ext>
            </a:extLst>
          </p:cNvPr>
          <p:cNvSpPr/>
          <p:nvPr/>
        </p:nvSpPr>
        <p:spPr>
          <a:xfrm>
            <a:off x="6262970" y="640562"/>
            <a:ext cx="5700647" cy="3648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FF949A74-224A-BF4A-959D-618BC2C9FC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567" y="707689"/>
            <a:ext cx="548640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205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F0EC090-4F01-4446-966E-9199A50D27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Nouns: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Student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Phone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Restaurant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Where to eat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Sashimi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 Menu Item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Place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 Location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10-minute walk 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Distance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Owner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Menu</a:t>
            </a:r>
          </a:p>
          <a:p>
            <a:pPr lvl="0"/>
            <a:r>
              <a:rPr lang="en-US" sz="1800" strike="sngStrike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Food selection </a:t>
            </a:r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Menu Item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Customer</a:t>
            </a:r>
          </a:p>
          <a:p>
            <a:pPr lvl="0"/>
            <a:r>
              <a:rPr lang="en-US" sz="1800" dirty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Dietary Restriction</a:t>
            </a:r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A787B-69F6-4887-B1D7-ECB385041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MealWheel</a:t>
            </a:r>
            <a:r>
              <a:rPr lang="en-US" sz="4400" dirty="0"/>
              <a:t> 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B559F-E1A9-4827-8900-0512FB67F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9839" y="1825625"/>
            <a:ext cx="5127093" cy="411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Verbs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Select [restaurant]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Eat [at restaurant]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Suggest [close restaurants]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Serve [sashimi]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Choose [a place to eat]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Distribute [menus]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Know [of dietary restrictions]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Support [dietary restrictions]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Attract [customers]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5FC3E5-3C88-6E43-A568-0848C4C747CE}"/>
              </a:ext>
            </a:extLst>
          </p:cNvPr>
          <p:cNvSpPr/>
          <p:nvPr/>
        </p:nvSpPr>
        <p:spPr>
          <a:xfrm>
            <a:off x="6262970" y="640562"/>
            <a:ext cx="5700647" cy="3648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FF949A74-224A-BF4A-959D-618BC2C9FC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567" y="707689"/>
            <a:ext cx="5486400" cy="3514725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EABA8CB1-E531-0E4F-B0BF-92175770F6F8}"/>
              </a:ext>
            </a:extLst>
          </p:cNvPr>
          <p:cNvSpPr/>
          <p:nvPr/>
        </p:nvSpPr>
        <p:spPr>
          <a:xfrm>
            <a:off x="2786064" y="4307123"/>
            <a:ext cx="1171575" cy="603469"/>
          </a:xfrm>
          <a:prstGeom prst="ellipse">
            <a:avLst/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289C90-C192-394D-B2C2-890101975F4C}"/>
              </a:ext>
            </a:extLst>
          </p:cNvPr>
          <p:cNvSpPr txBox="1"/>
          <p:nvPr/>
        </p:nvSpPr>
        <p:spPr>
          <a:xfrm>
            <a:off x="4281866" y="3268307"/>
            <a:ext cx="3376234" cy="190821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182880" tIns="182880" rIns="182880" bIns="182880" rtlCol="0" anchor="ctr" anchorCtr="1">
            <a:spAutoFit/>
          </a:bodyPr>
          <a:lstStyle/>
          <a:p>
            <a:r>
              <a:rPr lang="en-US" sz="2000" dirty="0"/>
              <a:t>Another example: a “Distance” object in </a:t>
            </a:r>
            <a:r>
              <a:rPr lang="en-US" sz="2000" dirty="0" err="1"/>
              <a:t>MealWheel</a:t>
            </a:r>
            <a:r>
              <a:rPr lang="en-US" sz="2000" dirty="0"/>
              <a:t> makes no sense because it does not have identity – it’s an attribute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8F6A7E4-CD63-6B4F-BD38-1B7F2DFC78E6}"/>
              </a:ext>
            </a:extLst>
          </p:cNvPr>
          <p:cNvCxnSpPr>
            <a:cxnSpLocks/>
            <a:stCxn id="17" idx="7"/>
            <a:endCxn id="18" idx="1"/>
          </p:cNvCxnSpPr>
          <p:nvPr/>
        </p:nvCxnSpPr>
        <p:spPr>
          <a:xfrm flipV="1">
            <a:off x="3786066" y="4222415"/>
            <a:ext cx="495800" cy="173084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54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08BB6C-39BA-4482-67BE-06A86E6F66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1E75B-B6A1-4E96-6E20-D5C14F112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is-a, has-a, needs-a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F49E0-5450-BA40-37D3-F5AA85B79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4"/>
            <a:ext cx="7465200" cy="4728565"/>
          </a:xfrm>
        </p:spPr>
        <p:txBody>
          <a:bodyPr>
            <a:normAutofit fontScale="92500" lnSpcReduction="20000"/>
          </a:bodyPr>
          <a:lstStyle/>
          <a:p>
            <a:r>
              <a:rPr lang="en-US" sz="2400" i="1" dirty="0"/>
              <a:t>What does “</a:t>
            </a:r>
            <a:r>
              <a:rPr lang="en-US" sz="2400" i="1" dirty="0">
                <a:solidFill>
                  <a:schemeClr val="accent6"/>
                </a:solidFill>
              </a:rPr>
              <a:t>is-a</a:t>
            </a:r>
            <a:r>
              <a:rPr lang="en-US" sz="2400" i="1" dirty="0"/>
              <a:t>” mean in a class diagram?</a:t>
            </a:r>
          </a:p>
          <a:p>
            <a:pPr lvl="1"/>
            <a:r>
              <a:rPr lang="en-US" sz="2000" i="1" dirty="0"/>
              <a:t>How is this drawn?</a:t>
            </a:r>
          </a:p>
          <a:p>
            <a:r>
              <a:rPr lang="en-US" sz="2400" i="1" dirty="0"/>
              <a:t>What does “</a:t>
            </a:r>
            <a:r>
              <a:rPr lang="en-US" sz="2400" i="1" dirty="0">
                <a:solidFill>
                  <a:schemeClr val="accent6"/>
                </a:solidFill>
              </a:rPr>
              <a:t>has-a</a:t>
            </a:r>
            <a:r>
              <a:rPr lang="en-US" sz="2400" i="1" dirty="0"/>
              <a:t>” mean in a class diagram?</a:t>
            </a:r>
          </a:p>
          <a:p>
            <a:pPr lvl="1"/>
            <a:r>
              <a:rPr lang="en-US" sz="2000" i="1" dirty="0"/>
              <a:t>What are the different ways this can be drawn?</a:t>
            </a:r>
          </a:p>
          <a:p>
            <a:pPr lvl="1"/>
            <a:r>
              <a:rPr lang="en-US" sz="2000" dirty="0"/>
              <a:t>Note: if has-a is in the domain, don’t want to introduce programming concepts like declarations!</a:t>
            </a:r>
          </a:p>
          <a:p>
            <a:pPr lvl="1"/>
            <a:r>
              <a:rPr lang="en-US" sz="2000" dirty="0"/>
              <a:t>Don’t show both an association and attribute for the same concept!</a:t>
            </a:r>
          </a:p>
          <a:p>
            <a:r>
              <a:rPr lang="en-US" sz="2400" dirty="0"/>
              <a:t>Special case for “has-a”: </a:t>
            </a:r>
            <a:r>
              <a:rPr lang="en-US" sz="2400" dirty="0">
                <a:solidFill>
                  <a:schemeClr val="accent6"/>
                </a:solidFill>
              </a:rPr>
              <a:t>needs-a</a:t>
            </a:r>
          </a:p>
          <a:p>
            <a:pPr lvl="1"/>
            <a:r>
              <a:rPr lang="en-US" sz="2000" dirty="0"/>
              <a:t>The train car needs wheels or it’s not really a train car!</a:t>
            </a:r>
          </a:p>
          <a:p>
            <a:pPr lvl="1"/>
            <a:r>
              <a:rPr lang="en-US" sz="2000" dirty="0"/>
              <a:t>Always use the arrow with this connector!</a:t>
            </a:r>
          </a:p>
          <a:p>
            <a:r>
              <a:rPr lang="en-US" sz="2400" dirty="0"/>
              <a:t>Use is-a, has-a, needs-a to determine connectors</a:t>
            </a:r>
          </a:p>
          <a:p>
            <a:pPr lvl="1"/>
            <a:r>
              <a:rPr lang="en-US" sz="2000" dirty="0"/>
              <a:t>Note the direction works in all cases</a:t>
            </a:r>
          </a:p>
          <a:p>
            <a:r>
              <a:rPr lang="en-US" sz="2400" dirty="0"/>
              <a:t>At the domain level, these are invaluable checks</a:t>
            </a:r>
          </a:p>
          <a:p>
            <a:pPr lvl="1"/>
            <a:r>
              <a:rPr lang="en-US" sz="2000" dirty="0"/>
              <a:t>Not reasonable: “A box is a train car” – use “</a:t>
            </a:r>
            <a:r>
              <a:rPr lang="en-US" sz="2000" dirty="0" err="1"/>
              <a:t>BoxCar</a:t>
            </a:r>
            <a:r>
              <a:rPr lang="en-US" sz="2000" dirty="0"/>
              <a:t>” instead</a:t>
            </a:r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5" name="Picture 4" descr="A diagram of a car&#10;&#10;Description automatically generated">
            <a:extLst>
              <a:ext uri="{FF2B5EF4-FFF2-40B4-BE49-F238E27FC236}">
                <a16:creationId xmlns:a16="http://schemas.microsoft.com/office/drawing/2014/main" id="{48372F96-69A6-3960-794C-82E77D46FF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279" y="273585"/>
            <a:ext cx="2094241" cy="2834206"/>
          </a:xfrm>
          <a:prstGeom prst="rect">
            <a:avLst/>
          </a:prstGeom>
        </p:spPr>
      </p:pic>
      <p:pic>
        <p:nvPicPr>
          <p:cNvPr id="7" name="Picture 6" descr="A diagram of a vehicle&#10;&#10;Description automatically generated">
            <a:extLst>
              <a:ext uri="{FF2B5EF4-FFF2-40B4-BE49-F238E27FC236}">
                <a16:creationId xmlns:a16="http://schemas.microsoft.com/office/drawing/2014/main" id="{0CDEC454-C0CC-E9A2-BDEB-EAA78467BE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328" y="168873"/>
            <a:ext cx="3511344" cy="304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08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initial design process…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92351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with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domain classes</a:t>
            </a:r>
          </a:p>
          <a:p>
            <a:pPr lvl="1"/>
            <a:r>
              <a:rPr lang="en-US" dirty="0"/>
              <a:t>These persist across problem changes</a:t>
            </a:r>
          </a:p>
          <a:p>
            <a:pPr lvl="1"/>
            <a:r>
              <a:rPr lang="en-US" dirty="0"/>
              <a:t>Capture things clients, users will recognize</a:t>
            </a:r>
          </a:p>
          <a:p>
            <a:pPr lvl="1"/>
            <a:r>
              <a:rPr lang="en-US" dirty="0"/>
              <a:t>Capture requirements that go with those items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Explore interactions </a:t>
            </a:r>
            <a:r>
              <a:rPr lang="en-US" dirty="0">
                <a:solidFill>
                  <a:schemeClr val="tx1"/>
                </a:solidFill>
              </a:rPr>
              <a:t>through UML diagrams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Add containers, architectural elements</a:t>
            </a:r>
          </a:p>
          <a:p>
            <a:pPr lvl="1"/>
            <a:r>
              <a:rPr lang="en-US" dirty="0"/>
              <a:t>Decisions about time/space/complexity tradeoffs</a:t>
            </a:r>
          </a:p>
          <a:p>
            <a:pPr lvl="1"/>
            <a:r>
              <a:rPr lang="en-US" dirty="0"/>
              <a:t>Databases, network communications, GUI elements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Introduce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design patterns</a:t>
            </a:r>
            <a:r>
              <a:rPr lang="en-US" dirty="0"/>
              <a:t>, refine</a:t>
            </a:r>
          </a:p>
          <a:p>
            <a:pPr lvl="1"/>
            <a:r>
              <a:rPr lang="en-US" dirty="0"/>
              <a:t>These generally reduce coupling, increase flexibility</a:t>
            </a:r>
          </a:p>
          <a:p>
            <a:pPr lvl="1"/>
            <a:r>
              <a:rPr lang="en-US" dirty="0"/>
              <a:t>May REMOVE classes from previous steps</a:t>
            </a:r>
          </a:p>
          <a:p>
            <a:pPr lvl="1"/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Be careful about removing domain classes!</a:t>
            </a:r>
          </a:p>
        </p:txBody>
      </p:sp>
    </p:spTree>
    <p:extLst>
      <p:ext uri="{BB962C8B-B14F-4D97-AF65-F5344CB8AC3E}">
        <p14:creationId xmlns:p14="http://schemas.microsoft.com/office/powerpoint/2010/main" val="162835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77766-71B5-4ABE-A346-9A1340EC7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#1: domain model for…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28908-8A7D-44EB-9730-2A36C7A21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999" y="1825625"/>
            <a:ext cx="10865171" cy="492351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As a student, I would like to take a quiz so I have an opportunity to learn the material through studying.</a:t>
            </a:r>
          </a:p>
          <a:p>
            <a:r>
              <a:rPr lang="en-US" dirty="0"/>
              <a:t>As an instructor, I would like to create quizzes with multiple choice and short answer questions so I can check students’ knowledge.</a:t>
            </a:r>
          </a:p>
          <a:p>
            <a:r>
              <a:rPr lang="en-US" dirty="0"/>
              <a:t>As an instructor, I would like to grade answers to questions so I can find out how much each student knew about the material in the question.</a:t>
            </a:r>
          </a:p>
          <a:p>
            <a:r>
              <a:rPr lang="en-US" dirty="0"/>
              <a:t>As an instructor, I would like the system to suggest possible scores for questions so I can grade quizzes more quickly.</a:t>
            </a:r>
          </a:p>
          <a:p>
            <a:r>
              <a:rPr lang="en-US" dirty="0"/>
              <a:t>As a student, I would like to see the total score and the response feedback so I can evaluate how well I studied.</a:t>
            </a:r>
          </a:p>
          <a:p>
            <a:r>
              <a:rPr lang="en-US" dirty="0"/>
              <a:t>As an instructor, I would like to allow multiple answers to short answer questions so I can avoid checking each manually.</a:t>
            </a:r>
          </a:p>
        </p:txBody>
      </p:sp>
    </p:spTree>
    <p:extLst>
      <p:ext uri="{BB962C8B-B14F-4D97-AF65-F5344CB8AC3E}">
        <p14:creationId xmlns:p14="http://schemas.microsoft.com/office/powerpoint/2010/main" val="25786168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77766-71B5-4ABE-A346-9A1340EC7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#2: domain model for…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28908-8A7D-44EB-9730-2A36C7A21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999" y="1825625"/>
            <a:ext cx="10865171" cy="492351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 a student with limited vision, I would like to be able to navigate around MSOE without having to be lead by another student or service animal.</a:t>
            </a:r>
          </a:p>
          <a:p>
            <a:r>
              <a:rPr lang="en-US" dirty="0"/>
              <a:t>As a student with limited vision, I would like to receive directions on my smart watch while following a route so I know when to turn left or right in a building.</a:t>
            </a:r>
          </a:p>
          <a:p>
            <a:r>
              <a:rPr lang="en-US" dirty="0"/>
              <a:t>As a student, I would like to be able to enter my class schedule into my calendar </a:t>
            </a:r>
            <a:r>
              <a:rPr lang="en-US"/>
              <a:t>with room numbers </a:t>
            </a:r>
            <a:r>
              <a:rPr lang="en-US" dirty="0"/>
              <a:t>so I know where to be at the right time.</a:t>
            </a:r>
          </a:p>
          <a:p>
            <a:r>
              <a:rPr lang="en-US" dirty="0"/>
              <a:t>As a student, I would like to have my smart watch plan a route to the next class so I know how to get to that class at the start of the term.</a:t>
            </a:r>
          </a:p>
          <a:p>
            <a:r>
              <a:rPr lang="en-US" dirty="0"/>
              <a:t>As a student, I would like routes to follow hallways so I am not walking through other classrooms, especially if classes are in session.</a:t>
            </a:r>
          </a:p>
        </p:txBody>
      </p:sp>
    </p:spTree>
    <p:extLst>
      <p:ext uri="{BB962C8B-B14F-4D97-AF65-F5344CB8AC3E}">
        <p14:creationId xmlns:p14="http://schemas.microsoft.com/office/powerpoint/2010/main" val="475250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7466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with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domain classes</a:t>
            </a:r>
            <a:r>
              <a:rPr lang="en-US" dirty="0">
                <a:solidFill>
                  <a:schemeClr val="tx1"/>
                </a:solidFill>
              </a:rPr>
              <a:t> (satisfying RIBS)</a:t>
            </a:r>
          </a:p>
          <a:p>
            <a:pPr lvl="1"/>
            <a:r>
              <a:rPr lang="en-US" dirty="0"/>
              <a:t>These persist across problem changes</a:t>
            </a:r>
          </a:p>
          <a:p>
            <a:pPr lvl="1"/>
            <a:r>
              <a:rPr lang="en-US" dirty="0"/>
              <a:t>Capture things clients, users will recognize</a:t>
            </a:r>
          </a:p>
          <a:p>
            <a:pPr lvl="1"/>
            <a:r>
              <a:rPr lang="en-US" dirty="0"/>
              <a:t>Capture requirements that go with those items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Explore interactions </a:t>
            </a:r>
            <a:r>
              <a:rPr lang="en-US" dirty="0">
                <a:solidFill>
                  <a:schemeClr val="tx1"/>
                </a:solidFill>
              </a:rPr>
              <a:t>through sequence and state diagrams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Add containers, architectural elements</a:t>
            </a:r>
          </a:p>
          <a:p>
            <a:pPr lvl="1"/>
            <a:r>
              <a:rPr lang="en-US" dirty="0"/>
              <a:t>Decisions about time/space/complexity tradeoffs</a:t>
            </a:r>
          </a:p>
          <a:p>
            <a:pPr lvl="1"/>
            <a:r>
              <a:rPr lang="en-US" dirty="0"/>
              <a:t>Databases, network communications, GUI elements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Introduce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design patterns</a:t>
            </a:r>
            <a:r>
              <a:rPr lang="en-US" dirty="0"/>
              <a:t>, refine</a:t>
            </a:r>
          </a:p>
          <a:p>
            <a:pPr lvl="1"/>
            <a:r>
              <a:rPr lang="en-US" dirty="0"/>
              <a:t>These generally reduce coupling, increase flexibility</a:t>
            </a:r>
          </a:p>
          <a:p>
            <a:pPr lvl="1"/>
            <a:r>
              <a:rPr lang="en-US" dirty="0"/>
              <a:t>May REMOVE classes from previous steps</a:t>
            </a:r>
          </a:p>
          <a:p>
            <a:pPr lvl="1"/>
            <a:r>
              <a:rPr lang="en-US" dirty="0"/>
              <a:t>Be careful about removing domain classes!</a:t>
            </a:r>
          </a:p>
        </p:txBody>
      </p:sp>
    </p:spTree>
    <p:extLst>
      <p:ext uri="{BB962C8B-B14F-4D97-AF65-F5344CB8AC3E}">
        <p14:creationId xmlns:p14="http://schemas.microsoft.com/office/powerpoint/2010/main" val="304244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Issue: </a:t>
            </a:r>
            <a:r>
              <a:rPr lang="en-US" i="1" dirty="0"/>
              <a:t>which</a:t>
            </a:r>
            <a:r>
              <a:rPr lang="en-US" dirty="0"/>
              <a:t> classes?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81044"/>
            <a:ext cx="10233800" cy="4713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Need to identify classes in project</a:t>
            </a:r>
          </a:p>
          <a:p>
            <a:r>
              <a:rPr lang="en-US" dirty="0"/>
              <a:t>Two types: solution-space, problem-space</a:t>
            </a:r>
          </a:p>
          <a:p>
            <a:pPr lvl="1"/>
            <a:r>
              <a:rPr lang="en-US" dirty="0"/>
              <a:t>Domain classes: the classes that make up the problem</a:t>
            </a:r>
          </a:p>
          <a:p>
            <a:r>
              <a:rPr lang="en-US" dirty="0"/>
              <a:t>Starting point: identify nouns</a:t>
            </a:r>
          </a:p>
          <a:p>
            <a:pPr lvl="1"/>
            <a:r>
              <a:rPr lang="en-US" dirty="0"/>
              <a:t>Logic: these capture the things being computed, objects are things...</a:t>
            </a:r>
          </a:p>
          <a:p>
            <a:pPr lvl="1"/>
            <a:r>
              <a:rPr lang="en-US" dirty="0"/>
              <a:t>Verbs also useful: actions on objects</a:t>
            </a:r>
          </a:p>
          <a:p>
            <a:r>
              <a:rPr lang="en-US" dirty="0"/>
              <a:t>Input: user stories</a:t>
            </a:r>
          </a:p>
          <a:p>
            <a:pPr lvl="1"/>
            <a:r>
              <a:rPr lang="en-US" dirty="0"/>
              <a:t>Nouns can tell us possible classes, but there are often other nouns...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09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3354"/>
            <a:ext cx="10515600" cy="1325563"/>
          </a:xfrm>
        </p:spPr>
        <p:txBody>
          <a:bodyPr/>
          <a:lstStyle/>
          <a:p>
            <a:r>
              <a:rPr lang="en-US" dirty="0"/>
              <a:t>Additional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89488"/>
          </a:xfrm>
        </p:spPr>
        <p:txBody>
          <a:bodyPr>
            <a:normAutofit/>
          </a:bodyPr>
          <a:lstStyle/>
          <a:p>
            <a:r>
              <a:rPr lang="en-US" dirty="0"/>
              <a:t>Avoid abbreviations unless </a:t>
            </a:r>
            <a:r>
              <a:rPr lang="en-US" i="1" dirty="0"/>
              <a:t>very</a:t>
            </a:r>
            <a:r>
              <a:rPr lang="en-US" dirty="0"/>
              <a:t> common</a:t>
            </a:r>
          </a:p>
          <a:p>
            <a:pPr lvl="1"/>
            <a:r>
              <a:rPr lang="en-US" dirty="0"/>
              <a:t>Abbreviations mean having to remember yet another thing</a:t>
            </a:r>
          </a:p>
          <a:p>
            <a:pPr lvl="1"/>
            <a:r>
              <a:rPr lang="en-US" dirty="0"/>
              <a:t>Correct spelling matters!</a:t>
            </a:r>
          </a:p>
          <a:p>
            <a:r>
              <a:rPr lang="en-US" dirty="0"/>
              <a:t>Follow standards</a:t>
            </a:r>
          </a:p>
          <a:p>
            <a:pPr lvl="1"/>
            <a:r>
              <a:rPr lang="en-US" dirty="0"/>
              <a:t>Typically capitalize class names, lower case methods/attributes</a:t>
            </a:r>
          </a:p>
          <a:p>
            <a:r>
              <a:rPr lang="en-US" dirty="0"/>
              <a:t>Plural names – objects are instances</a:t>
            </a:r>
          </a:p>
          <a:p>
            <a:pPr lvl="1"/>
            <a:r>
              <a:rPr lang="en-US" dirty="0"/>
              <a:t>A group of students: a </a:t>
            </a:r>
            <a:r>
              <a:rPr lang="en-US" i="1" dirty="0"/>
              <a:t>roster</a:t>
            </a:r>
          </a:p>
          <a:p>
            <a:r>
              <a:rPr lang="en-US" dirty="0"/>
              <a:t>Poor inheritance</a:t>
            </a:r>
          </a:p>
          <a:p>
            <a:pPr lvl="1"/>
            <a:r>
              <a:rPr lang="en-US" dirty="0"/>
              <a:t>If A extends B, then anywhere a B can appear, so can an A</a:t>
            </a:r>
          </a:p>
          <a:p>
            <a:pPr lvl="1"/>
            <a:r>
              <a:rPr lang="en-US" dirty="0">
                <a:hlinkClick r:id="rId3"/>
              </a:rPr>
              <a:t>Liskov Substitution Principle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see Ch. 5 of </a:t>
            </a:r>
            <a:r>
              <a:rPr lang="en-US" i="1" dirty="0"/>
              <a:t>Software Design Principles</a:t>
            </a:r>
          </a:p>
          <a:p>
            <a:pPr lvl="1"/>
            <a:r>
              <a:rPr lang="en-US" dirty="0"/>
              <a:t>Never violate contracts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BF7F77-360E-428A-96A4-92A2ACFA7186}"/>
              </a:ext>
            </a:extLst>
          </p:cNvPr>
          <p:cNvSpPr txBox="1"/>
          <p:nvPr/>
        </p:nvSpPr>
        <p:spPr>
          <a:xfrm flipH="1">
            <a:off x="6379030" y="3313770"/>
            <a:ext cx="5290456" cy="320087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Example: deriving </a:t>
            </a:r>
            <a:r>
              <a:rPr lang="en-US" sz="2400" dirty="0">
                <a:latin typeface="Consolas" panose="020B0609020204030204" pitchFamily="49" charset="0"/>
              </a:rPr>
              <a:t>Stack</a:t>
            </a:r>
            <a:r>
              <a:rPr lang="en-US" sz="2400" dirty="0"/>
              <a:t> from </a:t>
            </a:r>
            <a:r>
              <a:rPr lang="en-US" sz="2400" dirty="0">
                <a:latin typeface="Consolas" panose="020B0609020204030204" pitchFamily="49" charset="0"/>
              </a:rPr>
              <a:t>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Can sort a 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Eg</a:t>
            </a:r>
            <a:r>
              <a:rPr lang="en-US" sz="2400" dirty="0"/>
              <a:t>: put items in alphabetical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Should we be able to sort a stack?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 </a:t>
            </a:r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class Stack extends List </a:t>
            </a:r>
            <a:r>
              <a:rPr lang="en-US" sz="2400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Then following is legal:</a:t>
            </a:r>
          </a:p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	Stack </a:t>
            </a:r>
            <a:r>
              <a:rPr lang="en-US" sz="20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todo</a:t>
            </a:r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 = new Stack(); …</a:t>
            </a:r>
          </a:p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	sort(</a:t>
            </a:r>
            <a:r>
              <a:rPr lang="en-US" sz="20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todo</a:t>
            </a:r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49AEC1-8696-4EBB-BA23-7B775CC0A1FF}"/>
              </a:ext>
            </a:extLst>
          </p:cNvPr>
          <p:cNvSpPr txBox="1"/>
          <p:nvPr/>
        </p:nvSpPr>
        <p:spPr>
          <a:xfrm>
            <a:off x="3940629" y="222367"/>
            <a:ext cx="8077200" cy="40010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i="1" dirty="0"/>
              <a:t>Software Design Principles</a:t>
            </a:r>
            <a:r>
              <a:rPr lang="en-US" sz="2400" dirty="0"/>
              <a:t>, Ch. 3: </a:t>
            </a:r>
          </a:p>
          <a:p>
            <a:pPr lvl="1"/>
            <a:r>
              <a:rPr lang="en-US" sz="2400" i="1" dirty="0">
                <a:solidFill>
                  <a:schemeClr val="accent4">
                    <a:lumMod val="75000"/>
                  </a:schemeClr>
                </a:solidFill>
              </a:rPr>
              <a:t>Favor (object) composition over (class) inheritance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400" dirty="0"/>
              <a:t>Example: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class </a:t>
            </a:r>
            <a:r>
              <a:rPr lang="en-US" sz="2000" dirty="0" err="1">
                <a:latin typeface="Consolas" panose="020B0609020204030204" pitchFamily="49" charset="0"/>
              </a:rPr>
              <a:t>StrictStringStack</a:t>
            </a:r>
            <a:r>
              <a:rPr lang="en-US" sz="2000" dirty="0">
                <a:latin typeface="Consolas" panose="020B0609020204030204" pitchFamily="49" charset="0"/>
              </a:rPr>
              <a:t> {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private List&lt;String&gt; items = new LinkedList&lt;String&gt;();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public void push(String x) { </a:t>
            </a:r>
            <a:r>
              <a:rPr lang="en-US" sz="2000" dirty="0" err="1">
                <a:latin typeface="Consolas" panose="020B0609020204030204" pitchFamily="49" charset="0"/>
              </a:rPr>
              <a:t>items.add</a:t>
            </a:r>
            <a:r>
              <a:rPr lang="en-US" sz="2000" dirty="0">
                <a:latin typeface="Consolas" panose="020B0609020204030204" pitchFamily="49" charset="0"/>
              </a:rPr>
              <a:t>(x); }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public String pop() { return </a:t>
            </a:r>
            <a:r>
              <a:rPr lang="en-US" sz="2000" dirty="0" err="1">
                <a:latin typeface="Consolas" panose="020B0609020204030204" pitchFamily="49" charset="0"/>
              </a:rPr>
              <a:t>items.pop</a:t>
            </a:r>
            <a:r>
              <a:rPr lang="en-US" sz="2000" dirty="0">
                <a:latin typeface="Consolas" panose="020B0609020204030204" pitchFamily="49" charset="0"/>
              </a:rPr>
              <a:t>(); }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}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Another case where “is-a” and “has-a” works!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 stack is not a list, but it does </a:t>
            </a:r>
            <a:r>
              <a:rPr lang="en-US" sz="2400" i="1" dirty="0"/>
              <a:t>have</a:t>
            </a:r>
            <a:r>
              <a:rPr lang="en-US" sz="2400" dirty="0"/>
              <a:t> 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 fact, it </a:t>
            </a:r>
            <a:r>
              <a:rPr lang="en-US" sz="2400" i="1" dirty="0"/>
              <a:t>needs</a:t>
            </a:r>
            <a:r>
              <a:rPr lang="en-US" sz="2400" dirty="0"/>
              <a:t> a list!</a:t>
            </a:r>
          </a:p>
        </p:txBody>
      </p:sp>
    </p:spTree>
    <p:extLst>
      <p:ext uri="{BB962C8B-B14F-4D97-AF65-F5344CB8AC3E}">
        <p14:creationId xmlns:p14="http://schemas.microsoft.com/office/powerpoint/2010/main" val="221786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Preference for domain classes over solution-space (implementation-specific) classes</a:t>
            </a:r>
          </a:p>
          <a:p>
            <a:r>
              <a:rPr lang="en-US" dirty="0"/>
              <a:t>Noun identification method</a:t>
            </a:r>
          </a:p>
          <a:p>
            <a:r>
              <a:rPr lang="en-US" dirty="0" err="1"/>
              <a:t>Doit</a:t>
            </a:r>
            <a:r>
              <a:rPr lang="en-US" dirty="0"/>
              <a:t>, passive classes and their dangers</a:t>
            </a:r>
          </a:p>
          <a:p>
            <a:r>
              <a:rPr lang="en-US" dirty="0" err="1"/>
              <a:t>Liskov</a:t>
            </a:r>
            <a:r>
              <a:rPr lang="en-US" dirty="0"/>
              <a:t> Substitution Principle</a:t>
            </a:r>
          </a:p>
          <a:p>
            <a:r>
              <a:rPr lang="en-US" dirty="0"/>
              <a:t>RIBS: responsibility, identity, behavior, state</a:t>
            </a:r>
          </a:p>
          <a:p>
            <a:pPr lvl="1"/>
            <a:r>
              <a:rPr lang="en-US"/>
              <a:t>A </a:t>
            </a:r>
            <a:r>
              <a:rPr lang="en-US" dirty="0"/>
              <a:t>tool for identifying domain objects</a:t>
            </a:r>
            <a:r>
              <a:rPr lang="en-US"/>
              <a:t>, classes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1129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5C01-94C6-20C1-8E1E-7E8B6E4FF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in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55208-43D3-A0D9-7EE3-71A657A70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4"/>
            <a:ext cx="10748150" cy="48799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(Assumption: have a partner-based assignment due soon…)</a:t>
            </a:r>
          </a:p>
          <a:p>
            <a:r>
              <a:rPr lang="en-US" dirty="0"/>
              <a:t>Basic rules:</a:t>
            </a:r>
          </a:p>
          <a:p>
            <a:pPr lvl="1"/>
            <a:r>
              <a:rPr lang="en-US" dirty="0"/>
              <a:t>No,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you don’t have to implement everything yourself </a:t>
            </a:r>
          </a:p>
          <a:p>
            <a:pPr lvl="1"/>
            <a:r>
              <a:rPr lang="en-US" dirty="0"/>
              <a:t>If necessary, you will be graded separately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Make sure what you submit does run </a:t>
            </a:r>
            <a:r>
              <a:rPr lang="en-US" dirty="0"/>
              <a:t>and has (documented!) behavior</a:t>
            </a:r>
          </a:p>
          <a:p>
            <a:pPr lvl="1"/>
            <a:r>
              <a:rPr lang="en-US" dirty="0"/>
              <a:t>Help your instructor: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document</a:t>
            </a:r>
            <a:r>
              <a:rPr lang="en-US" dirty="0"/>
              <a:t> what the system </a:t>
            </a:r>
            <a:r>
              <a:rPr lang="en-US" i="1" dirty="0"/>
              <a:t>does not</a:t>
            </a:r>
            <a:r>
              <a:rPr lang="en-US" dirty="0"/>
              <a:t> do</a:t>
            </a:r>
          </a:p>
          <a:p>
            <a:r>
              <a:rPr lang="en-US" dirty="0"/>
              <a:t>If partner fails to complete something on time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Don’t panic</a:t>
            </a:r>
            <a:r>
              <a:rPr lang="en-US" dirty="0"/>
              <a:t>, they may well get to later; just ensure your part is gradable</a:t>
            </a:r>
          </a:p>
          <a:p>
            <a:pPr lvl="1"/>
            <a:r>
              <a:rPr lang="en-US" dirty="0"/>
              <a:t>They often do, and late penalties can be applied to just one team member (tell us!)</a:t>
            </a:r>
          </a:p>
          <a:p>
            <a:r>
              <a:rPr lang="en-US" dirty="0"/>
              <a:t>Key: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over-communicate</a:t>
            </a:r>
          </a:p>
          <a:p>
            <a:pPr lvl="1"/>
            <a:r>
              <a:rPr lang="en-US" dirty="0"/>
              <a:t>Send multiple messages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describing progress </a:t>
            </a:r>
            <a:r>
              <a:rPr lang="en-US" dirty="0"/>
              <a:t>as time gets short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Tell your partner about changes in plans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Respond to messages </a:t>
            </a:r>
            <a:r>
              <a:rPr lang="en-US" dirty="0"/>
              <a:t>right away so your partner knows you know what they said!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09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BD30D-C7F7-1C16-0635-C5DDA79E1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6" y="365125"/>
            <a:ext cx="11985171" cy="1325563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Sequence Diagrams: object to object interactions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2B60B-790B-EBD7-17C7-E7ACDE3C4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999" y="1825625"/>
            <a:ext cx="10582143" cy="4351338"/>
          </a:xfrm>
        </p:spPr>
        <p:txBody>
          <a:bodyPr/>
          <a:lstStyle/>
          <a:p>
            <a:r>
              <a:rPr lang="en-US" dirty="0"/>
              <a:t>Capture object-to-object interactions</a:t>
            </a:r>
          </a:p>
          <a:p>
            <a:r>
              <a:rPr lang="en-US" dirty="0"/>
              <a:t>Across top: instances of classes</a:t>
            </a:r>
          </a:p>
          <a:p>
            <a:r>
              <a:rPr lang="en-US" dirty="0"/>
              <a:t>Each instance: a timeline (possibly starting and stopping)</a:t>
            </a:r>
          </a:p>
          <a:p>
            <a:r>
              <a:rPr lang="en-US" dirty="0"/>
              <a:t>Arrow: method calls/”messages”, target will be the class </a:t>
            </a:r>
            <a:r>
              <a:rPr lang="en-US" i="1" dirty="0"/>
              <a:t>containing</a:t>
            </a:r>
            <a:r>
              <a:rPr lang="en-US" dirty="0"/>
              <a:t> the message</a:t>
            </a:r>
          </a:p>
          <a:p>
            <a:r>
              <a:rPr lang="en-US" dirty="0"/>
              <a:t>Create: new</a:t>
            </a:r>
          </a:p>
          <a:p>
            <a:r>
              <a:rPr lang="en-US" dirty="0"/>
              <a:t>Return: optional</a:t>
            </a:r>
          </a:p>
          <a:p>
            <a:r>
              <a:rPr lang="en-US" dirty="0"/>
              <a:t>Don’t try to capture </a:t>
            </a:r>
            <a:r>
              <a:rPr lang="en-US" i="1" dirty="0"/>
              <a:t>all</a:t>
            </a:r>
            <a:r>
              <a:rPr lang="en-US" dirty="0"/>
              <a:t> detail…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704233-C3A7-67A9-7C9F-5A858192FADD}"/>
              </a:ext>
            </a:extLst>
          </p:cNvPr>
          <p:cNvSpPr txBox="1"/>
          <p:nvPr/>
        </p:nvSpPr>
        <p:spPr>
          <a:xfrm>
            <a:off x="3635722" y="6031210"/>
            <a:ext cx="8231356" cy="461665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See </a:t>
            </a:r>
            <a:r>
              <a:rPr lang="en-US" sz="2400" dirty="0">
                <a:hlinkClick r:id="rId2"/>
              </a:rPr>
              <a:t>https://developer.ibm.com/articles/the-sequence-diagram/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953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Meal Wheel user stories</a:t>
            </a:r>
          </a:p>
          <a:p>
            <a:pPr lvl="1"/>
            <a:r>
              <a:rPr lang="en-US" dirty="0"/>
              <a:t>As a hungry student, I want my phone to randomly select from different restaurants so I know where to eat.</a:t>
            </a:r>
          </a:p>
          <a:p>
            <a:pPr lvl="1"/>
            <a:r>
              <a:rPr lang="en-US" dirty="0"/>
              <a:t>As a picky student, I want my phone to suggest close restaurants that serve sashimi so I can choose a place to eat within 10 minutes walk.</a:t>
            </a:r>
          </a:p>
          <a:p>
            <a:pPr lvl="1"/>
            <a:r>
              <a:rPr lang="en-US" dirty="0"/>
              <a:t>As a restaurant owner, I want to distribute menus to potential customers so customers can be attracted by my food selections.</a:t>
            </a:r>
          </a:p>
          <a:p>
            <a:pPr lvl="1"/>
            <a:r>
              <a:rPr lang="en-US" dirty="0"/>
              <a:t>As a restaurant owner, I want potential customers to know of dietary restrictions that I support so I can attract customers who do not eat particular foods.</a:t>
            </a:r>
          </a:p>
          <a:p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What classes should be in this system?</a:t>
            </a:r>
          </a:p>
          <a:p>
            <a:pPr lvl="1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Classes abstract things, so we’re really asking what </a:t>
            </a:r>
            <a:r>
              <a:rPr lang="en-US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things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do we need?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083934-8000-434D-AB85-2CD858EE8AB5}"/>
              </a:ext>
            </a:extLst>
          </p:cNvPr>
          <p:cNvSpPr txBox="1"/>
          <p:nvPr/>
        </p:nvSpPr>
        <p:spPr>
          <a:xfrm>
            <a:off x="6402584" y="310191"/>
            <a:ext cx="5519058" cy="34163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Some options – things in the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Student, food order, menu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Diet, walking, 10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Orders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Database of restaurants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Lookup table of restaurant locations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javafx</a:t>
            </a:r>
            <a:r>
              <a:rPr lang="en-US" sz="2400" dirty="0"/>
              <a:t> classes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Scene, Stage, Pane, </a:t>
            </a:r>
            <a:r>
              <a:rPr lang="en-US" sz="2400" dirty="0" err="1"/>
              <a:t>MouseEvent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String, Date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C3F460-AB9F-44FF-BB12-00B2FA9B8A08}"/>
              </a:ext>
            </a:extLst>
          </p:cNvPr>
          <p:cNvSpPr txBox="1"/>
          <p:nvPr/>
        </p:nvSpPr>
        <p:spPr>
          <a:xfrm>
            <a:off x="723440" y="4496018"/>
            <a:ext cx="11026919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Issues that might help us decide which things need to be classes: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What will be maintainable?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What if we switch to (say) iPhone &amp; iOS/Swift rather than Android/Java?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What if we decide the data should be stored in text files?</a:t>
            </a:r>
          </a:p>
        </p:txBody>
      </p:sp>
    </p:spTree>
    <p:extLst>
      <p:ext uri="{BB962C8B-B14F-4D97-AF65-F5344CB8AC3E}">
        <p14:creationId xmlns:p14="http://schemas.microsoft.com/office/powerpoint/2010/main" val="78624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Implementations: </a:t>
            </a:r>
            <a:r>
              <a:rPr lang="en-US" i="1" dirty="0">
                <a:solidFill>
                  <a:schemeClr val="accent6"/>
                </a:solidFill>
              </a:rPr>
              <a:t>solution space</a:t>
            </a:r>
          </a:p>
          <a:p>
            <a:pPr lvl="1"/>
            <a:r>
              <a:rPr lang="en-US" dirty="0"/>
              <a:t>Classes that are in a particular solution</a:t>
            </a:r>
          </a:p>
          <a:p>
            <a:pPr lvl="1"/>
            <a:r>
              <a:rPr lang="en-US" dirty="0"/>
              <a:t>Possible classes: table of restaurants to GPS coordinates, table of restaurants to menus, table of dietary restrictions to menu items</a:t>
            </a:r>
          </a:p>
          <a:p>
            <a:r>
              <a:rPr lang="en-US" dirty="0"/>
              <a:t>Problems: </a:t>
            </a:r>
            <a:r>
              <a:rPr lang="en-US" i="1" dirty="0">
                <a:solidFill>
                  <a:schemeClr val="accent6"/>
                </a:solidFill>
              </a:rPr>
              <a:t>domain classes</a:t>
            </a:r>
            <a:endParaRPr lang="en-US" dirty="0">
              <a:solidFill>
                <a:schemeClr val="accent6"/>
              </a:solidFill>
            </a:endParaRPr>
          </a:p>
          <a:p>
            <a:pPr lvl="1"/>
            <a:r>
              <a:rPr lang="en-US" dirty="0"/>
              <a:t>Classes that are part of the </a:t>
            </a:r>
            <a:r>
              <a:rPr lang="en-US" i="1" dirty="0"/>
              <a:t>problem space</a:t>
            </a:r>
          </a:p>
          <a:p>
            <a:pPr lvl="1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Start with these classes, add solution classes only as needed</a:t>
            </a:r>
            <a:endParaRPr lang="en-US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n-US" dirty="0"/>
              <a:t>Why prefer domain classes?</a:t>
            </a:r>
          </a:p>
          <a:p>
            <a:pPr lvl="1"/>
            <a:r>
              <a:rPr lang="en-US" dirty="0"/>
              <a:t>Solution independent – less likely to change to support new features</a:t>
            </a:r>
          </a:p>
          <a:p>
            <a:pPr lvl="1"/>
            <a:r>
              <a:rPr lang="en-US" i="1" dirty="0"/>
              <a:t>How would each solution change if we track popularity and wait times?</a:t>
            </a:r>
          </a:p>
          <a:p>
            <a:pPr lvl="1"/>
            <a:r>
              <a:rPr lang="en-US" dirty="0"/>
              <a:t>Natural: these are the entities that form the problem to solve</a:t>
            </a:r>
          </a:p>
          <a:p>
            <a:r>
              <a:rPr lang="en-US" dirty="0"/>
              <a:t>Design: adding solution space classes to meet goals</a:t>
            </a:r>
          </a:p>
        </p:txBody>
      </p:sp>
    </p:spTree>
    <p:extLst>
      <p:ext uri="{BB962C8B-B14F-4D97-AF65-F5344CB8AC3E}">
        <p14:creationId xmlns:p14="http://schemas.microsoft.com/office/powerpoint/2010/main" val="150437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identify domain classes?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 1: just sit there and think them up</a:t>
            </a:r>
          </a:p>
          <a:p>
            <a:r>
              <a:rPr lang="en-US" dirty="0"/>
              <a:t>Solution 2: mine the stories/scenarios/requirements</a:t>
            </a:r>
          </a:p>
          <a:p>
            <a:pPr lvl="1"/>
            <a:r>
              <a:rPr lang="en-US" dirty="0"/>
              <a:t>Nouns: classes – things</a:t>
            </a:r>
          </a:p>
          <a:p>
            <a:pPr lvl="1"/>
            <a:r>
              <a:rPr lang="en-US" dirty="0"/>
              <a:t>Verbs: actions/methods</a:t>
            </a:r>
          </a:p>
          <a:p>
            <a:pPr lvl="1"/>
            <a:r>
              <a:rPr lang="en-US" dirty="0"/>
              <a:t>Simple values: attributes</a:t>
            </a:r>
          </a:p>
        </p:txBody>
      </p:sp>
    </p:spTree>
    <p:extLst>
      <p:ext uri="{BB962C8B-B14F-4D97-AF65-F5344CB8AC3E}">
        <p14:creationId xmlns:p14="http://schemas.microsoft.com/office/powerpoint/2010/main" val="1772111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Meal Wheel user stories</a:t>
            </a:r>
          </a:p>
          <a:p>
            <a:pPr lvl="1"/>
            <a:r>
              <a:rPr lang="en-US" dirty="0"/>
              <a:t>As a hungry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student</a:t>
            </a:r>
            <a:r>
              <a:rPr lang="en-US" dirty="0"/>
              <a:t>, I want my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phone</a:t>
            </a:r>
            <a:r>
              <a:rPr lang="en-US" dirty="0"/>
              <a:t> to randomly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select</a:t>
            </a: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from different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restaurants</a:t>
            </a:r>
            <a:r>
              <a:rPr lang="en-US" dirty="0"/>
              <a:t> so I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know</a:t>
            </a:r>
            <a:r>
              <a:rPr lang="en-US" dirty="0"/>
              <a:t>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where to eat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As a picky student, I want my phone to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suggest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close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restaurants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that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serve</a:t>
            </a:r>
            <a:r>
              <a:rPr lang="en-US" dirty="0"/>
              <a:t>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sashimi</a:t>
            </a:r>
            <a:r>
              <a:rPr lang="en-US" dirty="0"/>
              <a:t> so I can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choose</a:t>
            </a:r>
            <a:r>
              <a:rPr lang="en-US" dirty="0"/>
              <a:t> a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place</a:t>
            </a:r>
            <a:r>
              <a:rPr lang="en-US" dirty="0"/>
              <a:t> to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eat</a:t>
            </a:r>
            <a:r>
              <a:rPr lang="en-US" dirty="0"/>
              <a:t> within a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10-minute walk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As a restaurant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owner</a:t>
            </a:r>
            <a:r>
              <a:rPr lang="en-US" dirty="0"/>
              <a:t>, I want to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distribute</a:t>
            </a:r>
            <a:r>
              <a:rPr lang="en-US" dirty="0"/>
              <a:t>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menus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to potential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customers</a:t>
            </a:r>
            <a:r>
              <a:rPr lang="en-US" dirty="0"/>
              <a:t> so customers can be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attracted</a:t>
            </a:r>
            <a:r>
              <a:rPr lang="en-US" dirty="0"/>
              <a:t> by my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food selections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As a restaurant owner, I want potential customers to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know</a:t>
            </a:r>
            <a:r>
              <a:rPr lang="en-US" dirty="0"/>
              <a:t> of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dietary restrictions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that I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support</a:t>
            </a:r>
            <a:r>
              <a:rPr lang="en-US" dirty="0"/>
              <a:t> so I can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attract</a:t>
            </a:r>
            <a:r>
              <a:rPr lang="en-US" dirty="0"/>
              <a:t> customers who do not eat particular </a:t>
            </a: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foods</a:t>
            </a:r>
            <a:r>
              <a:rPr lang="en-US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84FFD8-C1B1-4C36-AFC8-05A70FE3D61D}"/>
              </a:ext>
            </a:extLst>
          </p:cNvPr>
          <p:cNvSpPr txBox="1"/>
          <p:nvPr/>
        </p:nvSpPr>
        <p:spPr>
          <a:xfrm>
            <a:off x="6309360" y="230188"/>
            <a:ext cx="5321808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i="1" dirty="0">
                <a:latin typeface="Damascus" charset="-78"/>
                <a:ea typeface="Damascus" charset="-78"/>
                <a:cs typeface="Damascus" charset="-78"/>
              </a:rPr>
              <a:t>Noun identification method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u="sng" dirty="0">
                <a:solidFill>
                  <a:schemeClr val="accent6">
                    <a:lumMod val="60000"/>
                    <a:lumOff val="40000"/>
                  </a:schemeClr>
                </a:solidFill>
                <a:latin typeface="Damascus" charset="-78"/>
                <a:ea typeface="Damascus" charset="-78"/>
                <a:cs typeface="Damascus" charset="-78"/>
              </a:rPr>
              <a:t>Nouns</a:t>
            </a:r>
            <a:r>
              <a:rPr lang="en-US" sz="2400" dirty="0">
                <a:latin typeface="Damascus" charset="-78"/>
                <a:ea typeface="Damascus" charset="-78"/>
                <a:cs typeface="Damascus" charset="-78"/>
              </a:rPr>
              <a:t> – things: classes, attributes</a:t>
            </a:r>
            <a:endParaRPr lang="en-US" sz="2400" u="sng" dirty="0">
              <a:latin typeface="Damascus" charset="-78"/>
              <a:ea typeface="Damascus" charset="-78"/>
              <a:cs typeface="Damascus" charset="-78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Damascus" charset="-78"/>
                <a:ea typeface="Damascus" charset="-78"/>
                <a:cs typeface="Damascus" charset="-78"/>
              </a:rPr>
              <a:t>Verbs</a:t>
            </a:r>
            <a:r>
              <a:rPr lang="en-US" sz="2400" b="1" dirty="0">
                <a:solidFill>
                  <a:schemeClr val="accent4"/>
                </a:solidFill>
                <a:latin typeface="Damascus" charset="-78"/>
                <a:ea typeface="Damascus" charset="-78"/>
                <a:cs typeface="Damascus" charset="-78"/>
              </a:rPr>
              <a:t> </a:t>
            </a:r>
            <a:r>
              <a:rPr lang="en-US" sz="2400" dirty="0">
                <a:latin typeface="Damascus" charset="-78"/>
                <a:ea typeface="Damascus" charset="-78"/>
                <a:cs typeface="Damascus" charset="-78"/>
              </a:rPr>
              <a:t>– </a:t>
            </a:r>
            <a:r>
              <a:rPr lang="en-US" sz="2400" dirty="0">
                <a:solidFill>
                  <a:schemeClr val="tx1"/>
                </a:solidFill>
                <a:latin typeface="Damascus" charset="-78"/>
                <a:ea typeface="Damascus" charset="-78"/>
                <a:cs typeface="Damascus" charset="-78"/>
              </a:rPr>
              <a:t>actions: methods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A5B560-134B-A978-7F41-4DA444564431}"/>
              </a:ext>
            </a:extLst>
          </p:cNvPr>
          <p:cNvSpPr txBox="1"/>
          <p:nvPr/>
        </p:nvSpPr>
        <p:spPr>
          <a:xfrm>
            <a:off x="6714783" y="5427483"/>
            <a:ext cx="5231794" cy="1200329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Assumption: every noun will become a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But do all of these make sense as classes?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For example. is student different than customer?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Is a 10-minute walk a thing?</a:t>
            </a:r>
          </a:p>
        </p:txBody>
      </p:sp>
    </p:spTree>
    <p:extLst>
      <p:ext uri="{BB962C8B-B14F-4D97-AF65-F5344CB8AC3E}">
        <p14:creationId xmlns:p14="http://schemas.microsoft.com/office/powerpoint/2010/main" val="66720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10691000" cy="493440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What is a class in the first place?</a:t>
            </a:r>
          </a:p>
          <a:p>
            <a:r>
              <a:rPr lang="en-US" dirty="0"/>
              <a:t>One solution: identify 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responsibilities</a:t>
            </a:r>
          </a:p>
          <a:p>
            <a:pPr lvl="1"/>
            <a:r>
              <a:rPr lang="en-US" dirty="0"/>
              <a:t>What the class provides to the rest of the system</a:t>
            </a:r>
          </a:p>
          <a:p>
            <a:r>
              <a:rPr lang="en-US" dirty="0"/>
              <a:t>What are the responsibilities of…</a:t>
            </a:r>
          </a:p>
          <a:p>
            <a:pPr lvl="1"/>
            <a:r>
              <a:rPr lang="en-US" dirty="0"/>
              <a:t>a house? door? window?</a:t>
            </a:r>
          </a:p>
          <a:p>
            <a:pPr lvl="1"/>
            <a:r>
              <a:rPr lang="en-US" dirty="0"/>
              <a:t>Bank account? Student record in registration system?</a:t>
            </a:r>
          </a:p>
          <a:p>
            <a:r>
              <a:rPr lang="en-US" dirty="0"/>
              <a:t>How many responsibilities should a class have?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Could say “just one,” but what would happen if Student had just 1?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Responsibilities: clear, limited, but complete!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At least </a:t>
            </a: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one</a:t>
            </a:r>
            <a:r>
              <a:rPr lang="en-US" sz="2400" dirty="0"/>
              <a:t>, rarely more than </a:t>
            </a: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two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>
                <a:solidFill>
                  <a:schemeClr val="tx1">
                    <a:lumMod val="95000"/>
                  </a:schemeClr>
                </a:solidFill>
              </a:rPr>
              <a:t>No responsibilities to rest of system? Not an object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err="1">
                <a:solidFill>
                  <a:schemeClr val="tx1">
                    <a:lumMod val="95000"/>
                  </a:schemeClr>
                </a:solidFill>
              </a:rPr>
              <a:t>Eg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: A house design </a:t>
            </a:r>
            <a:r>
              <a:rPr lang="en-US" sz="2400">
                <a:solidFill>
                  <a:schemeClr val="tx1">
                    <a:lumMod val="95000"/>
                  </a:schemeClr>
                </a:solidFill>
              </a:rPr>
              <a:t>system with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garages </a:t>
            </a:r>
            <a:r>
              <a:rPr lang="en-US" sz="2400">
                <a:solidFill>
                  <a:schemeClr val="tx1">
                    <a:lumMod val="95000"/>
                  </a:schemeClr>
                </a:solidFill>
              </a:rPr>
              <a:t>holding cars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, but car has no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112847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3353"/>
            <a:ext cx="10515600" cy="1325563"/>
          </a:xfrm>
        </p:spPr>
        <p:txBody>
          <a:bodyPr/>
          <a:lstStyle/>
          <a:p>
            <a:r>
              <a:rPr lang="en-US" dirty="0"/>
              <a:t>Additional, common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89488"/>
          </a:xfrm>
        </p:spPr>
        <p:txBody>
          <a:bodyPr>
            <a:normAutofit/>
          </a:bodyPr>
          <a:lstStyle/>
          <a:p>
            <a:r>
              <a:rPr lang="en-US" dirty="0"/>
              <a:t>“</a:t>
            </a:r>
            <a:r>
              <a:rPr lang="en-US" dirty="0" err="1"/>
              <a:t>doit</a:t>
            </a:r>
            <a:r>
              <a:rPr lang="en-US" dirty="0"/>
              <a:t>” class: does everything</a:t>
            </a:r>
          </a:p>
          <a:p>
            <a:pPr lvl="1"/>
            <a:r>
              <a:rPr lang="en-US" dirty="0"/>
              <a:t>Generally surrounded by lots of passive objects</a:t>
            </a:r>
          </a:p>
          <a:p>
            <a:pPr lvl="1"/>
            <a:r>
              <a:rPr lang="en-US" dirty="0"/>
              <a:t>Often has one or two large, impossible-to-reuse methods</a:t>
            </a:r>
          </a:p>
          <a:p>
            <a:r>
              <a:rPr lang="en-US" dirty="0"/>
              <a:t>System class – little need to document (the Java-specific) main()!</a:t>
            </a:r>
          </a:p>
          <a:p>
            <a:pPr lvl="1"/>
            <a:r>
              <a:rPr lang="en-US" dirty="0"/>
              <a:t>Often becomes a doit class – </a:t>
            </a:r>
            <a:r>
              <a:rPr lang="en-US" i="1" dirty="0"/>
              <a:t>all</a:t>
            </a:r>
            <a:r>
              <a:rPr lang="en-US" dirty="0"/>
              <a:t> the responsibilities</a:t>
            </a:r>
          </a:p>
          <a:p>
            <a:pPr lvl="1"/>
            <a:r>
              <a:rPr lang="en-US" dirty="0"/>
              <a:t>High level design diagrams should be language-independent</a:t>
            </a:r>
          </a:p>
          <a:p>
            <a:pPr lvl="1"/>
            <a:r>
              <a:rPr lang="en-US" i="1" dirty="0"/>
              <a:t>Focus on the domain, not solutions</a:t>
            </a:r>
          </a:p>
          <a:p>
            <a:r>
              <a:rPr lang="en-US" dirty="0"/>
              <a:t>Classes for actions</a:t>
            </a:r>
          </a:p>
          <a:p>
            <a:pPr lvl="1"/>
            <a:r>
              <a:rPr lang="en-US" dirty="0"/>
              <a:t>“parser”, “artificial intelligence”, “list maintainer”</a:t>
            </a:r>
          </a:p>
          <a:p>
            <a:pPr lvl="1"/>
            <a:r>
              <a:rPr lang="en-US" dirty="0"/>
              <a:t>Roll these into domain objects!</a:t>
            </a:r>
          </a:p>
          <a:p>
            <a:pPr lvl="1"/>
            <a:r>
              <a:rPr lang="en-US" dirty="0"/>
              <a:t>Patterns excepted!</a:t>
            </a:r>
          </a:p>
        </p:txBody>
      </p:sp>
    </p:spTree>
    <p:extLst>
      <p:ext uri="{BB962C8B-B14F-4D97-AF65-F5344CB8AC3E}">
        <p14:creationId xmlns:p14="http://schemas.microsoft.com/office/powerpoint/2010/main" val="121929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9974</TotalTime>
  <Words>3904</Words>
  <Application>Microsoft Office PowerPoint</Application>
  <PresentationFormat>Widescreen</PresentationFormat>
  <Paragraphs>544</Paragraphs>
  <Slides>33</Slides>
  <Notes>25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Consolas</vt:lpstr>
      <vt:lpstr>Corbel</vt:lpstr>
      <vt:lpstr>Damascus</vt:lpstr>
      <vt:lpstr>Depth</vt:lpstr>
      <vt:lpstr>3. Object-Oriented Design (OOD)</vt:lpstr>
      <vt:lpstr>UML Refresher</vt:lpstr>
      <vt:lpstr>Issue: which classes?</vt:lpstr>
      <vt:lpstr>Identifying classes</vt:lpstr>
      <vt:lpstr>Domain classes</vt:lpstr>
      <vt:lpstr>How to identify domain classes?</vt:lpstr>
      <vt:lpstr>Application:</vt:lpstr>
      <vt:lpstr>Understanding classes</vt:lpstr>
      <vt:lpstr>Additional, common issues</vt:lpstr>
      <vt:lpstr>A more systematic definition</vt:lpstr>
      <vt:lpstr>A more systematic definition</vt:lpstr>
      <vt:lpstr>A more systematic definition</vt:lpstr>
      <vt:lpstr>PowerPoint Presentation</vt:lpstr>
      <vt:lpstr>What’s a domain object, continued…</vt:lpstr>
      <vt:lpstr>What characterizes a domain object</vt:lpstr>
      <vt:lpstr>What characterizes a domain object</vt:lpstr>
      <vt:lpstr>What characterizes a domain object</vt:lpstr>
      <vt:lpstr>Returning to meal wheel:</vt:lpstr>
      <vt:lpstr>Nouns &amp; verbs</vt:lpstr>
      <vt:lpstr>Nouns &amp; verbs</vt:lpstr>
      <vt:lpstr>Nouns &amp; verbs</vt:lpstr>
      <vt:lpstr>Nouns &amp; verbs</vt:lpstr>
      <vt:lpstr>Nouns &amp; verbs</vt:lpstr>
      <vt:lpstr>MealWheel example</vt:lpstr>
      <vt:lpstr>is-a, has-a, needs-a</vt:lpstr>
      <vt:lpstr>An initial design process…</vt:lpstr>
      <vt:lpstr>Example #1: domain model for…</vt:lpstr>
      <vt:lpstr>Example #2: domain model for…</vt:lpstr>
      <vt:lpstr>Sound designs</vt:lpstr>
      <vt:lpstr>Additional issues</vt:lpstr>
      <vt:lpstr>Review</vt:lpstr>
      <vt:lpstr>Working in teams</vt:lpstr>
      <vt:lpstr>Sequence Diagrams: object to object interactions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Course Introduction</dc:title>
  <dc:creator>Brad Dennis</dc:creator>
  <cp:lastModifiedBy>Hasker, Robert</cp:lastModifiedBy>
  <cp:revision>389</cp:revision>
  <dcterms:created xsi:type="dcterms:W3CDTF">2014-08-01T20:24:53Z</dcterms:created>
  <dcterms:modified xsi:type="dcterms:W3CDTF">2025-02-17T17:28:56Z</dcterms:modified>
</cp:coreProperties>
</file>