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4" r:id="rId1"/>
  </p:sldMasterIdLst>
  <p:notesMasterIdLst>
    <p:notesMasterId r:id="rId24"/>
  </p:notesMasterIdLst>
  <p:sldIdLst>
    <p:sldId id="256" r:id="rId2"/>
    <p:sldId id="338" r:id="rId3"/>
    <p:sldId id="311" r:id="rId4"/>
    <p:sldId id="312" r:id="rId5"/>
    <p:sldId id="335" r:id="rId6"/>
    <p:sldId id="315" r:id="rId7"/>
    <p:sldId id="313" r:id="rId8"/>
    <p:sldId id="316" r:id="rId9"/>
    <p:sldId id="318" r:id="rId10"/>
    <p:sldId id="321" r:id="rId11"/>
    <p:sldId id="323" r:id="rId12"/>
    <p:sldId id="336" r:id="rId13"/>
    <p:sldId id="324" r:id="rId14"/>
    <p:sldId id="337" r:id="rId15"/>
    <p:sldId id="322" r:id="rId16"/>
    <p:sldId id="325" r:id="rId17"/>
    <p:sldId id="326" r:id="rId18"/>
    <p:sldId id="327" r:id="rId19"/>
    <p:sldId id="328" r:id="rId20"/>
    <p:sldId id="329" r:id="rId21"/>
    <p:sldId id="330" r:id="rId22"/>
    <p:sldId id="33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03" autoAdjust="0"/>
    <p:restoredTop sz="87347" autoAdjust="0"/>
  </p:normalViewPr>
  <p:slideViewPr>
    <p:cSldViewPr snapToGrid="0">
      <p:cViewPr varScale="1">
        <p:scale>
          <a:sx n="62" d="100"/>
          <a:sy n="62" d="100"/>
        </p:scale>
        <p:origin x="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66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E308-EECF-424A-A854-E10DAE08912C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80B62-BD92-469F-926D-64291AC82B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2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9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picture of this!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39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picture of this!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90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*really* want the base class (Component) to be an interface, otherwise you will have two copies of </a:t>
            </a:r>
            <a:r>
              <a:rPr lang="en-US"/>
              <a:t>any Component attributes.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27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Good: ca</a:t>
            </a:r>
            <a:r>
              <a:rPr lang="en-US" baseline="0" dirty="0"/>
              <a:t>n provide new functionality/responsibilities on old classes; Bad: it’s not clear! You do get some extra classes, but it’s far fewer extra classes than the combinatorial explosion from handling all combinations…. Coupling: no change to coupling between confections and rest of system; cohesion of new classes very strong (all functionality for the new operations in one place); cohesion of existing classes unchanged (which is good).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ED11C055-3CDC-44CA-91BB-6C8CC761DEFA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87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Elements: name, application, diagram/directions on applying, benefits, consequences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04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in 2024, this pattern was the basis for a lab adding ingredients to a product. Students may not have heard the term “decorator” in that lab context, but it clearly did use the pattern.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07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need to show methods in subclasses – LSP says they are there automatically, so they just add clutter!</a:t>
            </a:r>
          </a:p>
          <a:p>
            <a:r>
              <a:rPr lang="en-US" dirty="0"/>
              <a:t>First: sample code showing danger of using floats for dollar amounts; not robust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2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covers the basic item, but what to do if extend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7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College students will park a meal on an ice cream cone…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4DF25D0-296A-450D-B970-8412F8ABA4BB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04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would then add subclasses for dishes, waffle cones as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68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Challenge: doesn’t work well with more complex behavior.</a:t>
            </a:r>
          </a:p>
          <a:p>
            <a:r>
              <a:rPr lang="en-US" dirty="0"/>
              <a:t>Many design patterns are about removing if statements.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55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full example is at https://faculty-web.msoe.edu/hasker/se2811/samples/ice_cream/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9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7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5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60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51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925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724900" y="365125"/>
            <a:ext cx="0" cy="5811838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3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30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820738" y="456802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55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0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612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6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1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6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88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  <p:sldLayoutId id="214748397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3534" y="4464028"/>
            <a:ext cx="4840266" cy="2393972"/>
          </a:xfrm>
        </p:spPr>
        <p:txBody>
          <a:bodyPr>
            <a:normAutofit/>
          </a:bodyPr>
          <a:lstStyle/>
          <a:p>
            <a:br>
              <a:rPr lang="en-US" sz="7200" dirty="0"/>
            </a:br>
            <a:r>
              <a:rPr lang="en-US" sz="7200" dirty="0"/>
              <a:t>5. Decorator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SWE2410 Design and Cloud Patterns</a:t>
            </a:r>
          </a:p>
          <a:p>
            <a:r>
              <a:rPr lang="en-US"/>
              <a:t>Dr</a:t>
            </a:r>
            <a:r>
              <a:rPr lang="en-US" dirty="0"/>
              <a:t>. Rob Hasker (based on slides by Dr. Mark Hornick)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663F5B-8987-4232-840E-69761EBEE14E}"/>
              </a:ext>
            </a:extLst>
          </p:cNvPr>
          <p:cNvSpPr txBox="1"/>
          <p:nvPr/>
        </p:nvSpPr>
        <p:spPr>
          <a:xfrm>
            <a:off x="7327725" y="551145"/>
            <a:ext cx="4238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Reading: Design Patterns Explained, Ch. 17</a:t>
            </a:r>
          </a:p>
        </p:txBody>
      </p:sp>
    </p:spTree>
    <p:extLst>
      <p:ext uri="{BB962C8B-B14F-4D97-AF65-F5344CB8AC3E}">
        <p14:creationId xmlns:p14="http://schemas.microsoft.com/office/powerpoint/2010/main" val="34399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what’s the (general) problem?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9300" y="2047009"/>
            <a:ext cx="8153400" cy="3959896"/>
          </a:xfrm>
        </p:spPr>
        <p:txBody>
          <a:bodyPr>
            <a:normAutofit/>
          </a:bodyPr>
          <a:lstStyle/>
          <a:p>
            <a:r>
              <a:rPr lang="en-US" dirty="0"/>
              <a:t>Adapt to new behavior</a:t>
            </a:r>
          </a:p>
          <a:p>
            <a:r>
              <a:rPr lang="en-US" dirty="0"/>
              <a:t>Leave existing code unchanged</a:t>
            </a:r>
            <a:endParaRPr lang="en-US" b="1" dirty="0"/>
          </a:p>
          <a:p>
            <a:r>
              <a:rPr lang="en-US" dirty="0"/>
              <a:t>Support future changes in requirements</a:t>
            </a:r>
          </a:p>
          <a:p>
            <a:r>
              <a:rPr lang="en-US" dirty="0"/>
              <a:t>Solution: </a:t>
            </a:r>
            <a:r>
              <a:rPr lang="en-US" dirty="0">
                <a:solidFill>
                  <a:schemeClr val="accent6"/>
                </a:solidFill>
              </a:rPr>
              <a:t>Decorator Pattern</a:t>
            </a:r>
          </a:p>
          <a:p>
            <a:r>
              <a:rPr lang="en-US" dirty="0"/>
              <a:t>Introduce abstract class for the new behavior</a:t>
            </a:r>
          </a:p>
          <a:p>
            <a:r>
              <a:rPr lang="en-US" dirty="0"/>
              <a:t>Allow that class to access the original object</a:t>
            </a:r>
          </a:p>
        </p:txBody>
      </p:sp>
    </p:spTree>
    <p:extLst>
      <p:ext uri="{BB962C8B-B14F-4D97-AF65-F5344CB8AC3E}">
        <p14:creationId xmlns:p14="http://schemas.microsoft.com/office/powerpoint/2010/main" val="96662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9021D8-21BE-47C3-8FF6-767AF00E196C}"/>
              </a:ext>
            </a:extLst>
          </p:cNvPr>
          <p:cNvSpPr txBox="1"/>
          <p:nvPr/>
        </p:nvSpPr>
        <p:spPr>
          <a:xfrm>
            <a:off x="283399" y="5262388"/>
            <a:ext cx="97754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Consolas" panose="020B0609020204030204" pitchFamily="49" charset="0"/>
              </a:rPr>
              <a:t>DecoratedConfection</a:t>
            </a:r>
            <a:r>
              <a:rPr lang="en-US" sz="2000" dirty="0"/>
              <a:t>: abstract since need common </a:t>
            </a:r>
            <a:r>
              <a:rPr lang="en-US" sz="2000" dirty="0" err="1">
                <a:latin typeface="Consolas" panose="020B0609020204030204" pitchFamily="49" charset="0"/>
              </a:rPr>
              <a:t>wrappedItem</a:t>
            </a:r>
            <a:r>
              <a:rPr lang="en-US" sz="2000" dirty="0"/>
              <a:t> for all decorations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Decoration: gives a new item that has all of the same properties, interface as the original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An </a:t>
            </a:r>
            <a:r>
              <a:rPr lang="en-US" sz="2000" dirty="0" err="1">
                <a:latin typeface="Consolas" panose="020B0609020204030204" pitchFamily="49" charset="0"/>
              </a:rPr>
              <a:t>IceCreamWithFudge</a:t>
            </a:r>
            <a:r>
              <a:rPr lang="en-US" sz="2000" dirty="0"/>
              <a:t> </a:t>
            </a:r>
            <a:r>
              <a:rPr lang="en-US" sz="2000" i="1" dirty="0"/>
              <a:t>also</a:t>
            </a:r>
            <a:r>
              <a:rPr lang="en-US" sz="2000" dirty="0"/>
              <a:t> defines </a:t>
            </a:r>
            <a:r>
              <a:rPr lang="en-US" sz="2000" dirty="0" err="1">
                <a:latin typeface="Consolas" panose="020B0609020204030204" pitchFamily="49" charset="0"/>
              </a:rPr>
              <a:t>costInCents</a:t>
            </a:r>
            <a:r>
              <a:rPr lang="en-US" sz="2000" dirty="0"/>
              <a:t>(), </a:t>
            </a:r>
            <a:r>
              <a:rPr lang="en-US" sz="2000" dirty="0">
                <a:latin typeface="Consolas" panose="020B0609020204030204" pitchFamily="49" charset="0"/>
              </a:rPr>
              <a:t>description</a:t>
            </a:r>
            <a:r>
              <a:rPr lang="en-US" sz="2000" dirty="0"/>
              <a:t>()</a:t>
            </a:r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47260A-4849-442C-9B2E-6E54D06EB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80" y="144852"/>
            <a:ext cx="10519639" cy="4715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70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9021D8-21BE-47C3-8FF6-767AF00E196C}"/>
              </a:ext>
            </a:extLst>
          </p:cNvPr>
          <p:cNvSpPr txBox="1"/>
          <p:nvPr/>
        </p:nvSpPr>
        <p:spPr>
          <a:xfrm>
            <a:off x="103434" y="3911436"/>
            <a:ext cx="118352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abstract class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DecoratedConfection</a:t>
            </a:r>
            <a:r>
              <a:rPr lang="en-US" dirty="0">
                <a:latin typeface="Consolas" panose="020B0609020204030204" pitchFamily="49" charset="0"/>
              </a:rPr>
              <a:t> implements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IceCreamConfection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latin typeface="Consolas" panose="020B0609020204030204" pitchFamily="49" charset="0"/>
              </a:rPr>
              <a:t>  protected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IceCreamConfection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wrappedItem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</a:rPr>
              <a:t>  public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DecoratedConfection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IceCreamConfection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icc</a:t>
            </a:r>
            <a:r>
              <a:rPr lang="en-US" dirty="0">
                <a:latin typeface="Consolas" panose="020B0609020204030204" pitchFamily="49" charset="0"/>
              </a:rPr>
              <a:t>) {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wrappedItem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dirty="0" err="1">
                <a:latin typeface="Consolas" panose="020B0609020204030204" pitchFamily="49" charset="0"/>
              </a:rPr>
              <a:t>icc</a:t>
            </a:r>
            <a:r>
              <a:rPr lang="en-US" dirty="0">
                <a:latin typeface="Consolas" panose="020B0609020204030204" pitchFamily="49" charset="0"/>
              </a:rPr>
              <a:t>; }</a:t>
            </a:r>
          </a:p>
          <a:p>
            <a:r>
              <a:rPr lang="en-US" dirty="0">
                <a:latin typeface="Consolas" panose="020B0609020204030204" pitchFamily="49" charset="0"/>
              </a:rPr>
              <a:t>  public double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costInCents</a:t>
            </a:r>
            <a:r>
              <a:rPr lang="en-US" dirty="0">
                <a:latin typeface="Consolas" panose="020B0609020204030204" pitchFamily="49" charset="0"/>
              </a:rPr>
              <a:t>() { return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wrappedItem</a:t>
            </a:r>
            <a:r>
              <a:rPr lang="en-US" dirty="0" err="1"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costInCents</a:t>
            </a:r>
            <a:r>
              <a:rPr lang="en-US" dirty="0">
                <a:latin typeface="Consolas" panose="020B0609020204030204" pitchFamily="49" charset="0"/>
              </a:rPr>
              <a:t>() + 25; } // 25 </a:t>
            </a:r>
            <a:r>
              <a:rPr lang="en-US">
                <a:latin typeface="Consolas" panose="020B0609020204030204" pitchFamily="49" charset="0"/>
              </a:rPr>
              <a:t>cent toppings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public class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IceCreamWithFudge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extends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DecoratedConfection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latin typeface="Consolas" panose="020B0609020204030204" pitchFamily="49" charset="0"/>
              </a:rPr>
              <a:t>  public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IceCreamWithFudge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IceCreamConfection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icc</a:t>
            </a:r>
            <a:r>
              <a:rPr lang="en-US" dirty="0">
                <a:latin typeface="Consolas" panose="020B0609020204030204" pitchFamily="49" charset="0"/>
              </a:rPr>
              <a:t>) { super(</a:t>
            </a:r>
            <a:r>
              <a:rPr lang="en-US" dirty="0" err="1">
                <a:latin typeface="Consolas" panose="020B0609020204030204" pitchFamily="49" charset="0"/>
              </a:rPr>
              <a:t>icc</a:t>
            </a:r>
            <a:r>
              <a:rPr lang="en-US" dirty="0">
                <a:latin typeface="Consolas" panose="020B0609020204030204" pitchFamily="49" charset="0"/>
              </a:rPr>
              <a:t>); }</a:t>
            </a:r>
          </a:p>
          <a:p>
            <a:r>
              <a:rPr lang="en-US" dirty="0">
                <a:latin typeface="Consolas" panose="020B0609020204030204" pitchFamily="49" charset="0"/>
              </a:rPr>
              <a:t>  public String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description</a:t>
            </a:r>
            <a:r>
              <a:rPr lang="en-US" dirty="0">
                <a:latin typeface="Consolas" panose="020B0609020204030204" pitchFamily="49" charset="0"/>
              </a:rPr>
              <a:t>() { return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wrappedItem</a:t>
            </a:r>
            <a:r>
              <a:rPr lang="en-US" dirty="0" err="1"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description</a:t>
            </a:r>
            <a:r>
              <a:rPr lang="en-US" dirty="0">
                <a:latin typeface="Consolas" panose="020B0609020204030204" pitchFamily="49" charset="0"/>
              </a:rPr>
              <a:t>() + “ with fudge”; }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3BB669-3496-4AE5-94CF-E52ABF1FD2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154" y="265469"/>
            <a:ext cx="7733691" cy="346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666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608975" cy="1325563"/>
          </a:xfrm>
        </p:spPr>
        <p:txBody>
          <a:bodyPr>
            <a:noAutofit/>
          </a:bodyPr>
          <a:lstStyle/>
          <a:p>
            <a:r>
              <a:rPr lang="en-US" sz="4000" dirty="0"/>
              <a:t>Using the Decorator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376" y="2245831"/>
            <a:ext cx="10233800" cy="45019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Start by creating an </a:t>
            </a:r>
            <a:r>
              <a:rPr lang="en-US" dirty="0" err="1"/>
              <a:t>IceCreamConfection</a:t>
            </a:r>
            <a:r>
              <a:rPr lang="en-US" dirty="0"/>
              <a:t> object:</a:t>
            </a:r>
          </a:p>
          <a:p>
            <a:pPr lvl="1"/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IceCreamConfection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Cone();</a:t>
            </a:r>
          </a:p>
          <a:p>
            <a:r>
              <a:rPr lang="en-US" dirty="0"/>
              <a:t>Decorate it with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Fudge </a:t>
            </a:r>
            <a:r>
              <a:rPr lang="en-US" dirty="0"/>
              <a:t>topping.</a:t>
            </a:r>
          </a:p>
          <a:p>
            <a:pPr lvl="1"/>
            <a:r>
              <a:rPr lang="en-US" dirty="0"/>
              <a:t>Create a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IceCreamWithFudge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object and wrap it around the item to serve:</a:t>
            </a:r>
          </a:p>
          <a:p>
            <a:pPr lvl="1"/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IceCreamWithFudge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/>
              <a:t>Decorate it with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Nuts </a:t>
            </a:r>
            <a:r>
              <a:rPr lang="en-US" dirty="0"/>
              <a:t>topping.</a:t>
            </a:r>
          </a:p>
          <a:p>
            <a:pPr lvl="1"/>
            <a:r>
              <a:rPr lang="en-US" dirty="0"/>
              <a:t>Create a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IceCreamWithNuts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object and wrap it around the item to serve:</a:t>
            </a:r>
          </a:p>
          <a:p>
            <a:pPr lvl="1"/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IceCreamWithNuts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/>
              <a:t>Extra nuts:</a:t>
            </a:r>
          </a:p>
          <a:p>
            <a:pPr lvl="1"/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IceCreamWithNuts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So get </a:t>
            </a:r>
            <a:r>
              <a:rPr lang="en-US" i="1" dirty="0"/>
              <a:t>two</a:t>
            </a:r>
            <a:r>
              <a:rPr lang="en-US" dirty="0"/>
              <a:t> </a:t>
            </a:r>
            <a:r>
              <a:rPr lang="en-US" dirty="0" err="1">
                <a:latin typeface="Consolas" panose="020B0609020204030204" pitchFamily="49" charset="0"/>
              </a:rPr>
              <a:t>IceCreamWithNuts</a:t>
            </a:r>
            <a:r>
              <a:rPr lang="en-US" dirty="0"/>
              <a:t> decorators!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Calculate cost with all toppings:</a:t>
            </a: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 total =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toServe.costInCents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C933A5-C26E-0F2B-B333-7FFF2988E8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" t="8615" r="2810" b="5319"/>
          <a:stretch/>
        </p:blipFill>
        <p:spPr>
          <a:xfrm>
            <a:off x="7413462" y="290032"/>
            <a:ext cx="4567429" cy="18807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A277FE-6E66-8BC3-7564-CB48D3CC97E3}"/>
              </a:ext>
            </a:extLst>
          </p:cNvPr>
          <p:cNvSpPr txBox="1"/>
          <p:nvPr/>
        </p:nvSpPr>
        <p:spPr>
          <a:xfrm>
            <a:off x="9452397" y="6360580"/>
            <a:ext cx="2686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See next page for sequence</a:t>
            </a:r>
          </a:p>
        </p:txBody>
      </p:sp>
      <p:pic>
        <p:nvPicPr>
          <p:cNvPr id="6" name="Picture 5" descr="Memory map for toServe data">
            <a:extLst>
              <a:ext uri="{FF2B5EF4-FFF2-40B4-BE49-F238E27FC236}">
                <a16:creationId xmlns:a16="http://schemas.microsoft.com/office/drawing/2014/main" id="{A4EEB495-BC2B-2396-80A5-55F04C5BFE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400" y="2725881"/>
            <a:ext cx="4018951" cy="34488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DA52D3-1040-3A81-D883-68CE7408900A}"/>
              </a:ext>
            </a:extLst>
          </p:cNvPr>
          <p:cNvSpPr txBox="1"/>
          <p:nvPr/>
        </p:nvSpPr>
        <p:spPr>
          <a:xfrm>
            <a:off x="8341501" y="2782669"/>
            <a:ext cx="1271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Memory Map</a:t>
            </a:r>
          </a:p>
        </p:txBody>
      </p:sp>
    </p:spTree>
    <p:extLst>
      <p:ext uri="{BB962C8B-B14F-4D97-AF65-F5344CB8AC3E}">
        <p14:creationId xmlns:p14="http://schemas.microsoft.com/office/powerpoint/2010/main" val="114800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345D4D-C523-69DA-BEF5-A8E1BF1149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47" y="202894"/>
            <a:ext cx="8519726" cy="65369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D854C1-CDE7-759E-7F43-0D60CA406F9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" t="8615" r="2810" b="5319"/>
          <a:stretch/>
        </p:blipFill>
        <p:spPr>
          <a:xfrm>
            <a:off x="7746612" y="4457772"/>
            <a:ext cx="4307541" cy="177369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8D7CBE-8437-E9DD-0E15-582208C59105}"/>
              </a:ext>
            </a:extLst>
          </p:cNvPr>
          <p:cNvSpPr txBox="1"/>
          <p:nvPr/>
        </p:nvSpPr>
        <p:spPr>
          <a:xfrm>
            <a:off x="334236" y="2938436"/>
            <a:ext cx="2238276" cy="1200329"/>
          </a:xfrm>
          <a:prstGeom prst="rect">
            <a:avLst/>
          </a:prstGeom>
          <a:solidFill>
            <a:schemeClr val="dk1">
              <a:alpha val="81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Question: </a:t>
            </a:r>
            <a:r>
              <a:rPr lang="en-US" sz="2400" i="1" dirty="0"/>
              <a:t>how to support a two-scoop cone?</a:t>
            </a:r>
          </a:p>
        </p:txBody>
      </p:sp>
      <p:pic>
        <p:nvPicPr>
          <p:cNvPr id="9" name="Picture 8" descr="Memory map for toServe data">
            <a:extLst>
              <a:ext uri="{FF2B5EF4-FFF2-40B4-BE49-F238E27FC236}">
                <a16:creationId xmlns:a16="http://schemas.microsoft.com/office/drawing/2014/main" id="{5FC0C1D2-BEDE-8EA7-754A-893AC4F969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178" y="428471"/>
            <a:ext cx="3283975" cy="281816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5477DA7-F1BB-D4C6-D915-79FC3F07453A}"/>
              </a:ext>
            </a:extLst>
          </p:cNvPr>
          <p:cNvSpPr txBox="1"/>
          <p:nvPr/>
        </p:nvSpPr>
        <p:spPr>
          <a:xfrm>
            <a:off x="8896306" y="428471"/>
            <a:ext cx="1271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Memory Map</a:t>
            </a:r>
          </a:p>
        </p:txBody>
      </p:sp>
    </p:spTree>
    <p:extLst>
      <p:ext uri="{BB962C8B-B14F-4D97-AF65-F5344CB8AC3E}">
        <p14:creationId xmlns:p14="http://schemas.microsoft.com/office/powerpoint/2010/main" val="190602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225C0D-7786-4CB6-BEBC-31181F1F04BD}"/>
              </a:ext>
            </a:extLst>
          </p:cNvPr>
          <p:cNvSpPr/>
          <p:nvPr/>
        </p:nvSpPr>
        <p:spPr>
          <a:xfrm>
            <a:off x="563526" y="106325"/>
            <a:ext cx="10919637" cy="66453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44DE8E-4AC6-41BA-8E56-E629900A5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149" y="309403"/>
            <a:ext cx="7654419" cy="354233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BF1D2A3-03AA-481C-8FAE-A1FFD0D60FB0}"/>
              </a:ext>
            </a:extLst>
          </p:cNvPr>
          <p:cNvSpPr txBox="1"/>
          <p:nvPr/>
        </p:nvSpPr>
        <p:spPr>
          <a:xfrm>
            <a:off x="5604387" y="3686275"/>
            <a:ext cx="6415548" cy="2862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Warning: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Base class, </a:t>
            </a:r>
            <a:r>
              <a:rPr lang="en-US" sz="2000" dirty="0">
                <a:latin typeface="Consolas" panose="020B0609020204030204" pitchFamily="49" charset="0"/>
              </a:rPr>
              <a:t>Component</a:t>
            </a:r>
            <a:r>
              <a:rPr lang="en-US" sz="2000" dirty="0"/>
              <a:t>, must be an </a:t>
            </a:r>
            <a:r>
              <a:rPr lang="en-US" sz="2000" b="1" i="1" dirty="0">
                <a:solidFill>
                  <a:schemeClr val="tx1"/>
                </a:solidFill>
              </a:rPr>
              <a:t>interface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Otherwise, any values in </a:t>
            </a:r>
            <a:r>
              <a:rPr lang="en-US" sz="2000" dirty="0">
                <a:latin typeface="Consolas" panose="020B0609020204030204" pitchFamily="49" charset="0"/>
              </a:rPr>
              <a:t>Component</a:t>
            </a:r>
            <a:r>
              <a:rPr lang="en-US" sz="2000" dirty="0"/>
              <a:t> will have multiple versions: one in the </a:t>
            </a:r>
            <a:r>
              <a:rPr lang="en-US" sz="2000" dirty="0" err="1">
                <a:latin typeface="Consolas" panose="020B0609020204030204" pitchFamily="49" charset="0"/>
              </a:rPr>
              <a:t>ConcreteComponent</a:t>
            </a:r>
            <a:r>
              <a:rPr lang="en-US" sz="2000" dirty="0"/>
              <a:t> </a:t>
            </a:r>
            <a:r>
              <a:rPr lang="en-US" sz="2000" dirty="0">
                <a:latin typeface="Consolas" panose="020B0609020204030204" pitchFamily="49" charset="0"/>
              </a:rPr>
              <a:t>A</a:t>
            </a:r>
            <a:r>
              <a:rPr lang="en-US" sz="2000" dirty="0"/>
              <a:t> or </a:t>
            </a:r>
            <a:r>
              <a:rPr lang="en-US" sz="2000" dirty="0">
                <a:latin typeface="Consolas" panose="020B0609020204030204" pitchFamily="49" charset="0"/>
              </a:rPr>
              <a:t>B</a:t>
            </a:r>
            <a:r>
              <a:rPr lang="en-US" sz="2000" dirty="0"/>
              <a:t> instance, another in every decorator instance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Loss of identity: which instance is the “real</a:t>
            </a:r>
            <a:r>
              <a:rPr lang="en-US" sz="2000"/>
              <a:t>” one </a:t>
            </a:r>
            <a:r>
              <a:rPr lang="en-US" sz="2000" dirty="0"/>
              <a:t>with the actual attribute?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need common attributes between </a:t>
            </a:r>
            <a:r>
              <a:rPr lang="en-US" sz="2000" dirty="0" err="1">
                <a:latin typeface="Consolas" panose="020B0609020204030204" pitchFamily="49" charset="0"/>
              </a:rPr>
              <a:t>ConcreteComponent</a:t>
            </a:r>
            <a:r>
              <a:rPr lang="en-US" sz="2000" dirty="0"/>
              <a:t> </a:t>
            </a:r>
            <a:r>
              <a:rPr lang="en-US" sz="2000" dirty="0">
                <a:latin typeface="Consolas" panose="020B0609020204030204" pitchFamily="49" charset="0"/>
              </a:rPr>
              <a:t>A</a:t>
            </a:r>
            <a:r>
              <a:rPr lang="en-US" sz="2000" dirty="0"/>
              <a:t> &amp; </a:t>
            </a:r>
            <a:r>
              <a:rPr lang="en-US" sz="2000" dirty="0">
                <a:latin typeface="Consolas" panose="020B0609020204030204" pitchFamily="49" charset="0"/>
              </a:rPr>
              <a:t>B</a:t>
            </a:r>
            <a:r>
              <a:rPr lang="en-US" sz="2000" dirty="0"/>
              <a:t>, add an abstract class!</a:t>
            </a:r>
          </a:p>
        </p:txBody>
      </p:sp>
    </p:spTree>
    <p:extLst>
      <p:ext uri="{BB962C8B-B14F-4D97-AF65-F5344CB8AC3E}">
        <p14:creationId xmlns:p14="http://schemas.microsoft.com/office/powerpoint/2010/main" val="151102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going on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Open-closed principle:</a:t>
            </a:r>
          </a:p>
          <a:p>
            <a:pPr lvl="1"/>
            <a:r>
              <a:rPr lang="en-US" i="1" dirty="0"/>
              <a:t>Classes should be </a:t>
            </a:r>
            <a:r>
              <a:rPr lang="en-US" b="1" i="1" dirty="0"/>
              <a:t>open</a:t>
            </a:r>
            <a:r>
              <a:rPr lang="en-US" i="1" dirty="0"/>
              <a:t> for extension, but </a:t>
            </a:r>
            <a:r>
              <a:rPr lang="en-US" b="1" i="1" dirty="0"/>
              <a:t>closed</a:t>
            </a:r>
            <a:r>
              <a:rPr lang="en-US" i="1" dirty="0"/>
              <a:t> to modification</a:t>
            </a:r>
          </a:p>
          <a:p>
            <a:r>
              <a:rPr lang="en-US" dirty="0"/>
              <a:t>Can extend at will</a:t>
            </a:r>
          </a:p>
          <a:p>
            <a:pPr lvl="1"/>
            <a:r>
              <a:rPr lang="en-US" dirty="0"/>
              <a:t>No final classes!?</a:t>
            </a:r>
          </a:p>
          <a:p>
            <a:pPr lvl="1"/>
            <a:r>
              <a:rPr lang="en-US" dirty="0"/>
              <a:t>Supports new applications of existing code</a:t>
            </a:r>
          </a:p>
          <a:p>
            <a:r>
              <a:rPr lang="en-US" dirty="0"/>
              <a:t>Don’t alter the existing code!</a:t>
            </a:r>
          </a:p>
          <a:p>
            <a:pPr lvl="1"/>
            <a:r>
              <a:rPr lang="en-US" dirty="0"/>
              <a:t>It may be used elsewhere!</a:t>
            </a:r>
          </a:p>
          <a:p>
            <a:pPr lvl="1"/>
            <a:r>
              <a:rPr lang="en-US" dirty="0"/>
              <a:t>At the least it means new unit tests</a:t>
            </a:r>
          </a:p>
        </p:txBody>
      </p:sp>
    </p:spTree>
    <p:extLst>
      <p:ext uri="{BB962C8B-B14F-4D97-AF65-F5344CB8AC3E}">
        <p14:creationId xmlns:p14="http://schemas.microsoft.com/office/powerpoint/2010/main" val="1007635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325879-C4B2-475E-B853-DC8F21A63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2C085F-3B19-420D-902A-B55695F50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18105" cy="6858000"/>
          </a:xfrm>
          <a:prstGeom prst="rect">
            <a:avLst/>
          </a:prstGeom>
          <a:blipFill>
            <a:blip r:embed="rId3"/>
            <a:stretch>
              <a:fillRect r="-164004"/>
            </a:stretch>
          </a:blipFill>
          <a:ln>
            <a:noFill/>
          </a:ln>
          <a:effectLst>
            <a:outerShdw blurRad="139700" dist="508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3435625" cy="1325563"/>
          </a:xfrm>
        </p:spPr>
        <p:txBody>
          <a:bodyPr>
            <a:normAutofit/>
          </a:bodyPr>
          <a:lstStyle/>
          <a:p>
            <a:r>
              <a:rPr lang="en-US" sz="4000">
                <a:gradFill flip="none" rotWithShape="1">
                  <a:gsLst>
                    <a:gs pos="28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  <a:tileRect/>
                </a:gradFill>
              </a:rPr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974" y="1825625"/>
            <a:ext cx="3729662" cy="4667250"/>
          </a:xfrm>
        </p:spPr>
        <p:txBody>
          <a:bodyPr>
            <a:normAutofit/>
          </a:bodyPr>
          <a:lstStyle/>
          <a:p>
            <a:r>
              <a:rPr lang="en-US" sz="24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What’s good about the decorator?      </a:t>
            </a:r>
          </a:p>
          <a:p>
            <a:r>
              <a:rPr lang="en-US" sz="24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What’s bad?</a:t>
            </a:r>
          </a:p>
          <a:p>
            <a:r>
              <a:rPr lang="en-US" sz="24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Impact on coupling?</a:t>
            </a:r>
          </a:p>
          <a:p>
            <a:r>
              <a:rPr lang="en-US" sz="24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Impact on cohesion?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DC6700-41D0-4A27-B5D8-46ED5F35A1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539" y="2110851"/>
            <a:ext cx="6314487" cy="263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56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977" y="1999818"/>
            <a:ext cx="11378046" cy="449450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Decorators: same super-type as objects being decorated</a:t>
            </a:r>
          </a:p>
          <a:p>
            <a:r>
              <a:rPr lang="en-US" dirty="0">
                <a:solidFill>
                  <a:schemeClr val="tx1"/>
                </a:solidFill>
              </a:rPr>
              <a:t>One or more decorators can be used to wrap an object</a:t>
            </a:r>
          </a:p>
          <a:p>
            <a:r>
              <a:rPr lang="en-US" dirty="0">
                <a:solidFill>
                  <a:schemeClr val="tx1"/>
                </a:solidFill>
              </a:rPr>
              <a:t>Can pass decorated object anywhere original can be passed</a:t>
            </a:r>
          </a:p>
          <a:p>
            <a:r>
              <a:rPr lang="en-US" dirty="0">
                <a:solidFill>
                  <a:schemeClr val="tx1"/>
                </a:solidFill>
              </a:rPr>
              <a:t>Decorated: adds behavior before or after delegating to the decorated object</a:t>
            </a:r>
          </a:p>
          <a:p>
            <a:r>
              <a:rPr lang="en-US" dirty="0">
                <a:solidFill>
                  <a:schemeClr val="tx1"/>
                </a:solidFill>
              </a:rPr>
              <a:t>Can decorate objects at run time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… with multiple decorators</a:t>
            </a:r>
          </a:p>
          <a:p>
            <a:r>
              <a:rPr lang="en-US" dirty="0">
                <a:solidFill>
                  <a:schemeClr val="tx1"/>
                </a:solidFill>
              </a:rPr>
              <a:t>Supports open-closed principle: open to extension, closed to modification</a:t>
            </a:r>
          </a:p>
        </p:txBody>
      </p:sp>
    </p:spTree>
    <p:extLst>
      <p:ext uri="{BB962C8B-B14F-4D97-AF65-F5344CB8AC3E}">
        <p14:creationId xmlns:p14="http://schemas.microsoft.com/office/powerpoint/2010/main" val="386748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java.io: many classes for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233" y="1962151"/>
            <a:ext cx="6400800" cy="45307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PipedOutputStream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… </a:t>
            </a:r>
            <a:endParaRPr lang="en-US" b="1" dirty="0">
              <a:solidFill>
                <a:schemeClr val="tx1"/>
              </a:solidFill>
            </a:endParaRP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Associations between these not clear from Java API documentation</a:t>
            </a:r>
            <a:r>
              <a:rPr lang="en-US" dirty="0"/>
              <a:t>	</a:t>
            </a:r>
          </a:p>
        </p:txBody>
      </p:sp>
      <p:pic>
        <p:nvPicPr>
          <p:cNvPr id="4098" name="Picture 2" descr="C:\Documents and Settings\hornick\Local Settings\Temporary Internet Files\Content.IE5\8GV4S627\MCPE00125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5652" y="3999615"/>
            <a:ext cx="1854799" cy="18106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505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0AA1D-16C1-F1B8-7B64-A651277C7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C1DB-5943-FE99-70B7-5E60AD101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elements do we need?</a:t>
            </a:r>
          </a:p>
          <a:p>
            <a:r>
              <a:rPr lang="en-US" dirty="0"/>
              <a:t>What problem do patterns solve?</a:t>
            </a:r>
          </a:p>
          <a:p>
            <a:r>
              <a:rPr lang="en-US" dirty="0"/>
              <a:t>How do they fit in the design process?</a:t>
            </a:r>
          </a:p>
          <a:p>
            <a:r>
              <a:rPr lang="en-US" dirty="0"/>
              <a:t>Why are patterns typically part of design, not problem analysis?</a:t>
            </a:r>
          </a:p>
          <a:p>
            <a:pPr lvl="1"/>
            <a:r>
              <a:rPr lang="en-US" dirty="0"/>
              <a:t>That is, domain engineering = problem analysis/requirements</a:t>
            </a:r>
          </a:p>
          <a:p>
            <a:pPr lvl="1"/>
            <a:r>
              <a:rPr lang="en-US" dirty="0"/>
              <a:t>Design: detailed system structure, algorithms, patterns</a:t>
            </a:r>
          </a:p>
        </p:txBody>
      </p:sp>
    </p:spTree>
    <p:extLst>
      <p:ext uri="{BB962C8B-B14F-4D97-AF65-F5344CB8AC3E}">
        <p14:creationId xmlns:p14="http://schemas.microsoft.com/office/powerpoint/2010/main" val="220048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71D67D-60FD-4380-884E-CADB36521EE4}"/>
              </a:ext>
            </a:extLst>
          </p:cNvPr>
          <p:cNvSpPr/>
          <p:nvPr/>
        </p:nvSpPr>
        <p:spPr>
          <a:xfrm>
            <a:off x="2418735" y="155237"/>
            <a:ext cx="9553525" cy="64369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3123" y="155237"/>
            <a:ext cx="2115612" cy="353185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But note: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simply applying Decorator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7278" y="292981"/>
            <a:ext cx="9142438" cy="61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lowchart: Decision 5"/>
          <p:cNvSpPr/>
          <p:nvPr/>
        </p:nvSpPr>
        <p:spPr bwMode="auto">
          <a:xfrm>
            <a:off x="7626132" y="1674320"/>
            <a:ext cx="216049" cy="202602"/>
          </a:xfrm>
          <a:prstGeom prst="flowChartDecision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45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C4835E-86C5-4978-85F1-3E990C6E0089}"/>
              </a:ext>
            </a:extLst>
          </p:cNvPr>
          <p:cNvSpPr/>
          <p:nvPr/>
        </p:nvSpPr>
        <p:spPr>
          <a:xfrm>
            <a:off x="1874103" y="54170"/>
            <a:ext cx="10175359" cy="67027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7312" y="627751"/>
            <a:ext cx="1667653" cy="276107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Decorator pattern applied to input streams: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4599" y="117794"/>
            <a:ext cx="10055941" cy="657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86B108-E1C9-435D-9A71-F9624EFB366D}"/>
              </a:ext>
            </a:extLst>
          </p:cNvPr>
          <p:cNvSpPr txBox="1"/>
          <p:nvPr/>
        </p:nvSpPr>
        <p:spPr>
          <a:xfrm>
            <a:off x="6858001" y="5454502"/>
            <a:ext cx="4518837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Create custom stream decorators by extending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FilterOutputStream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FilterInputStream</a:t>
            </a:r>
            <a:endParaRPr lang="en-US" sz="2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50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95309" y="895411"/>
            <a:ext cx="8229600" cy="642937"/>
          </a:xfrm>
        </p:spPr>
        <p:txBody>
          <a:bodyPr/>
          <a:lstStyle/>
          <a:p>
            <a:r>
              <a:rPr lang="en-US" dirty="0"/>
              <a:t>Demonstration</a:t>
            </a:r>
          </a:p>
        </p:txBody>
      </p:sp>
    </p:spTree>
    <p:extLst>
      <p:ext uri="{BB962C8B-B14F-4D97-AF65-F5344CB8AC3E}">
        <p14:creationId xmlns:p14="http://schemas.microsoft.com/office/powerpoint/2010/main" val="154578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652463"/>
            <a:ext cx="7772400" cy="1470025"/>
          </a:xfrm>
        </p:spPr>
        <p:txBody>
          <a:bodyPr/>
          <a:lstStyle/>
          <a:p>
            <a:r>
              <a:rPr lang="en-US" dirty="0"/>
              <a:t>The Decorator Pattern</a:t>
            </a:r>
          </a:p>
        </p:txBody>
      </p:sp>
      <p:sp>
        <p:nvSpPr>
          <p:cNvPr id="14" name="Right Arrow 13"/>
          <p:cNvSpPr/>
          <p:nvPr/>
        </p:nvSpPr>
        <p:spPr bwMode="auto">
          <a:xfrm>
            <a:off x="5562600" y="472440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pic>
        <p:nvPicPr>
          <p:cNvPr id="3" name="Picture 2" descr="C:\Documents and Settings\hornick\Local Settings\Temporary Internet Files\Content.IE5\79P9BVPJ\MCj0436290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886200"/>
            <a:ext cx="2228850" cy="2228850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3352800" y="3962400"/>
            <a:ext cx="1559536" cy="2009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2667001"/>
            <a:ext cx="3653712" cy="367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0" y="2895601"/>
            <a:ext cx="3352800" cy="352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0769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Ice Cream Store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060674" y="1968560"/>
            <a:ext cx="358402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Confection: “a dish or delicacy made with sweet ingredients”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IceCreamConfection</a:t>
            </a: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: either an interface or abstract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Show methods once!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Description: maybe an attribute, maybe computed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Why might </a:t>
            </a:r>
            <a:r>
              <a:rPr lang="en-US" sz="2400" b="1" i="1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costInCents</a:t>
            </a: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return an int?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963CCD-343D-4E1E-BDD7-8E071A96A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29" y="2314155"/>
            <a:ext cx="7386268" cy="36106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DEE20D-C8E8-43AF-9526-D6D875714DA9}"/>
              </a:ext>
            </a:extLst>
          </p:cNvPr>
          <p:cNvSpPr txBox="1"/>
          <p:nvPr/>
        </p:nvSpPr>
        <p:spPr>
          <a:xfrm>
            <a:off x="130173" y="152490"/>
            <a:ext cx="7769579" cy="6463308"/>
          </a:xfrm>
          <a:prstGeom prst="rect">
            <a:avLst/>
          </a:prstGeom>
          <a:solidFill>
            <a:schemeClr val="bg1">
              <a:alpha val="9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// CONSIDER:</a:t>
            </a:r>
          </a:p>
          <a:p>
            <a:endParaRPr lang="en-US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public class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Money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private static float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BIG_VALUE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= 1e8F;</a:t>
            </a:r>
          </a:p>
          <a:p>
            <a:endParaRPr lang="en-US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public static void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main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(String[] </a:t>
            </a: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float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BIG_VALUE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for(int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= 0;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&lt; 1000; ++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+= 1.0;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System.out.println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BIG_VALUE 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+ " + 1000: " +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= 0.0F;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for(int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= 0;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&lt; 1000; ++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+= 1.0;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+=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BIG_VALUE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System.out.println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("1000 + " +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BIG_VALUE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+ ": " +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// output:</a:t>
            </a:r>
          </a:p>
          <a:p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1.0E8 + 1000: 1.0E8</a:t>
            </a:r>
          </a:p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1000 + 1.0E8: 1.00001E8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E11FDD-361C-4389-AD8E-F65C03DCF940}"/>
              </a:ext>
            </a:extLst>
          </p:cNvPr>
          <p:cNvSpPr txBox="1"/>
          <p:nvPr/>
        </p:nvSpPr>
        <p:spPr>
          <a:xfrm>
            <a:off x="3910179" y="6025485"/>
            <a:ext cx="415049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Doubles would only help a bit…</a:t>
            </a:r>
          </a:p>
        </p:txBody>
      </p:sp>
    </p:spTree>
    <p:extLst>
      <p:ext uri="{BB962C8B-B14F-4D97-AF65-F5344CB8AC3E}">
        <p14:creationId xmlns:p14="http://schemas.microsoft.com/office/powerpoint/2010/main" val="327629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010939" cy="2725947"/>
          </a:xfrm>
        </p:spPr>
        <p:txBody>
          <a:bodyPr>
            <a:normAutofit/>
          </a:bodyPr>
          <a:lstStyle/>
          <a:p>
            <a:r>
              <a:rPr lang="en-US" dirty="0"/>
              <a:t>Implementing the core classes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84F6-6FF5-4D17-8424-DDBDF3BEC9AD}"/>
              </a:ext>
            </a:extLst>
          </p:cNvPr>
          <p:cNvSpPr txBox="1"/>
          <p:nvPr/>
        </p:nvSpPr>
        <p:spPr>
          <a:xfrm>
            <a:off x="6096000" y="598415"/>
            <a:ext cx="5368777" cy="15696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public abstract class </a:t>
            </a:r>
            <a:r>
              <a:rPr lang="en-US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IceCreamConfection</a:t>
            </a:r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public abstract String description();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public abstract int </a:t>
            </a:r>
            <a:r>
              <a:rPr lang="en-US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costInCents</a:t>
            </a:r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D0738C-567A-4A1D-9B5E-A328F5224A96}"/>
              </a:ext>
            </a:extLst>
          </p:cNvPr>
          <p:cNvSpPr txBox="1"/>
          <p:nvPr/>
        </p:nvSpPr>
        <p:spPr>
          <a:xfrm>
            <a:off x="6096000" y="2645461"/>
            <a:ext cx="5862502" cy="255454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public class Cone extends </a:t>
            </a:r>
            <a:r>
              <a:rPr lang="en-US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IceCreamConfection</a:t>
            </a:r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public String description() {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“Cone”;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public int </a:t>
            </a:r>
            <a:r>
              <a:rPr lang="en-US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costInCents</a:t>
            </a:r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124;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040CC7-73B5-41A2-B449-95ACAA0A5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78" y="3766928"/>
            <a:ext cx="5225795" cy="255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39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functionality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9905051" cy="3228156"/>
          </a:xfrm>
        </p:spPr>
        <p:txBody>
          <a:bodyPr>
            <a:normAutofit/>
          </a:bodyPr>
          <a:lstStyle/>
          <a:p>
            <a:r>
              <a:rPr lang="en-US" sz="3200" dirty="0"/>
              <a:t>Store sells many topics: fudge, M&amp;Ms, peanuts</a:t>
            </a:r>
          </a:p>
          <a:p>
            <a:r>
              <a:rPr lang="en-US" sz="3200" dirty="0"/>
              <a:t>Each topping: additional cost</a:t>
            </a:r>
          </a:p>
          <a:p>
            <a:pPr lvl="1"/>
            <a:r>
              <a:rPr lang="en-US" sz="2800" dirty="0"/>
              <a:t>If they are free, could lead to abuses…</a:t>
            </a:r>
          </a:p>
          <a:p>
            <a:r>
              <a:rPr lang="en-US" sz="3200" dirty="0"/>
              <a:t>Issue: how to account for these additions to products?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C02E503C-7453-B945-A130-E1C292455DD3}"/>
              </a:ext>
            </a:extLst>
          </p:cNvPr>
          <p:cNvSpPr/>
          <p:nvPr/>
        </p:nvSpPr>
        <p:spPr bwMode="auto">
          <a:xfrm>
            <a:off x="5447980" y="5027584"/>
            <a:ext cx="726768" cy="48958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2ADA87B-8E1E-4446-8F26-457C206DA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9081" y="4452635"/>
            <a:ext cx="1707743" cy="17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EA2FEBFE-3E79-F248-BE85-C50C773A6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83529" y="4457139"/>
            <a:ext cx="1552494" cy="1630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936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Decorator Pattern: Goals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More general goal: attach additional functionality to an existing class at runtime</a:t>
            </a:r>
          </a:p>
          <a:p>
            <a:r>
              <a:rPr lang="en-US" sz="3200" dirty="0">
                <a:solidFill>
                  <a:schemeClr val="tx1"/>
                </a:solidFill>
              </a:rPr>
              <a:t>Another goal: avoid extra </a:t>
            </a:r>
            <a:r>
              <a:rPr lang="en-US" sz="3200" dirty="0" err="1">
                <a:solidFill>
                  <a:schemeClr val="tx1"/>
                </a:solidFill>
              </a:rPr>
              <a:t>subclassing</a:t>
            </a:r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That is, don’t create a subclass for each type of product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Issue: Too many subclasses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Issue: The classes might be in other hierarchies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Additional goal: avoid modifying existing classes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… especially critical when no access to source or the base class is used elsewhere</a:t>
            </a:r>
          </a:p>
        </p:txBody>
      </p:sp>
    </p:spTree>
    <p:extLst>
      <p:ext uri="{BB962C8B-B14F-4D97-AF65-F5344CB8AC3E}">
        <p14:creationId xmlns:p14="http://schemas.microsoft.com/office/powerpoint/2010/main" val="208285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Alternative 1: Create a new class for each combination.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0530"/>
              </p:ext>
            </p:extLst>
          </p:nvPr>
        </p:nvGraphicFramePr>
        <p:xfrm>
          <a:off x="1277912" y="2245591"/>
          <a:ext cx="6096000" cy="269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Ice</a:t>
                      </a:r>
                      <a:r>
                        <a:rPr lang="en-US" b="1" baseline="0" dirty="0">
                          <a:solidFill>
                            <a:srgbClr val="C00000"/>
                          </a:solidFill>
                        </a:rPr>
                        <a:t> Cream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Toppings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dirty="0"/>
                        <a:t>Cone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M&amp;M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dirty="0"/>
                        <a:t>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dirty="0" err="1"/>
                        <a:t>WaffleCone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Peanuts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Caramel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2420912" y="2982191"/>
            <a:ext cx="1905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420912" y="2982191"/>
            <a:ext cx="19812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420912" y="2982191"/>
            <a:ext cx="19050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20912" y="2982191"/>
            <a:ext cx="1981200" cy="16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2A76F437-4126-4F5D-A8DB-911F4FEDFFA2}"/>
              </a:ext>
            </a:extLst>
          </p:cNvPr>
          <p:cNvSpPr/>
          <p:nvPr/>
        </p:nvSpPr>
        <p:spPr>
          <a:xfrm>
            <a:off x="8124718" y="2720581"/>
            <a:ext cx="31325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/>
              <a:t>What can go wrong?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A558BE-77D2-4CB7-A233-0D602475658A}"/>
              </a:ext>
            </a:extLst>
          </p:cNvPr>
          <p:cNvSpPr txBox="1"/>
          <p:nvPr/>
        </p:nvSpPr>
        <p:spPr>
          <a:xfrm>
            <a:off x="6015777" y="4015566"/>
            <a:ext cx="5586288" cy="23083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Results in class explosion!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What happens when a new topping is added?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What happens when the cost of a topping (e.g. fudge) changes?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Maintenance nightmare!</a:t>
            </a:r>
          </a:p>
        </p:txBody>
      </p:sp>
    </p:spTree>
    <p:extLst>
      <p:ext uri="{BB962C8B-B14F-4D97-AF65-F5344CB8AC3E}">
        <p14:creationId xmlns:p14="http://schemas.microsoft.com/office/powerpoint/2010/main" val="304616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754" y="381000"/>
            <a:ext cx="11149445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Alternative 2: Add flags for the toppings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2052484"/>
            <a:ext cx="3505200" cy="411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19200" y="2128684"/>
            <a:ext cx="3352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IceCream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738284"/>
            <a:ext cx="3352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-description: String</a:t>
            </a:r>
          </a:p>
          <a:p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en-US" sz="2000" dirty="0" err="1">
                <a:solidFill>
                  <a:schemeClr val="tx1"/>
                </a:solidFill>
              </a:rPr>
              <a:t>hasFudge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boolean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en-US" sz="2000" dirty="0" err="1">
                <a:solidFill>
                  <a:schemeClr val="tx1"/>
                </a:solidFill>
              </a:rPr>
              <a:t>hasMnM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boolean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-------</a:t>
            </a:r>
          </a:p>
        </p:txBody>
      </p:sp>
      <p:sp>
        <p:nvSpPr>
          <p:cNvPr id="7" name="Rectangle 6"/>
          <p:cNvSpPr/>
          <p:nvPr/>
        </p:nvSpPr>
        <p:spPr>
          <a:xfrm>
            <a:off x="1219200" y="4109884"/>
            <a:ext cx="3276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+</a:t>
            </a:r>
            <a:r>
              <a:rPr lang="en-US" sz="2000" dirty="0" err="1">
                <a:solidFill>
                  <a:schemeClr val="tx1"/>
                </a:solidFill>
              </a:rPr>
              <a:t>getDescription</a:t>
            </a:r>
            <a:r>
              <a:rPr lang="en-US" sz="2000" dirty="0">
                <a:solidFill>
                  <a:schemeClr val="tx1"/>
                </a:solidFill>
              </a:rPr>
              <a:t>()</a:t>
            </a:r>
          </a:p>
          <a:p>
            <a:r>
              <a:rPr lang="en-US" sz="2000" dirty="0">
                <a:solidFill>
                  <a:schemeClr val="tx1"/>
                </a:solidFill>
              </a:rPr>
              <a:t>+cost()</a:t>
            </a:r>
          </a:p>
          <a:p>
            <a:r>
              <a:rPr lang="en-US" sz="2000" dirty="0">
                <a:solidFill>
                  <a:schemeClr val="tx1"/>
                </a:solidFill>
              </a:rPr>
              <a:t>+</a:t>
            </a:r>
            <a:r>
              <a:rPr lang="en-US" sz="2000" dirty="0" err="1">
                <a:solidFill>
                  <a:schemeClr val="tx1"/>
                </a:solidFill>
              </a:rPr>
              <a:t>hasFudge</a:t>
            </a:r>
            <a:r>
              <a:rPr lang="en-US" sz="2000" dirty="0">
                <a:solidFill>
                  <a:schemeClr val="tx1"/>
                </a:solidFill>
              </a:rPr>
              <a:t>()</a:t>
            </a:r>
          </a:p>
          <a:p>
            <a:r>
              <a:rPr lang="en-US" sz="2000" dirty="0">
                <a:solidFill>
                  <a:schemeClr val="tx1"/>
                </a:solidFill>
              </a:rPr>
              <a:t>+</a:t>
            </a:r>
            <a:r>
              <a:rPr lang="en-US" sz="2000" dirty="0" err="1">
                <a:solidFill>
                  <a:schemeClr val="tx1"/>
                </a:solidFill>
              </a:rPr>
              <a:t>hasCaramel</a:t>
            </a:r>
            <a:r>
              <a:rPr lang="en-US" sz="2000" dirty="0">
                <a:solidFill>
                  <a:schemeClr val="tx1"/>
                </a:solidFill>
              </a:rPr>
              <a:t>()</a:t>
            </a:r>
          </a:p>
          <a:p>
            <a:r>
              <a:rPr lang="en-US" sz="2000" dirty="0">
                <a:solidFill>
                  <a:schemeClr val="tx1"/>
                </a:solidFill>
              </a:rPr>
              <a:t>------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143000" y="2662084"/>
            <a:ext cx="3505200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143000" y="4032096"/>
            <a:ext cx="3505200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94C1400-5269-4895-9CC5-28660AD91691}"/>
              </a:ext>
            </a:extLst>
          </p:cNvPr>
          <p:cNvSpPr txBox="1"/>
          <p:nvPr/>
        </p:nvSpPr>
        <p:spPr>
          <a:xfrm>
            <a:off x="5102404" y="1492939"/>
            <a:ext cx="6650325" cy="507831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abstract 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IceCreamConfection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public int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hasFudge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+= FUDGE_COST;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hasCaramel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+= CARAMEL_COST;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…	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public class Cone 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IceCreamConfection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public int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costInCents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 return 124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super.toppingCost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1488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1484</Words>
  <Application>Microsoft Office PowerPoint</Application>
  <PresentationFormat>Widescreen</PresentationFormat>
  <Paragraphs>222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Consolas</vt:lpstr>
      <vt:lpstr>Corbel</vt:lpstr>
      <vt:lpstr>Courier New</vt:lpstr>
      <vt:lpstr>Depth</vt:lpstr>
      <vt:lpstr> 5. Decorator</vt:lpstr>
      <vt:lpstr>Pattern Review</vt:lpstr>
      <vt:lpstr>The Decorator Pattern</vt:lpstr>
      <vt:lpstr>Example: Ice Cream Store</vt:lpstr>
      <vt:lpstr>Implementing the core classes</vt:lpstr>
      <vt:lpstr>Extending functionality</vt:lpstr>
      <vt:lpstr>Decorator Pattern: Goals</vt:lpstr>
      <vt:lpstr>Alternative 1: Create a new class for each combination.</vt:lpstr>
      <vt:lpstr>Alternative 2: Add flags for the toppings</vt:lpstr>
      <vt:lpstr>So, what’s the (general) problem?</vt:lpstr>
      <vt:lpstr>PowerPoint Presentation</vt:lpstr>
      <vt:lpstr>PowerPoint Presentation</vt:lpstr>
      <vt:lpstr>Using the Decorator Pattern</vt:lpstr>
      <vt:lpstr>PowerPoint Presentation</vt:lpstr>
      <vt:lpstr>PowerPoint Presentation</vt:lpstr>
      <vt:lpstr>What’s going on here?</vt:lpstr>
      <vt:lpstr>Evaluation</vt:lpstr>
      <vt:lpstr>Summary</vt:lpstr>
      <vt:lpstr>java.io: many classes for I/O</vt:lpstr>
      <vt:lpstr>But note: simply applying Decorator</vt:lpstr>
      <vt:lpstr>Decorator pattern applied to input streams: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7. Decorator, Façade Patterns</dc:title>
  <dc:creator>Hasker, Dr. Robert</dc:creator>
  <cp:lastModifiedBy>Hasker, Robert</cp:lastModifiedBy>
  <cp:revision>86</cp:revision>
  <dcterms:created xsi:type="dcterms:W3CDTF">2019-01-16T15:42:31Z</dcterms:created>
  <dcterms:modified xsi:type="dcterms:W3CDTF">2025-02-18T21:50:41Z</dcterms:modified>
</cp:coreProperties>
</file>