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4"/>
  </p:notesMasterIdLst>
  <p:sldIdLst>
    <p:sldId id="256" r:id="rId2"/>
    <p:sldId id="338" r:id="rId3"/>
    <p:sldId id="311" r:id="rId4"/>
    <p:sldId id="312" r:id="rId5"/>
    <p:sldId id="335" r:id="rId6"/>
    <p:sldId id="315" r:id="rId7"/>
    <p:sldId id="313" r:id="rId8"/>
    <p:sldId id="316" r:id="rId9"/>
    <p:sldId id="318" r:id="rId10"/>
    <p:sldId id="321" r:id="rId11"/>
    <p:sldId id="323" r:id="rId12"/>
    <p:sldId id="336" r:id="rId13"/>
    <p:sldId id="324" r:id="rId14"/>
    <p:sldId id="337" r:id="rId15"/>
    <p:sldId id="322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3" autoAdjust="0"/>
    <p:restoredTop sz="87347" autoAdjust="0"/>
  </p:normalViewPr>
  <p:slideViewPr>
    <p:cSldViewPr snapToGrid="0">
      <p:cViewPr varScale="1">
        <p:scale>
          <a:sx n="62" d="100"/>
          <a:sy n="62" d="100"/>
        </p:scale>
        <p:origin x="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39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0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*really* want the base class (Component) to be an interface, otherwise you will have two copies of </a:t>
            </a:r>
            <a:r>
              <a:rPr lang="en-US"/>
              <a:t>any Component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7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it’s not clear! You do get some extra classes, but it’s far fewer extra classes than the combinatorial explosion from handling all combinations…. Coupling: no change to coupling between confections and rest of system; cohesion of new classes very strong (all functionality for the new operations in one place); cohesion of existing classes unchanged (which is good).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Elements: name, application, diagram/directions on applying, benefits, 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0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in 2024, this pattern was the basis for a lab adding ingredients to a product. Students may not have heard the term “decorator” in that lab context, but it clearly did use the pattern.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07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show methods in subclasses – LSP says they are there automatically, so they just add clutter!</a:t>
            </a:r>
          </a:p>
          <a:p>
            <a:r>
              <a:rPr lang="en-US" dirty="0"/>
              <a:t>First: sample code showing danger of using floats for dollar amounts; not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covers the basic item, but what to do if extend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would then add subclasses for dishes, waffle cones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8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complex behavior.</a:t>
            </a:r>
          </a:p>
          <a:p>
            <a:r>
              <a:rPr lang="en-US" dirty="0"/>
              <a:t>Many design patterns are about removing if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full example is at https://faculty-web.msoe.edu/hasker/se2811/samples/ice_cream/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3534" y="4464028"/>
            <a:ext cx="4840266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5. Decorator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63F5B-8987-4232-840E-69761EBEE14E}"/>
              </a:ext>
            </a:extLst>
          </p:cNvPr>
          <p:cNvSpPr txBox="1"/>
          <p:nvPr/>
        </p:nvSpPr>
        <p:spPr>
          <a:xfrm>
            <a:off x="7327725" y="551145"/>
            <a:ext cx="423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Reading: Design Patterns Explained, Ch. 17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the (general)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3959896"/>
          </a:xfrm>
        </p:spPr>
        <p:txBody>
          <a:bodyPr>
            <a:normAutofit/>
          </a:bodyPr>
          <a:lstStyle/>
          <a:p>
            <a:r>
              <a:rPr lang="en-US" dirty="0"/>
              <a:t>Adapt to new behavior</a:t>
            </a:r>
          </a:p>
          <a:p>
            <a:r>
              <a:rPr lang="en-US" dirty="0"/>
              <a:t>Leave existing code unchanged</a:t>
            </a:r>
            <a:endParaRPr lang="en-US" b="1" dirty="0"/>
          </a:p>
          <a:p>
            <a:r>
              <a:rPr lang="en-US" dirty="0"/>
              <a:t>Support future changes in requirements</a:t>
            </a:r>
          </a:p>
          <a:p>
            <a:r>
              <a:rPr lang="en-US" dirty="0"/>
              <a:t>Solution: </a:t>
            </a:r>
            <a:r>
              <a:rPr lang="en-US" dirty="0">
                <a:solidFill>
                  <a:schemeClr val="accent6"/>
                </a:solidFill>
              </a:rPr>
              <a:t>Decorator Pattern</a:t>
            </a:r>
          </a:p>
          <a:p>
            <a:r>
              <a:rPr lang="en-US" dirty="0"/>
              <a:t>Introduce abstract class for the new behavior</a:t>
            </a:r>
          </a:p>
          <a:p>
            <a:r>
              <a:rPr lang="en-US" dirty="0"/>
              <a:t>Allow that class to access the original object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283399" y="5262388"/>
            <a:ext cx="9775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DecoratedConfection</a:t>
            </a:r>
            <a:r>
              <a:rPr lang="en-US" sz="2000" dirty="0"/>
              <a:t>: abstract since need common </a:t>
            </a:r>
            <a:r>
              <a:rPr lang="en-US" sz="2000" dirty="0" err="1">
                <a:latin typeface="Consolas" panose="020B0609020204030204" pitchFamily="49" charset="0"/>
              </a:rPr>
              <a:t>wrappedItem</a:t>
            </a:r>
            <a:r>
              <a:rPr lang="en-US" sz="2000" dirty="0"/>
              <a:t> for all decorations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Decoration: gives a new item that has all of the same properties, interface as the original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dirty="0" err="1">
                <a:latin typeface="Consolas" panose="020B0609020204030204" pitchFamily="49" charset="0"/>
              </a:rPr>
              <a:t>IceCreamWithFudge</a:t>
            </a:r>
            <a:r>
              <a:rPr lang="en-US" sz="2000" dirty="0"/>
              <a:t> </a:t>
            </a:r>
            <a:r>
              <a:rPr lang="en-US" sz="2000" i="1" dirty="0"/>
              <a:t>also</a:t>
            </a:r>
            <a:r>
              <a:rPr lang="en-US" sz="2000" dirty="0"/>
              <a:t> defines </a:t>
            </a:r>
            <a:r>
              <a:rPr lang="en-US" sz="2000" dirty="0" err="1">
                <a:latin typeface="Consolas" panose="020B0609020204030204" pitchFamily="49" charset="0"/>
              </a:rPr>
              <a:t>costInCents</a:t>
            </a:r>
            <a:r>
              <a:rPr lang="en-US" sz="2000" dirty="0"/>
              <a:t>(), </a:t>
            </a:r>
            <a:r>
              <a:rPr lang="en-US" sz="2000" dirty="0">
                <a:latin typeface="Consolas" panose="020B0609020204030204" pitchFamily="49" charset="0"/>
              </a:rPr>
              <a:t>description</a:t>
            </a:r>
            <a:r>
              <a:rPr lang="en-US" sz="2000" dirty="0"/>
              <a:t>()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7260A-4849-442C-9B2E-6E54D06EB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0" y="144852"/>
            <a:ext cx="10519639" cy="471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103434" y="3911436"/>
            <a:ext cx="118352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abstract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implements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protected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double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+ 25; } // 25 </a:t>
            </a:r>
            <a:r>
              <a:rPr lang="en-US">
                <a:latin typeface="Consolas" panose="020B0609020204030204" pitchFamily="49" charset="0"/>
              </a:rPr>
              <a:t>cent toppings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super(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String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+ “ with fudge”;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BB669-3496-4AE5-94CF-E52ABF1FD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4" y="265469"/>
            <a:ext cx="7733691" cy="346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6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08975" cy="1325563"/>
          </a:xfrm>
        </p:spPr>
        <p:txBody>
          <a:bodyPr>
            <a:noAutofit/>
          </a:bodyPr>
          <a:lstStyle/>
          <a:p>
            <a:r>
              <a:rPr lang="en-US" sz="4000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76" y="2245831"/>
            <a:ext cx="10233800" cy="45019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 by creating an </a:t>
            </a:r>
            <a:r>
              <a:rPr lang="en-US" dirty="0" err="1"/>
              <a:t>IceCreamConfection</a:t>
            </a:r>
            <a:r>
              <a:rPr lang="en-US" dirty="0"/>
              <a:t> object: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Extra nuts: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So get </a:t>
            </a:r>
            <a:r>
              <a:rPr lang="en-US" i="1" dirty="0"/>
              <a:t>two</a:t>
            </a:r>
            <a:r>
              <a:rPr lang="en-US" dirty="0"/>
              <a:t> </a:t>
            </a:r>
            <a:r>
              <a:rPr lang="en-US" dirty="0" err="1">
                <a:latin typeface="Consolas" panose="020B0609020204030204" pitchFamily="49" charset="0"/>
              </a:rPr>
              <a:t>IceCreamWithNuts</a:t>
            </a:r>
            <a:r>
              <a:rPr lang="en-US" dirty="0"/>
              <a:t> decorators!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Calculate cost with all toppings: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 total =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toServe.costInCents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933A5-C26E-0F2B-B333-7FFF2988E8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" t="8615" r="2810" b="5319"/>
          <a:stretch/>
        </p:blipFill>
        <p:spPr>
          <a:xfrm>
            <a:off x="7413462" y="290032"/>
            <a:ext cx="4567429" cy="18807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A277FE-6E66-8BC3-7564-CB48D3CC97E3}"/>
              </a:ext>
            </a:extLst>
          </p:cNvPr>
          <p:cNvSpPr txBox="1"/>
          <p:nvPr/>
        </p:nvSpPr>
        <p:spPr>
          <a:xfrm>
            <a:off x="9452397" y="6360580"/>
            <a:ext cx="268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See next page for sequence</a:t>
            </a:r>
          </a:p>
        </p:txBody>
      </p:sp>
      <p:pic>
        <p:nvPicPr>
          <p:cNvPr id="6" name="Picture 5" descr="Memory map for toServe data">
            <a:extLst>
              <a:ext uri="{FF2B5EF4-FFF2-40B4-BE49-F238E27FC236}">
                <a16:creationId xmlns:a16="http://schemas.microsoft.com/office/drawing/2014/main" id="{A4EEB495-BC2B-2396-80A5-55F04C5BF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00" y="2725881"/>
            <a:ext cx="4018951" cy="3448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DA52D3-1040-3A81-D883-68CE7408900A}"/>
              </a:ext>
            </a:extLst>
          </p:cNvPr>
          <p:cNvSpPr txBox="1"/>
          <p:nvPr/>
        </p:nvSpPr>
        <p:spPr>
          <a:xfrm>
            <a:off x="8341501" y="2782669"/>
            <a:ext cx="127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Memory Map</a:t>
            </a:r>
          </a:p>
        </p:txBody>
      </p:sp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345D4D-C523-69DA-BEF5-A8E1BF114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47" y="202894"/>
            <a:ext cx="8519726" cy="65369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D854C1-CDE7-759E-7F43-0D60CA406F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" t="8615" r="2810" b="5319"/>
          <a:stretch/>
        </p:blipFill>
        <p:spPr>
          <a:xfrm>
            <a:off x="7746612" y="4457772"/>
            <a:ext cx="4307541" cy="177369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8D7CBE-8437-E9DD-0E15-582208C59105}"/>
              </a:ext>
            </a:extLst>
          </p:cNvPr>
          <p:cNvSpPr txBox="1"/>
          <p:nvPr/>
        </p:nvSpPr>
        <p:spPr>
          <a:xfrm>
            <a:off x="334236" y="2938436"/>
            <a:ext cx="2238276" cy="1200329"/>
          </a:xfrm>
          <a:prstGeom prst="rect">
            <a:avLst/>
          </a:prstGeom>
          <a:solidFill>
            <a:schemeClr val="dk1">
              <a:alpha val="81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Question: </a:t>
            </a:r>
            <a:r>
              <a:rPr lang="en-US" sz="2400" i="1" dirty="0"/>
              <a:t>how to support a two-scoop cone?</a:t>
            </a:r>
          </a:p>
        </p:txBody>
      </p:sp>
      <p:pic>
        <p:nvPicPr>
          <p:cNvPr id="9" name="Picture 8" descr="Memory map for toServe data">
            <a:extLst>
              <a:ext uri="{FF2B5EF4-FFF2-40B4-BE49-F238E27FC236}">
                <a16:creationId xmlns:a16="http://schemas.microsoft.com/office/drawing/2014/main" id="{5FC0C1D2-BEDE-8EA7-754A-893AC4F969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178" y="428471"/>
            <a:ext cx="3283975" cy="281816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477DA7-F1BB-D4C6-D915-79FC3F07453A}"/>
              </a:ext>
            </a:extLst>
          </p:cNvPr>
          <p:cNvSpPr txBox="1"/>
          <p:nvPr/>
        </p:nvSpPr>
        <p:spPr>
          <a:xfrm>
            <a:off x="8896306" y="428471"/>
            <a:ext cx="127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Memory Map</a:t>
            </a:r>
          </a:p>
        </p:txBody>
      </p:sp>
    </p:spTree>
    <p:extLst>
      <p:ext uri="{BB962C8B-B14F-4D97-AF65-F5344CB8AC3E}">
        <p14:creationId xmlns:p14="http://schemas.microsoft.com/office/powerpoint/2010/main" val="190602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563526" y="106325"/>
            <a:ext cx="1091963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4DE8E-4AC6-41BA-8E56-E629900A5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" y="309403"/>
            <a:ext cx="7654419" cy="35423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1D2A3-03AA-481C-8FAE-A1FFD0D60FB0}"/>
              </a:ext>
            </a:extLst>
          </p:cNvPr>
          <p:cNvSpPr txBox="1"/>
          <p:nvPr/>
        </p:nvSpPr>
        <p:spPr>
          <a:xfrm>
            <a:off x="5604387" y="3686275"/>
            <a:ext cx="6415548" cy="286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Warning: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Base class, </a:t>
            </a:r>
            <a:r>
              <a:rPr lang="en-US" sz="2000" dirty="0">
                <a:latin typeface="Consolas" panose="020B0609020204030204" pitchFamily="49" charset="0"/>
              </a:rPr>
              <a:t>Component</a:t>
            </a:r>
            <a:r>
              <a:rPr lang="en-US" sz="2000" dirty="0"/>
              <a:t>, must be an </a:t>
            </a:r>
            <a:r>
              <a:rPr lang="en-US" sz="2000" b="1" i="1" dirty="0">
                <a:solidFill>
                  <a:schemeClr val="tx1"/>
                </a:solidFill>
              </a:rPr>
              <a:t>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Otherwise, any values in </a:t>
            </a:r>
            <a:r>
              <a:rPr lang="en-US" sz="2000" dirty="0">
                <a:latin typeface="Consolas" panose="020B0609020204030204" pitchFamily="49" charset="0"/>
              </a:rPr>
              <a:t>Component</a:t>
            </a:r>
            <a:r>
              <a:rPr lang="en-US" sz="2000" dirty="0"/>
              <a:t> will have multiple versions: one in the </a:t>
            </a:r>
            <a:r>
              <a:rPr lang="en-US" sz="2000" dirty="0" err="1">
                <a:latin typeface="Consolas" panose="020B0609020204030204" pitchFamily="49" charset="0"/>
              </a:rPr>
              <a:t>ConcreteComponent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A</a:t>
            </a:r>
            <a:r>
              <a:rPr lang="en-US" sz="2000" dirty="0"/>
              <a:t> or </a:t>
            </a:r>
            <a:r>
              <a:rPr lang="en-US" sz="2000" dirty="0">
                <a:latin typeface="Consolas" panose="020B0609020204030204" pitchFamily="49" charset="0"/>
              </a:rPr>
              <a:t>B</a:t>
            </a:r>
            <a:r>
              <a:rPr lang="en-US" sz="2000" dirty="0"/>
              <a:t> instance, another in every decorator instance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Loss of identity: which instance is the “real</a:t>
            </a:r>
            <a:r>
              <a:rPr lang="en-US" sz="2000"/>
              <a:t>” one </a:t>
            </a:r>
            <a:r>
              <a:rPr lang="en-US" sz="2000" dirty="0"/>
              <a:t>with the actual attribute?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need common attributes between </a:t>
            </a:r>
            <a:r>
              <a:rPr lang="en-US" sz="2000" dirty="0" err="1">
                <a:latin typeface="Consolas" panose="020B0609020204030204" pitchFamily="49" charset="0"/>
              </a:rPr>
              <a:t>ConcreteComponent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A</a:t>
            </a:r>
            <a:r>
              <a:rPr lang="en-US" sz="2000" dirty="0"/>
              <a:t> &amp; </a:t>
            </a:r>
            <a:r>
              <a:rPr lang="en-US" sz="2000" dirty="0">
                <a:latin typeface="Consolas" panose="020B0609020204030204" pitchFamily="49" charset="0"/>
              </a:rPr>
              <a:t>B</a:t>
            </a:r>
            <a:r>
              <a:rPr lang="en-US" sz="2000" dirty="0"/>
              <a:t>, add an abstract class!</a:t>
            </a:r>
          </a:p>
        </p:txBody>
      </p:sp>
    </p:spTree>
    <p:extLst>
      <p:ext uri="{BB962C8B-B14F-4D97-AF65-F5344CB8AC3E}">
        <p14:creationId xmlns:p14="http://schemas.microsoft.com/office/powerpoint/2010/main" val="151102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325879-C4B2-475E-B853-DC8F21A63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2C085F-3B19-420D-902A-B55695F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8105" cy="6858000"/>
          </a:xfrm>
          <a:prstGeom prst="rect">
            <a:avLst/>
          </a:prstGeom>
          <a:blipFill>
            <a:blip r:embed="rId3"/>
            <a:stretch>
              <a:fillRect r="-164004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435625" cy="1325563"/>
          </a:xfrm>
        </p:spPr>
        <p:txBody>
          <a:bodyPr>
            <a:normAutofit/>
          </a:bodyPr>
          <a:lstStyle/>
          <a:p>
            <a:r>
              <a:rPr lang="en-US" sz="400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74" y="1825625"/>
            <a:ext cx="3729662" cy="4667250"/>
          </a:xfrm>
        </p:spPr>
        <p:txBody>
          <a:bodyPr>
            <a:normAutofit/>
          </a:bodyPr>
          <a:lstStyle/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good about the decorator?      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bad?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coupling?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cohesion?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C6700-41D0-4A27-B5D8-46ED5F35A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39" y="2110851"/>
            <a:ext cx="6314487" cy="26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AA1D-16C1-F1B8-7B64-A651277C7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C1DB-5943-FE99-70B7-5E60AD101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elements do we need?</a:t>
            </a:r>
          </a:p>
          <a:p>
            <a:r>
              <a:rPr lang="en-US" dirty="0"/>
              <a:t>What problem do patterns solve?</a:t>
            </a:r>
          </a:p>
          <a:p>
            <a:r>
              <a:rPr lang="en-US" dirty="0"/>
              <a:t>How do they fit in the design process?</a:t>
            </a:r>
          </a:p>
          <a:p>
            <a:r>
              <a:rPr lang="en-US" dirty="0"/>
              <a:t>Why are patterns typically part of design, not problem analysis?</a:t>
            </a:r>
          </a:p>
          <a:p>
            <a:pPr lvl="1"/>
            <a:r>
              <a:rPr lang="en-US" dirty="0"/>
              <a:t>That is, domain engineering = problem analysis/requirements</a:t>
            </a:r>
          </a:p>
          <a:p>
            <a:pPr lvl="1"/>
            <a:r>
              <a:rPr lang="en-US" dirty="0"/>
              <a:t>Design: detailed system structure, algorithms, patterns</a:t>
            </a:r>
          </a:p>
        </p:txBody>
      </p:sp>
    </p:spTree>
    <p:extLst>
      <p:ext uri="{BB962C8B-B14F-4D97-AF65-F5344CB8AC3E}">
        <p14:creationId xmlns:p14="http://schemas.microsoft.com/office/powerpoint/2010/main" val="220048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Confection: “a dish or delicacy made with sweet ingredients”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IceCreamConfection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 either an interface or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Show methods once!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Description: maybe an attribute, maybe computed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Why might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return an int?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963CCD-343D-4E1E-BDD7-8E071A96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9" y="2314155"/>
            <a:ext cx="7386268" cy="36106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DEE20D-C8E8-43AF-9526-D6D875714DA9}"/>
              </a:ext>
            </a:extLst>
          </p:cNvPr>
          <p:cNvSpPr txBox="1"/>
          <p:nvPr/>
        </p:nvSpPr>
        <p:spPr>
          <a:xfrm>
            <a:off x="130173" y="152490"/>
            <a:ext cx="7769579" cy="6463308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CONSIDER: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Money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private static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public static void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+ " + 1000: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 ":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11FDD-361C-4389-AD8E-F65C03DCF940}"/>
              </a:ext>
            </a:extLst>
          </p:cNvPr>
          <p:cNvSpPr txBox="1"/>
          <p:nvPr/>
        </p:nvSpPr>
        <p:spPr>
          <a:xfrm>
            <a:off x="3910179" y="6025485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0939" cy="2725947"/>
          </a:xfrm>
        </p:spPr>
        <p:txBody>
          <a:bodyPr>
            <a:normAutofit/>
          </a:bodyPr>
          <a:lstStyle/>
          <a:p>
            <a:r>
              <a:rPr lang="en-US" dirty="0"/>
              <a:t>Implementing the core classes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096000" y="598415"/>
            <a:ext cx="5368777" cy="15696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String description();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096000" y="2645461"/>
            <a:ext cx="5862502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String description()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40CC7-73B5-41A2-B449-95ACAA0A5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8" y="3766928"/>
            <a:ext cx="5225795" cy="2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9905051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If they are free, could lead to abuses…</a:t>
            </a:r>
          </a:p>
          <a:p>
            <a:r>
              <a:rPr lang="en-US" sz="3200" dirty="0"/>
              <a:t>Issue: how to account for these additions to products?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02E503C-7453-B945-A130-E1C292455DD3}"/>
              </a:ext>
            </a:extLst>
          </p:cNvPr>
          <p:cNvSpPr/>
          <p:nvPr/>
        </p:nvSpPr>
        <p:spPr bwMode="auto">
          <a:xfrm>
            <a:off x="5447980" y="5027584"/>
            <a:ext cx="726768" cy="489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ADA87B-8E1E-4446-8F26-457C206DA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081" y="4452635"/>
            <a:ext cx="1707743" cy="17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A2FEBFE-3E79-F248-BE85-C50C773A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3529" y="4457139"/>
            <a:ext cx="1552494" cy="163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More general 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Another 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That is, don’t create a subclass for each type of product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Issue: Too many subclasses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Issue: The classes might be in other hierarchies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Additional goal: avoid modifying existing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critical when no access to source or the base class is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81000"/>
            <a:ext cx="11149445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Alternative 2: Add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102404" y="1492939"/>
            <a:ext cx="6650325" cy="50783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1484</Words>
  <Application>Microsoft Office PowerPoint</Application>
  <PresentationFormat>Widescreen</PresentationFormat>
  <Paragraphs>222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Corbel</vt:lpstr>
      <vt:lpstr>Courier New</vt:lpstr>
      <vt:lpstr>Depth</vt:lpstr>
      <vt:lpstr> 5. Decorator</vt:lpstr>
      <vt:lpstr>Pattern Review</vt:lpstr>
      <vt:lpstr>The Decorator Pattern</vt:lpstr>
      <vt:lpstr>Example: Ice Cream Store</vt:lpstr>
      <vt:lpstr>Implementing the core classes</vt:lpstr>
      <vt:lpstr>Extending functionality</vt:lpstr>
      <vt:lpstr>Decorator Pattern: Goals</vt:lpstr>
      <vt:lpstr>Alternative 1: Create a new class for each combination.</vt:lpstr>
      <vt:lpstr>Alternative 2: Add flags for the toppings</vt:lpstr>
      <vt:lpstr>So, what’s the (general) problem?</vt:lpstr>
      <vt:lpstr>PowerPoint Presentation</vt:lpstr>
      <vt:lpstr>PowerPoint Presentation</vt:lpstr>
      <vt:lpstr>Using the Decorator Pattern</vt:lpstr>
      <vt:lpstr>PowerPoint Presentation</vt:lpstr>
      <vt:lpstr>PowerPoint Presentation</vt:lpstr>
      <vt:lpstr>What’s going on here?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7. Decorator, Façade Patterns</dc:title>
  <dc:creator>Hasker, Dr. Robert</dc:creator>
  <cp:lastModifiedBy>Hasker, Robert</cp:lastModifiedBy>
  <cp:revision>86</cp:revision>
  <dcterms:created xsi:type="dcterms:W3CDTF">2019-01-16T15:42:31Z</dcterms:created>
  <dcterms:modified xsi:type="dcterms:W3CDTF">2025-02-18T21:50:41Z</dcterms:modified>
</cp:coreProperties>
</file>