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3"/>
  </p:notesMasterIdLst>
  <p:sldIdLst>
    <p:sldId id="256" r:id="rId2"/>
    <p:sldId id="311" r:id="rId3"/>
    <p:sldId id="312" r:id="rId4"/>
    <p:sldId id="335" r:id="rId5"/>
    <p:sldId id="315" r:id="rId6"/>
    <p:sldId id="313" r:id="rId7"/>
    <p:sldId id="316" r:id="rId8"/>
    <p:sldId id="318" r:id="rId9"/>
    <p:sldId id="321" r:id="rId10"/>
    <p:sldId id="323" r:id="rId11"/>
    <p:sldId id="336" r:id="rId12"/>
    <p:sldId id="324" r:id="rId13"/>
    <p:sldId id="337" r:id="rId14"/>
    <p:sldId id="322" r:id="rId15"/>
    <p:sldId id="325" r:id="rId16"/>
    <p:sldId id="326" r:id="rId17"/>
    <p:sldId id="327" r:id="rId18"/>
    <p:sldId id="328" r:id="rId19"/>
    <p:sldId id="329" r:id="rId20"/>
    <p:sldId id="330" r:id="rId21"/>
    <p:sldId id="33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 autoAdjust="0"/>
    <p:restoredTop sz="87362" autoAdjust="0"/>
  </p:normalViewPr>
  <p:slideViewPr>
    <p:cSldViewPr snapToGrid="0">
      <p:cViewPr varScale="1">
        <p:scale>
          <a:sx n="61" d="100"/>
          <a:sy n="61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*really* want the base class (Component) to be an interface, otherwise you will have two copies of </a:t>
            </a:r>
            <a:r>
              <a:rPr lang="en-US"/>
              <a:t>any Component attributes.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7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Good: ca</a:t>
            </a:r>
            <a:r>
              <a:rPr lang="en-US" baseline="0" dirty="0"/>
              <a:t>n provide new functionality/responsibilities on old classes; Bad: it’s not clear! You do get some extra classes, but it’s far fewer extra classes than the combinatorial explosion from handling all combinations…. Coupling: no change to coupling between confections and rest of system; cohesion of new classes very strong (all functionality for the new operations in one place); cohesion of existing classes unchanged (which is good).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D11C055-3CDC-44CA-91BB-6C8CC761DEFA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to show methods in subclasses – LSP says they are there automatically, so they just add clutter!</a:t>
            </a:r>
          </a:p>
          <a:p>
            <a:r>
              <a:rPr lang="en-US" dirty="0"/>
              <a:t>First: sample code showing danger of using floats for dollar amounts; not robust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covers the basic item, but what to do if extend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 students will park a meal on an ice cream cone…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DF25D0-296A-450D-B970-8412F8ABA4BB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0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would then add subclasses for dishes, waffle cones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8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Challenge: doesn’t work well with more complex behavior.</a:t>
            </a:r>
          </a:p>
          <a:p>
            <a:r>
              <a:rPr lang="en-US" dirty="0"/>
              <a:t>Many design patterns are about removing if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full example is at https://faculty-web.msoe.edu/hasker/se2811/samples/ice_cream/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9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picture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3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picture of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3534" y="4464028"/>
            <a:ext cx="4840266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6. </a:t>
            </a:r>
            <a:r>
              <a:rPr lang="en-US" sz="7200" dirty="0"/>
              <a:t>Decorator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</a:p>
          <a:p>
            <a:r>
              <a:rPr lang="en-US"/>
              <a:t>Dr</a:t>
            </a:r>
            <a:r>
              <a:rPr lang="en-US" dirty="0"/>
              <a:t>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63F5B-8987-4232-840E-69761EBEE14E}"/>
              </a:ext>
            </a:extLst>
          </p:cNvPr>
          <p:cNvSpPr txBox="1"/>
          <p:nvPr/>
        </p:nvSpPr>
        <p:spPr>
          <a:xfrm>
            <a:off x="7327725" y="551145"/>
            <a:ext cx="423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Reading: Design Patterns Explained, Ch. 17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283399" y="5262388"/>
            <a:ext cx="9775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</a:rPr>
              <a:t>DecoratedConfection</a:t>
            </a:r>
            <a:r>
              <a:rPr lang="en-US" sz="2000" dirty="0"/>
              <a:t>: abstract since need common </a:t>
            </a:r>
            <a:r>
              <a:rPr lang="en-US" sz="2000" dirty="0" err="1">
                <a:latin typeface="Consolas" panose="020B0609020204030204" pitchFamily="49" charset="0"/>
              </a:rPr>
              <a:t>wrappedItem</a:t>
            </a:r>
            <a:r>
              <a:rPr lang="en-US" sz="2000" dirty="0"/>
              <a:t> for all decorations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Decoration: gives a new item that has all of the same properties, interface as the original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 </a:t>
            </a:r>
            <a:r>
              <a:rPr lang="en-US" sz="2000" dirty="0" err="1">
                <a:latin typeface="Consolas" panose="020B0609020204030204" pitchFamily="49" charset="0"/>
              </a:rPr>
              <a:t>IceCreamWithFudge</a:t>
            </a:r>
            <a:r>
              <a:rPr lang="en-US" sz="2000" dirty="0"/>
              <a:t> </a:t>
            </a:r>
            <a:r>
              <a:rPr lang="en-US" sz="2000" i="1" dirty="0"/>
              <a:t>also</a:t>
            </a:r>
            <a:r>
              <a:rPr lang="en-US" sz="2000" dirty="0"/>
              <a:t> defines </a:t>
            </a:r>
            <a:r>
              <a:rPr lang="en-US" sz="2000" dirty="0" err="1">
                <a:latin typeface="Consolas" panose="020B0609020204030204" pitchFamily="49" charset="0"/>
              </a:rPr>
              <a:t>costInCents</a:t>
            </a:r>
            <a:r>
              <a:rPr lang="en-US" sz="2000" dirty="0"/>
              <a:t>(), </a:t>
            </a:r>
            <a:r>
              <a:rPr lang="en-US" sz="2000" dirty="0">
                <a:latin typeface="Consolas" panose="020B0609020204030204" pitchFamily="49" charset="0"/>
              </a:rPr>
              <a:t>description</a:t>
            </a:r>
            <a:r>
              <a:rPr lang="en-US" sz="2000" dirty="0"/>
              <a:t>()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7260A-4849-442C-9B2E-6E54D06EB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80" y="144852"/>
            <a:ext cx="10519639" cy="471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021D8-21BE-47C3-8FF6-767AF00E196C}"/>
              </a:ext>
            </a:extLst>
          </p:cNvPr>
          <p:cNvSpPr txBox="1"/>
          <p:nvPr/>
        </p:nvSpPr>
        <p:spPr>
          <a:xfrm>
            <a:off x="103434" y="3911436"/>
            <a:ext cx="118352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abstract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implements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protected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double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costInCents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costInCents</a:t>
            </a:r>
            <a:r>
              <a:rPr lang="en-US" dirty="0">
                <a:latin typeface="Consolas" panose="020B0609020204030204" pitchFamily="49" charset="0"/>
              </a:rPr>
              <a:t>() + 25; } // 25 </a:t>
            </a:r>
            <a:r>
              <a:rPr lang="en-US">
                <a:latin typeface="Consolas" panose="020B0609020204030204" pitchFamily="49" charset="0"/>
              </a:rPr>
              <a:t>cent toppings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DecoratedConfection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public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IceCreamWithFudge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IceCreamConfection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 { super(</a:t>
            </a:r>
            <a:r>
              <a:rPr lang="en-US" dirty="0" err="1">
                <a:latin typeface="Consolas" panose="020B0609020204030204" pitchFamily="49" charset="0"/>
              </a:rPr>
              <a:t>icc</a:t>
            </a:r>
            <a:r>
              <a:rPr lang="en-US" dirty="0">
                <a:latin typeface="Consolas" panose="020B0609020204030204" pitchFamily="49" charset="0"/>
              </a:rPr>
              <a:t>);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String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{ return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wrappedItem</a:t>
            </a:r>
            <a:r>
              <a:rPr lang="en-US" dirty="0" err="1"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description</a:t>
            </a:r>
            <a:r>
              <a:rPr lang="en-US" dirty="0">
                <a:latin typeface="Consolas" panose="020B0609020204030204" pitchFamily="49" charset="0"/>
              </a:rPr>
              <a:t>() + “ with fudge”;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3BB669-3496-4AE5-94CF-E52ABF1FD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4" y="265469"/>
            <a:ext cx="7733691" cy="346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6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08975" cy="1325563"/>
          </a:xfrm>
        </p:spPr>
        <p:txBody>
          <a:bodyPr>
            <a:noAutofit/>
          </a:bodyPr>
          <a:lstStyle/>
          <a:p>
            <a:r>
              <a:rPr lang="en-US" sz="4000" dirty="0"/>
              <a:t>Using the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76" y="2245831"/>
            <a:ext cx="10233800" cy="45019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Start by creating an </a:t>
            </a:r>
            <a:r>
              <a:rPr lang="en-US" dirty="0" err="1"/>
              <a:t>IceCreamConfection</a:t>
            </a:r>
            <a:r>
              <a:rPr lang="en-US" dirty="0"/>
              <a:t> object: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Cone();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IceCreamWithFudge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object and wrap it around the item to serve: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Extra nuts: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IceCreamWithNuts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So get </a:t>
            </a:r>
            <a:r>
              <a:rPr lang="en-US" i="1" dirty="0"/>
              <a:t>two</a:t>
            </a:r>
            <a:r>
              <a:rPr lang="en-US" dirty="0"/>
              <a:t> </a:t>
            </a:r>
            <a:r>
              <a:rPr lang="en-US" dirty="0" err="1">
                <a:latin typeface="Consolas" panose="020B0609020204030204" pitchFamily="49" charset="0"/>
              </a:rPr>
              <a:t>IceCreamWithNuts</a:t>
            </a:r>
            <a:r>
              <a:rPr lang="en-US" dirty="0"/>
              <a:t> decorators!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Calculate cost with all toppings: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 total =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toServe.costInCents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933A5-C26E-0F2B-B333-7FFF2988E8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" t="8615" r="2810" b="5319"/>
          <a:stretch/>
        </p:blipFill>
        <p:spPr>
          <a:xfrm>
            <a:off x="7413462" y="290032"/>
            <a:ext cx="4567429" cy="188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59360" y="235618"/>
            <a:ext cx="2564845" cy="1325563"/>
          </a:xfrm>
        </p:spPr>
        <p:txBody>
          <a:bodyPr>
            <a:noAutofit/>
          </a:bodyPr>
          <a:lstStyle/>
          <a:p>
            <a:r>
              <a:rPr lang="en-US" sz="4000" dirty="0"/>
              <a:t>Sequence</a:t>
            </a:r>
            <a:br>
              <a:rPr lang="en-US" sz="4000" dirty="0"/>
            </a:br>
            <a:r>
              <a:rPr lang="en-US" sz="4000" dirty="0"/>
              <a:t>Diagram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5F53EC-FBEF-E415-6FD6-7163C9175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47" y="113591"/>
            <a:ext cx="8516614" cy="65345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D854C1-CDE7-759E-7F43-0D60CA406F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" t="8615" r="2810" b="5319"/>
          <a:stretch/>
        </p:blipFill>
        <p:spPr>
          <a:xfrm>
            <a:off x="7746612" y="4457772"/>
            <a:ext cx="4307541" cy="177369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8D7CBE-8437-E9DD-0E15-582208C59105}"/>
              </a:ext>
            </a:extLst>
          </p:cNvPr>
          <p:cNvSpPr txBox="1"/>
          <p:nvPr/>
        </p:nvSpPr>
        <p:spPr>
          <a:xfrm>
            <a:off x="9259360" y="2324646"/>
            <a:ext cx="2340305" cy="1200329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Question: how to support a two-scope cone?</a:t>
            </a:r>
          </a:p>
        </p:txBody>
      </p:sp>
    </p:spTree>
    <p:extLst>
      <p:ext uri="{BB962C8B-B14F-4D97-AF65-F5344CB8AC3E}">
        <p14:creationId xmlns:p14="http://schemas.microsoft.com/office/powerpoint/2010/main" val="190602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25C0D-7786-4CB6-BEBC-31181F1F04BD}"/>
              </a:ext>
            </a:extLst>
          </p:cNvPr>
          <p:cNvSpPr/>
          <p:nvPr/>
        </p:nvSpPr>
        <p:spPr>
          <a:xfrm>
            <a:off x="563526" y="106325"/>
            <a:ext cx="10919637" cy="66453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4DE8E-4AC6-41BA-8E56-E629900A5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" y="309403"/>
            <a:ext cx="10359551" cy="47942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F1D2A3-03AA-481C-8FAE-A1FFD0D60FB0}"/>
              </a:ext>
            </a:extLst>
          </p:cNvPr>
          <p:cNvSpPr txBox="1"/>
          <p:nvPr/>
        </p:nvSpPr>
        <p:spPr>
          <a:xfrm>
            <a:off x="293952" y="4301828"/>
            <a:ext cx="5225851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Warning: make sure the base class (Component) is an interface, otherwise the decorator will have an additional data value and you lose identity. If there’s something in common between </a:t>
            </a:r>
            <a:r>
              <a:rPr lang="en-US" sz="2000" dirty="0" err="1"/>
              <a:t>ConcreteComponentA</a:t>
            </a:r>
            <a:r>
              <a:rPr lang="en-US" sz="2000" dirty="0"/>
              <a:t> and </a:t>
            </a:r>
            <a:r>
              <a:rPr lang="en-US" sz="2000" dirty="0" err="1"/>
              <a:t>ConcreteComponentB</a:t>
            </a:r>
            <a:r>
              <a:rPr lang="en-US" sz="2000" dirty="0"/>
              <a:t>, create a subclass of Component that captures that commonality.</a:t>
            </a:r>
          </a:p>
        </p:txBody>
      </p:sp>
    </p:spTree>
    <p:extLst>
      <p:ext uri="{BB962C8B-B14F-4D97-AF65-F5344CB8AC3E}">
        <p14:creationId xmlns:p14="http://schemas.microsoft.com/office/powerpoint/2010/main" val="151102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Open-closed principle:</a:t>
            </a:r>
          </a:p>
          <a:p>
            <a:pPr lvl="1"/>
            <a:r>
              <a:rPr lang="en-US" i="1" dirty="0"/>
              <a:t>Classes should be </a:t>
            </a:r>
            <a:r>
              <a:rPr lang="en-US" b="1" i="1" dirty="0"/>
              <a:t>open</a:t>
            </a:r>
            <a:r>
              <a:rPr lang="en-US" i="1" dirty="0"/>
              <a:t> for extension, but </a:t>
            </a:r>
            <a:r>
              <a:rPr lang="en-US" b="1" i="1" dirty="0"/>
              <a:t>closed</a:t>
            </a:r>
            <a:r>
              <a:rPr lang="en-US" i="1" dirty="0"/>
              <a:t> to modification</a:t>
            </a:r>
          </a:p>
          <a:p>
            <a:r>
              <a:rPr lang="en-US" dirty="0"/>
              <a:t>Can extend at will</a:t>
            </a:r>
          </a:p>
          <a:p>
            <a:pPr lvl="1"/>
            <a:r>
              <a:rPr lang="en-US" dirty="0"/>
              <a:t>No final classes!?</a:t>
            </a:r>
          </a:p>
          <a:p>
            <a:pPr lvl="1"/>
            <a:r>
              <a:rPr lang="en-US" dirty="0"/>
              <a:t>Supports new applications of existing code</a:t>
            </a:r>
          </a:p>
          <a:p>
            <a:r>
              <a:rPr lang="en-US" dirty="0"/>
              <a:t>Don’t alter the existing code!</a:t>
            </a:r>
          </a:p>
          <a:p>
            <a:pPr lvl="1"/>
            <a:r>
              <a:rPr lang="en-US" dirty="0"/>
              <a:t>It may be used elsewhere!</a:t>
            </a:r>
          </a:p>
          <a:p>
            <a:pPr lvl="1"/>
            <a:r>
              <a:rPr lang="en-US" dirty="0"/>
              <a:t>At the least it means new unit tests</a:t>
            </a:r>
          </a:p>
        </p:txBody>
      </p:sp>
    </p:spTree>
    <p:extLst>
      <p:ext uri="{BB962C8B-B14F-4D97-AF65-F5344CB8AC3E}">
        <p14:creationId xmlns:p14="http://schemas.microsoft.com/office/powerpoint/2010/main" val="1007635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325879-C4B2-475E-B853-DC8F21A63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2C085F-3B19-420D-902A-B55695F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18105" cy="6858000"/>
          </a:xfrm>
          <a:prstGeom prst="rect">
            <a:avLst/>
          </a:prstGeom>
          <a:blipFill>
            <a:blip r:embed="rId3"/>
            <a:stretch>
              <a:fillRect r="-164004"/>
            </a:stretch>
          </a:blipFill>
          <a:ln>
            <a:noFill/>
          </a:ln>
          <a:effectLst>
            <a:outerShdw blurRad="139700" dist="508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3435625" cy="1325563"/>
          </a:xfrm>
        </p:spPr>
        <p:txBody>
          <a:bodyPr>
            <a:normAutofit/>
          </a:bodyPr>
          <a:lstStyle/>
          <a:p>
            <a:r>
              <a:rPr lang="en-US" sz="400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74" y="1825625"/>
            <a:ext cx="3729662" cy="4667250"/>
          </a:xfrm>
        </p:spPr>
        <p:txBody>
          <a:bodyPr>
            <a:normAutofit/>
          </a:bodyPr>
          <a:lstStyle/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good about the decorator?      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What’s bad?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coupling?</a:t>
            </a:r>
          </a:p>
          <a:p>
            <a:r>
              <a:rPr lang="en-US" sz="24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Impact on cohesion?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C6700-41D0-4A27-B5D8-46ED5F35A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39" y="2110851"/>
            <a:ext cx="6314487" cy="263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5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7" y="1999818"/>
            <a:ext cx="11378046" cy="4494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Decorators: same super-type as objects being decorated</a:t>
            </a:r>
          </a:p>
          <a:p>
            <a:r>
              <a:rPr lang="en-US" dirty="0">
                <a:solidFill>
                  <a:schemeClr val="tx1"/>
                </a:solidFill>
              </a:rPr>
              <a:t>One or more decorators can be used to wrap an object</a:t>
            </a:r>
          </a:p>
          <a:p>
            <a:r>
              <a:rPr lang="en-US" dirty="0">
                <a:solidFill>
                  <a:schemeClr val="tx1"/>
                </a:solidFill>
              </a:rPr>
              <a:t>Can pass decorated object anywhere original can be passed</a:t>
            </a:r>
          </a:p>
          <a:p>
            <a:r>
              <a:rPr lang="en-US" dirty="0">
                <a:solidFill>
                  <a:schemeClr val="tx1"/>
                </a:solidFill>
              </a:rPr>
              <a:t>Decorated: adds behavior before or after delegating to the decorated object</a:t>
            </a:r>
          </a:p>
          <a:p>
            <a:r>
              <a:rPr lang="en-US" dirty="0">
                <a:solidFill>
                  <a:schemeClr val="tx1"/>
                </a:solidFill>
              </a:rPr>
              <a:t>Can decorate objects at run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… with multiple decorators</a:t>
            </a:r>
          </a:p>
          <a:p>
            <a:r>
              <a:rPr lang="en-US" dirty="0">
                <a:solidFill>
                  <a:schemeClr val="tx1"/>
                </a:solidFill>
              </a:rPr>
              <a:t>Supports open-closed principle: open to extension, closed to modification</a:t>
            </a:r>
          </a:p>
        </p:txBody>
      </p:sp>
    </p:spTree>
    <p:extLst>
      <p:ext uri="{BB962C8B-B14F-4D97-AF65-F5344CB8AC3E}">
        <p14:creationId xmlns:p14="http://schemas.microsoft.com/office/powerpoint/2010/main" val="38674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java.io: many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233" y="1962151"/>
            <a:ext cx="6400800" cy="4530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Associations between these not clear from Java API documentation</a:t>
            </a:r>
            <a:r>
              <a:rPr lang="en-US" dirty="0"/>
              <a:t>	</a:t>
            </a:r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652" y="3999615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054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D67D-60FD-4380-884E-CADB36521EE4}"/>
              </a:ext>
            </a:extLst>
          </p:cNvPr>
          <p:cNvSpPr/>
          <p:nvPr/>
        </p:nvSpPr>
        <p:spPr>
          <a:xfrm>
            <a:off x="2418735" y="155237"/>
            <a:ext cx="9553525" cy="6436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123" y="155237"/>
            <a:ext cx="2115612" cy="35318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But note: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simply applying Decorator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278" y="292981"/>
            <a:ext cx="9142438" cy="61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7626132" y="1674320"/>
            <a:ext cx="216049" cy="202602"/>
          </a:xfrm>
          <a:prstGeom prst="flowChartDecision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652463"/>
            <a:ext cx="7772400" cy="1470025"/>
          </a:xfrm>
        </p:spPr>
        <p:txBody>
          <a:bodyPr/>
          <a:lstStyle/>
          <a:p>
            <a:r>
              <a:rPr lang="en-US" dirty="0"/>
              <a:t>The Decorator Pattern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562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352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67001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895601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69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C4835E-86C5-4978-85F1-3E990C6E0089}"/>
              </a:ext>
            </a:extLst>
          </p:cNvPr>
          <p:cNvSpPr/>
          <p:nvPr/>
        </p:nvSpPr>
        <p:spPr>
          <a:xfrm>
            <a:off x="1874103" y="54170"/>
            <a:ext cx="10175359" cy="6702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312" y="627751"/>
            <a:ext cx="1667653" cy="27610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Decorator pattern applied to input streams: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599" y="117794"/>
            <a:ext cx="10055941" cy="6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86B108-E1C9-435D-9A71-F9624EFB366D}"/>
              </a:ext>
            </a:extLst>
          </p:cNvPr>
          <p:cNvSpPr txBox="1"/>
          <p:nvPr/>
        </p:nvSpPr>
        <p:spPr>
          <a:xfrm>
            <a:off x="6858001" y="5454502"/>
            <a:ext cx="4518837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Create custom stream decorators by extending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FilterOutputStream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FilterInputStream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309" y="895411"/>
            <a:ext cx="8229600" cy="642937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5457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Confection: “a dish or delicacy made with sweet ingredients”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IceCreamConfection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: either an interface or 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Show methods once!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Description: maybe an attribute, maybe computed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Why might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return an int?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963CCD-343D-4E1E-BDD7-8E071A96A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9" y="2314155"/>
            <a:ext cx="7386268" cy="36106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DEE20D-C8E8-43AF-9526-D6D875714DA9}"/>
              </a:ext>
            </a:extLst>
          </p:cNvPr>
          <p:cNvSpPr txBox="1"/>
          <p:nvPr/>
        </p:nvSpPr>
        <p:spPr>
          <a:xfrm>
            <a:off x="130173" y="152490"/>
            <a:ext cx="7769579" cy="6463308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// CONSIDER: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public class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Money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private static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1e8F;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public static void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(String[]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float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+ " + 1000: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("1000 +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BIG_VALUE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 ": " +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11FDD-361C-4389-AD8E-F65C03DCF940}"/>
              </a:ext>
            </a:extLst>
          </p:cNvPr>
          <p:cNvSpPr txBox="1"/>
          <p:nvPr/>
        </p:nvSpPr>
        <p:spPr>
          <a:xfrm>
            <a:off x="3910179" y="6025485"/>
            <a:ext cx="41504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Doubles would only help a bit…</a:t>
            </a:r>
          </a:p>
        </p:txBody>
      </p:sp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10939" cy="2725947"/>
          </a:xfrm>
        </p:spPr>
        <p:txBody>
          <a:bodyPr>
            <a:normAutofit/>
          </a:bodyPr>
          <a:lstStyle/>
          <a:p>
            <a:r>
              <a:rPr lang="en-US" dirty="0"/>
              <a:t>Implementing the core classes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096000" y="598415"/>
            <a:ext cx="5368777" cy="15696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String description();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abstract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096000" y="2645461"/>
            <a:ext cx="5862502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String description()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public int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040CC7-73B5-41A2-B449-95ACAA0A5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78" y="3766928"/>
            <a:ext cx="5225795" cy="255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3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9905051" cy="3228156"/>
          </a:xfrm>
        </p:spPr>
        <p:txBody>
          <a:bodyPr>
            <a:normAutofit/>
          </a:bodyPr>
          <a:lstStyle/>
          <a:p>
            <a:r>
              <a:rPr lang="en-US" sz="3200" dirty="0"/>
              <a:t>Store sells many topics: fudge, M&amp;Ms, peanuts</a:t>
            </a:r>
          </a:p>
          <a:p>
            <a:r>
              <a:rPr lang="en-US" sz="3200" dirty="0"/>
              <a:t>Each topping: additional cost</a:t>
            </a:r>
          </a:p>
          <a:p>
            <a:pPr lvl="1"/>
            <a:r>
              <a:rPr lang="en-US" sz="2800" dirty="0"/>
              <a:t>If they are free, could lead to abuses…</a:t>
            </a:r>
          </a:p>
          <a:p>
            <a:r>
              <a:rPr lang="en-US" sz="3200" dirty="0"/>
              <a:t>Issue: how to account for these additions to products?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C02E503C-7453-B945-A130-E1C292455DD3}"/>
              </a:ext>
            </a:extLst>
          </p:cNvPr>
          <p:cNvSpPr/>
          <p:nvPr/>
        </p:nvSpPr>
        <p:spPr bwMode="auto">
          <a:xfrm>
            <a:off x="5447980" y="5027584"/>
            <a:ext cx="726768" cy="489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ADA87B-8E1E-4446-8F26-457C206DA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9081" y="4452635"/>
            <a:ext cx="1707743" cy="17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A2FEBFE-3E79-F248-BE85-C50C773A6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3529" y="4457139"/>
            <a:ext cx="1552494" cy="163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93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 Pattern: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More general goal: attach additional functionality to an existing class at runtime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Another goal: avoid extra </a:t>
            </a:r>
            <a:r>
              <a:rPr lang="en-US" sz="3200" dirty="0" err="1">
                <a:solidFill>
                  <a:schemeClr val="tx1"/>
                </a:solidFill>
              </a:rPr>
              <a:t>subclassing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We could create subclasses for each type of product, but in some cases the classes work into other hierarchies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Additional goal: avoid modifying existing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… especially critical when no access to source or the base class is used elsewhere</a:t>
            </a:r>
          </a:p>
        </p:txBody>
      </p:sp>
    </p:spTree>
    <p:extLst>
      <p:ext uri="{BB962C8B-B14F-4D97-AF65-F5344CB8AC3E}">
        <p14:creationId xmlns:p14="http://schemas.microsoft.com/office/powerpoint/2010/main" val="20828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1: Create a new class for each combination.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530"/>
              </p:ext>
            </p:extLst>
          </p:nvPr>
        </p:nvGraphicFramePr>
        <p:xfrm>
          <a:off x="1277912" y="2245591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Caramel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20912" y="2982191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20912" y="2982191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20912" y="2982191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20912" y="2982191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A76F437-4126-4F5D-A8DB-911F4FEDFFA2}"/>
              </a:ext>
            </a:extLst>
          </p:cNvPr>
          <p:cNvSpPr/>
          <p:nvPr/>
        </p:nvSpPr>
        <p:spPr>
          <a:xfrm>
            <a:off x="8124718" y="2720581"/>
            <a:ext cx="313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558BE-77D2-4CB7-A233-0D602475658A}"/>
              </a:ext>
            </a:extLst>
          </p:cNvPr>
          <p:cNvSpPr txBox="1"/>
          <p:nvPr/>
        </p:nvSpPr>
        <p:spPr>
          <a:xfrm>
            <a:off x="6015777" y="4015566"/>
            <a:ext cx="5586288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class explosion!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a new topping is added?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the cost of a topping (e.g. fudge) changes?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Maintenance nightmare!</a:t>
            </a:r>
          </a:p>
        </p:txBody>
      </p:sp>
    </p:spTree>
    <p:extLst>
      <p:ext uri="{BB962C8B-B14F-4D97-AF65-F5344CB8AC3E}">
        <p14:creationId xmlns:p14="http://schemas.microsoft.com/office/powerpoint/2010/main" val="3046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4" y="381000"/>
            <a:ext cx="11149445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Alternative 2: Add flags for the toppings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052484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128684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38284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hasMnM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-------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109884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getDescription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hasCaramel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662084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032096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4C1400-5269-4895-9CC5-28660AD91691}"/>
              </a:ext>
            </a:extLst>
          </p:cNvPr>
          <p:cNvSpPr txBox="1"/>
          <p:nvPr/>
        </p:nvSpPr>
        <p:spPr>
          <a:xfrm>
            <a:off x="5102404" y="1492939"/>
            <a:ext cx="6650325" cy="50783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FUDGE_COST;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CARAMEL_COST;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…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IceCreamConfection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 return 124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super.toppingCost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4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what’s the (general)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2047009"/>
            <a:ext cx="8153400" cy="2590800"/>
          </a:xfrm>
        </p:spPr>
        <p:txBody>
          <a:bodyPr/>
          <a:lstStyle/>
          <a:p>
            <a:r>
              <a:rPr lang="en-US" dirty="0"/>
              <a:t>We want to allow existing classes to be easily adapted to incorporate new behavior </a:t>
            </a:r>
            <a:r>
              <a:rPr lang="en-US" b="1" dirty="0"/>
              <a:t>without modifying existing code.</a:t>
            </a:r>
          </a:p>
          <a:p>
            <a:r>
              <a:rPr lang="en-US" dirty="0"/>
              <a:t>We want a design that is flexible enough to take on new functionality to meet changing requirements.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981" y="476329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Solution: Decorator Pattern</a:t>
            </a:r>
          </a:p>
        </p:txBody>
      </p:sp>
    </p:spTree>
    <p:extLst>
      <p:ext uri="{BB962C8B-B14F-4D97-AF65-F5344CB8AC3E}">
        <p14:creationId xmlns:p14="http://schemas.microsoft.com/office/powerpoint/2010/main" val="9666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1348</Words>
  <Application>Microsoft Office PowerPoint</Application>
  <PresentationFormat>Widescreen</PresentationFormat>
  <Paragraphs>200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Consolas</vt:lpstr>
      <vt:lpstr>Corbel</vt:lpstr>
      <vt:lpstr>Courier New</vt:lpstr>
      <vt:lpstr>Depth</vt:lpstr>
      <vt:lpstr> 6. Decorator</vt:lpstr>
      <vt:lpstr>The Decorator Pattern</vt:lpstr>
      <vt:lpstr>Example: Ice Cream Store</vt:lpstr>
      <vt:lpstr>Implementing the core classes</vt:lpstr>
      <vt:lpstr>Extending functionality</vt:lpstr>
      <vt:lpstr>Decorator Pattern: Goals</vt:lpstr>
      <vt:lpstr>Alternative 1: Create a new class for each combination.</vt:lpstr>
      <vt:lpstr>Alternative 2: Add flags for the toppings</vt:lpstr>
      <vt:lpstr>So, what’s the (general) problem?</vt:lpstr>
      <vt:lpstr>PowerPoint Presentation</vt:lpstr>
      <vt:lpstr>PowerPoint Presentation</vt:lpstr>
      <vt:lpstr>Using the Decorator Pattern</vt:lpstr>
      <vt:lpstr>Sequence Diagram</vt:lpstr>
      <vt:lpstr>PowerPoint Presentation</vt:lpstr>
      <vt:lpstr>What’s going on here?</vt:lpstr>
      <vt:lpstr>Evaluation</vt:lpstr>
      <vt:lpstr>Summary</vt:lpstr>
      <vt:lpstr>java.io: many classes for I/O</vt:lpstr>
      <vt:lpstr>But note: simply applying Decorator</vt:lpstr>
      <vt:lpstr>Decorator pattern applied to input streams: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7. Decorator, Façade Patterns</dc:title>
  <dc:creator>Hasker, Dr. Robert</dc:creator>
  <cp:lastModifiedBy>Hasker, Robert</cp:lastModifiedBy>
  <cp:revision>69</cp:revision>
  <dcterms:created xsi:type="dcterms:W3CDTF">2019-01-16T15:42:31Z</dcterms:created>
  <dcterms:modified xsi:type="dcterms:W3CDTF">2024-10-31T19:56:30Z</dcterms:modified>
</cp:coreProperties>
</file>