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291" r:id="rId3"/>
    <p:sldId id="292" r:id="rId4"/>
    <p:sldId id="257" r:id="rId5"/>
    <p:sldId id="258" r:id="rId6"/>
    <p:sldId id="259" r:id="rId7"/>
    <p:sldId id="274" r:id="rId8"/>
    <p:sldId id="269" r:id="rId9"/>
    <p:sldId id="270" r:id="rId10"/>
    <p:sldId id="260" r:id="rId11"/>
    <p:sldId id="261" r:id="rId12"/>
    <p:sldId id="262" r:id="rId13"/>
    <p:sldId id="265" r:id="rId14"/>
    <p:sldId id="266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 autoAdjust="0"/>
    <p:restoredTop sz="85306" autoAdjust="0"/>
  </p:normalViewPr>
  <p:slideViewPr>
    <p:cSldViewPr snapToGrid="0">
      <p:cViewPr varScale="1">
        <p:scale>
          <a:sx n="58" d="100"/>
          <a:sy n="58" d="100"/>
        </p:scale>
        <p:origin x="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%E2%80%93view%E2%80%93controll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SWE2410 Design &amp; Cloud Patterns</a:t>
            </a:r>
          </a:p>
          <a:p>
            <a:r>
              <a:rPr lang="en-US" dirty="0"/>
              <a:t>Dr. Rob Hasker (based on slides by Dr. Josiah Yoder)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3888E-7A31-4B5E-A5FE-C0A12B654373}"/>
              </a:ext>
            </a:extLst>
          </p:cNvPr>
          <p:cNvSpPr txBox="1"/>
          <p:nvPr/>
        </p:nvSpPr>
        <p:spPr>
          <a:xfrm>
            <a:off x="8890304" y="320040"/>
            <a:ext cx="246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Wikipedia Page on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90514" y="4533862"/>
            <a:ext cx="1610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Controller</a:t>
            </a:r>
          </a:p>
          <a:p>
            <a:r>
              <a:rPr lang="en-US" dirty="0"/>
              <a:t>( just policy)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80C186-B51E-C566-58B6-49EEC90FAF1A}"/>
              </a:ext>
            </a:extLst>
          </p:cNvPr>
          <p:cNvSpPr txBox="1"/>
          <p:nvPr/>
        </p:nvSpPr>
        <p:spPr>
          <a:xfrm>
            <a:off x="7832554" y="737462"/>
            <a:ext cx="404268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i="1" dirty="0"/>
              <a:t>The interpretation that’s especially common in web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View: HTML, </a:t>
            </a:r>
            <a:r>
              <a:rPr lang="en-US" sz="2000" i="1" dirty="0" err="1"/>
              <a:t>Javascript</a:t>
            </a:r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Controller: application on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Model: data in 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But often used for standard apps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B9AA-EC9C-FBFF-424B-35EB9860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Implementation with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DE6A-38D7-45F0-CF56-FB4150E5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6432"/>
          </a:xfrm>
        </p:spPr>
        <p:txBody>
          <a:bodyPr>
            <a:normAutofit fontScale="92500"/>
          </a:bodyPr>
          <a:lstStyle/>
          <a:p>
            <a:r>
              <a:rPr lang="en-US" dirty="0"/>
              <a:t>Suppose a menu entry is active only when a document has been changed</a:t>
            </a:r>
          </a:p>
          <a:p>
            <a:pPr lvl="1"/>
            <a:r>
              <a:rPr lang="en-US" dirty="0"/>
              <a:t>Temptation: activate the menu entry on change, deactivate for new documents</a:t>
            </a:r>
          </a:p>
          <a:p>
            <a:pPr lvl="1"/>
            <a:r>
              <a:rPr lang="en-US" dirty="0"/>
              <a:t>Problem: undo/redo can restore original state as can additional edits</a:t>
            </a:r>
          </a:p>
          <a:p>
            <a:pPr lvl="1"/>
            <a:r>
              <a:rPr lang="en-US" dirty="0"/>
              <a:t>It is VERY difficult to track changes in a UI</a:t>
            </a:r>
          </a:p>
          <a:p>
            <a:r>
              <a:rPr lang="en-US" dirty="0"/>
              <a:t>More robust solutions: view simply displays model</a:t>
            </a:r>
          </a:p>
          <a:p>
            <a:pPr lvl="1"/>
            <a:r>
              <a:rPr lang="en-US" dirty="0"/>
              <a:t>View examines model for changes, reset activation/inactive on every redisplay</a:t>
            </a:r>
          </a:p>
          <a:p>
            <a:pPr lvl="1"/>
            <a:r>
              <a:rPr lang="en-US" dirty="0"/>
              <a:t>Generally: view sets </a:t>
            </a:r>
            <a:r>
              <a:rPr lang="en-US" i="1" dirty="0"/>
              <a:t>all</a:t>
            </a:r>
            <a:r>
              <a:rPr lang="en-US" dirty="0"/>
              <a:t> UI elements based on state of model</a:t>
            </a:r>
          </a:p>
          <a:p>
            <a:r>
              <a:rPr lang="en-US" dirty="0"/>
              <a:t>This seems inefficient, but the computer works </a:t>
            </a:r>
            <a:r>
              <a:rPr lang="en-US" i="1" dirty="0"/>
              <a:t>much</a:t>
            </a:r>
            <a:r>
              <a:rPr lang="en-US" dirty="0"/>
              <a:t> faster than people</a:t>
            </a:r>
          </a:p>
          <a:p>
            <a:pPr lvl="1"/>
            <a:r>
              <a:rPr lang="en-US" dirty="0"/>
              <a:t>Simplified view code, easier to ensure view matches model</a:t>
            </a:r>
          </a:p>
          <a:p>
            <a:pPr lvl="1"/>
            <a:r>
              <a:rPr lang="en-US" dirty="0"/>
              <a:t>Simplified testing: history doesn’t matter</a:t>
            </a:r>
          </a:p>
        </p:txBody>
      </p:sp>
    </p:spTree>
    <p:extLst>
      <p:ext uri="{BB962C8B-B14F-4D97-AF65-F5344CB8AC3E}">
        <p14:creationId xmlns:p14="http://schemas.microsoft.com/office/powerpoint/2010/main" val="19386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logic, 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52164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r>
              <a:rPr lang="en-US" dirty="0"/>
              <a:t>When to use?</a:t>
            </a:r>
          </a:p>
          <a:p>
            <a:pPr lvl="1"/>
            <a:r>
              <a:rPr lang="en-US" dirty="0"/>
              <a:t>When you want maintainable apps!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22370"/>
            <a:ext cx="9826128" cy="47670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does a vacuum cleaner work?</a:t>
            </a:r>
          </a:p>
          <a:p>
            <a:pPr lvl="1"/>
            <a:r>
              <a:rPr lang="en-US" dirty="0"/>
              <a:t>What happens when it’s plugged in and</a:t>
            </a:r>
          </a:p>
          <a:p>
            <a:pPr lvl="1">
              <a:buNone/>
            </a:pPr>
            <a:r>
              <a:rPr lang="en-US" dirty="0"/>
              <a:t>	turned on?</a:t>
            </a:r>
          </a:p>
          <a:p>
            <a:r>
              <a:rPr lang="en-US" dirty="0"/>
              <a:t>Typical model: </a:t>
            </a:r>
          </a:p>
          <a:p>
            <a:pPr lvl="1"/>
            <a:r>
              <a:rPr lang="en-US" dirty="0"/>
              <a:t>plug in, electricity flows like water</a:t>
            </a:r>
          </a:p>
          <a:p>
            <a:pPr lvl="1"/>
            <a:r>
              <a:rPr lang="en-US" dirty="0"/>
              <a:t>electricity pushes on motor to spin it (like water wheel)</a:t>
            </a:r>
          </a:p>
          <a:p>
            <a:pPr lvl="1">
              <a:tabLst>
                <a:tab pos="7772400" algn="l"/>
              </a:tabLst>
            </a:pPr>
            <a:r>
              <a:rPr lang="en-US" dirty="0"/>
              <a:t>machine creates vacuum that pulls on dirt</a:t>
            </a:r>
          </a:p>
          <a:p>
            <a:pPr>
              <a:tabLst>
                <a:tab pos="7772400" algn="l"/>
              </a:tabLst>
            </a:pPr>
            <a:r>
              <a:rPr lang="en-US" dirty="0"/>
              <a:t>In actuality:</a:t>
            </a:r>
          </a:p>
          <a:p>
            <a:pPr lvl="1">
              <a:tabLst>
                <a:tab pos="7772400" algn="l"/>
              </a:tabLst>
            </a:pPr>
            <a:r>
              <a:rPr lang="en-US" dirty="0"/>
              <a:t>phase switch 120 times per second</a:t>
            </a:r>
          </a:p>
          <a:p>
            <a:pPr lvl="1">
              <a:tabLst>
                <a:tab pos="7772400" algn="l"/>
              </a:tabLst>
            </a:pPr>
            <a:r>
              <a:rPr lang="en-US" dirty="0"/>
              <a:t>electromagnets make the motor spin; windings often powered by induction</a:t>
            </a:r>
          </a:p>
          <a:p>
            <a:pPr lvl="1">
              <a:tabLst>
                <a:tab pos="7772400" algn="l"/>
              </a:tabLst>
            </a:pPr>
            <a:r>
              <a:rPr lang="en-US" dirty="0"/>
              <a:t>pressure differential creates wind that blows in objects</a:t>
            </a:r>
          </a:p>
          <a:p>
            <a:pPr>
              <a:tabLst>
                <a:tab pos="7772400" algn="l"/>
              </a:tabLst>
            </a:pPr>
            <a:r>
              <a:rPr lang="en-US" dirty="0"/>
              <a:t>Does it matter?</a:t>
            </a:r>
          </a:p>
          <a:p>
            <a:pPr lvl="1">
              <a:tabLst>
                <a:tab pos="7772400" algn="l"/>
              </a:tabLst>
            </a:pPr>
            <a:r>
              <a:rPr lang="en-US" dirty="0"/>
              <a:t>The simplified model is enough to fix most problems!</a:t>
            </a:r>
          </a:p>
          <a:p>
            <a:pPr lvl="2">
              <a:tabLst>
                <a:tab pos="7772400" algn="l"/>
              </a:tabLst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Models</a:t>
            </a:r>
          </a:p>
        </p:txBody>
      </p:sp>
      <p:pic>
        <p:nvPicPr>
          <p:cNvPr id="26626" name="Picture 2" descr="C:\Documents and Settings\csse\Local Settings\Temporary Internet Files\Content.IE5\36Z2K4NT\MCj02986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4077" y="477032"/>
            <a:ext cx="1639292" cy="3366218"/>
          </a:xfrm>
          <a:prstGeom prst="rect">
            <a:avLst/>
          </a:prstGeom>
          <a:noFill/>
        </p:spPr>
      </p:pic>
      <p:pic>
        <p:nvPicPr>
          <p:cNvPr id="26627" name="Picture 3" descr="C:\Documents and Settings\csse\Local Settings\Temporary Internet Files\Content.IE5\JFEQEPNC\MCj029800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7277" y="2358128"/>
            <a:ext cx="1066800" cy="125623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5825" y="1902246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Example: what happens when you scroll up on a spreadsheet?</a:t>
            </a:r>
          </a:p>
          <a:p>
            <a:r>
              <a:rPr lang="en-US" dirty="0"/>
              <a:t>Example: how to fix color?</a:t>
            </a:r>
          </a:p>
          <a:p>
            <a:pPr lvl="1"/>
            <a:r>
              <a:rPr lang="en-US" dirty="0"/>
              <a:t>Traditional: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sz="2400" i="1" dirty="0"/>
              <a:t>				            </a:t>
            </a:r>
            <a:r>
              <a:rPr lang="en-US" sz="2400" dirty="0"/>
              <a:t>Newer: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5105"/>
            <a:ext cx="10515600" cy="1325563"/>
          </a:xfrm>
        </p:spPr>
        <p:txBody>
          <a:bodyPr/>
          <a:lstStyle/>
          <a:p>
            <a:r>
              <a:rPr lang="en-US" dirty="0"/>
              <a:t>Mental Models in Software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009" y="3843335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51713" y="2146455"/>
            <a:ext cx="2686050" cy="421005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1075" y="2750784"/>
            <a:ext cx="3581400" cy="269500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7D2ECF-6FDB-1AC2-E003-36256B0458F8}"/>
              </a:ext>
            </a:extLst>
          </p:cNvPr>
          <p:cNvSpPr txBox="1"/>
          <p:nvPr/>
        </p:nvSpPr>
        <p:spPr>
          <a:xfrm>
            <a:off x="4371860" y="6171230"/>
            <a:ext cx="3448280" cy="461665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Goal: reflect user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33" y="2026183"/>
            <a:ext cx="5443667" cy="4411662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Goal: divide software into elements</a:t>
            </a:r>
          </a:p>
          <a:p>
            <a:r>
              <a:rPr lang="en-US" dirty="0">
                <a:sym typeface="Wingdings" panose="05000000000000000000" pitchFamily="2" charset="2"/>
              </a:rPr>
              <a:t>Natural subsystem: capture user’s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model</a:t>
            </a:r>
          </a:p>
          <a:p>
            <a:r>
              <a:rPr lang="en-US" dirty="0">
                <a:sym typeface="Wingdings" panose="05000000000000000000" pitchFamily="2" charset="2"/>
              </a:rPr>
              <a:t>Need to present data to user: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Can even allow multiple views!</a:t>
            </a:r>
          </a:p>
          <a:p>
            <a:r>
              <a:rPr lang="en-US" dirty="0">
                <a:sym typeface="Wingdings" panose="05000000000000000000" pitchFamily="2" charset="2"/>
              </a:rPr>
              <a:t>User needs to interact with that model: (UI)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control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Often also includes </a:t>
            </a:r>
            <a:r>
              <a:rPr lang="en-US" i="1" dirty="0">
                <a:solidFill>
                  <a:schemeClr val="accent6"/>
                </a:solidFill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That is, business rules/logic</a:t>
            </a:r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EF62B332-0695-C7A8-66E5-8B4017C4E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337" y="2334655"/>
            <a:ext cx="6129467" cy="298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ACBCE3-DF66-C0E7-317D-05E516B8B1D3}"/>
              </a:ext>
            </a:extLst>
          </p:cNvPr>
          <p:cNvSpPr txBox="1"/>
          <p:nvPr/>
        </p:nvSpPr>
        <p:spPr>
          <a:xfrm>
            <a:off x="10256705" y="5654876"/>
            <a:ext cx="1388126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Domain classes!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5ADECD-BE71-9DC1-3D0F-9186560E38FF}"/>
              </a:ext>
            </a:extLst>
          </p:cNvPr>
          <p:cNvCxnSpPr>
            <a:cxnSpLocks/>
          </p:cNvCxnSpPr>
          <p:nvPr/>
        </p:nvCxnSpPr>
        <p:spPr>
          <a:xfrm flipV="1">
            <a:off x="10741446" y="4048017"/>
            <a:ext cx="209322" cy="1606859"/>
          </a:xfrm>
          <a:prstGeom prst="straightConnector1">
            <a:avLst/>
          </a:prstGeom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flow of MVC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34209" y="3176308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56392" y="441376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Views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A049EC-A2D2-92ED-A26C-47C66D254717}"/>
              </a:ext>
            </a:extLst>
          </p:cNvPr>
          <p:cNvGrpSpPr/>
          <p:nvPr/>
        </p:nvGrpSpPr>
        <p:grpSpPr>
          <a:xfrm>
            <a:off x="2453309" y="3753305"/>
            <a:ext cx="1295400" cy="1078468"/>
            <a:chOff x="838200" y="3493532"/>
            <a:chExt cx="1295400" cy="107846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F92B2F5-AB5B-1A25-3D35-3006B4C95D69}"/>
                </a:ext>
              </a:extLst>
            </p:cNvPr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2B17EAB-0E9B-7258-D2BD-0F8F67E5720D}"/>
                </a:ext>
              </a:extLst>
            </p:cNvPr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814D48F-53EA-D12E-23F9-EF19DBDA9A98}"/>
                </a:ext>
              </a:extLst>
            </p:cNvPr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30FA-3626-19CE-F152-0FCE8F78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in Lab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CC05-1D78-D9D4-7F25-D37960AEC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original code for lab (coconuts)</a:t>
            </a:r>
          </a:p>
          <a:p>
            <a:r>
              <a:rPr lang="en-US" dirty="0" err="1"/>
              <a:t>BeachController</a:t>
            </a:r>
            <a:r>
              <a:rPr lang="en-US" dirty="0"/>
              <a:t>: capture keystrokes, display graphical elements</a:t>
            </a:r>
          </a:p>
          <a:p>
            <a:r>
              <a:rPr lang="en-US" dirty="0"/>
              <a:t>Crab, </a:t>
            </a:r>
            <a:r>
              <a:rPr lang="en-US" dirty="0" err="1"/>
              <a:t>IslandObject</a:t>
            </a:r>
            <a:r>
              <a:rPr lang="en-US" dirty="0"/>
              <a:t>, </a:t>
            </a:r>
            <a:r>
              <a:rPr lang="en-US" dirty="0" err="1"/>
              <a:t>LaserBeam</a:t>
            </a:r>
            <a:r>
              <a:rPr lang="en-US" dirty="0"/>
              <a:t>, Coconut, </a:t>
            </a:r>
            <a:r>
              <a:rPr lang="en-US" dirty="0" err="1"/>
              <a:t>HittableIslandSubject</a:t>
            </a:r>
            <a:r>
              <a:rPr lang="en-US" dirty="0"/>
              <a:t>: model</a:t>
            </a:r>
          </a:p>
          <a:p>
            <a:pPr lvl="1"/>
            <a:r>
              <a:rPr lang="en-US" dirty="0"/>
              <a:t>But not pure: mixes in code to display objects – the </a:t>
            </a:r>
            <a:r>
              <a:rPr lang="en-US" i="1" dirty="0"/>
              <a:t>view</a:t>
            </a:r>
          </a:p>
          <a:p>
            <a:pPr lvl="1"/>
            <a:r>
              <a:rPr lang="en-US" dirty="0"/>
              <a:t>Fix: use Decorator to define the draw method</a:t>
            </a:r>
          </a:p>
          <a:p>
            <a:r>
              <a:rPr lang="en-US" dirty="0"/>
              <a:t>Sky: game – a mix of model, game control, view</a:t>
            </a:r>
          </a:p>
          <a:p>
            <a:pPr lvl="1"/>
            <a:r>
              <a:rPr lang="en-US" dirty="0"/>
              <a:t>Could refine this further</a:t>
            </a:r>
          </a:p>
          <a:p>
            <a:pPr lvl="1"/>
            <a:r>
              <a:rPr lang="en-US" dirty="0"/>
              <a:t>Key: game play is captured </a:t>
            </a:r>
            <a:r>
              <a:rPr lang="en-US"/>
              <a:t>in 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2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E9DBC34-C9AC-4EBA-AD39-C4D0EF7F3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94" y="638606"/>
            <a:ext cx="8363635" cy="54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10636</TotalTime>
  <Words>975</Words>
  <Application>Microsoft Office PowerPoint</Application>
  <PresentationFormat>Widescreen</PresentationFormat>
  <Paragraphs>191</Paragraphs>
  <Slides>16</Slides>
  <Notes>8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Depth</vt:lpstr>
      <vt:lpstr> 7. MVC</vt:lpstr>
      <vt:lpstr>Mental Models</vt:lpstr>
      <vt:lpstr>Mental Models in Software</vt:lpstr>
      <vt:lpstr>Model-View-Controller</vt:lpstr>
      <vt:lpstr>Basic MVC</vt:lpstr>
      <vt:lpstr>Basic flow of MVC</vt:lpstr>
      <vt:lpstr>MVC in Lab 6</vt:lpstr>
      <vt:lpstr>PowerPoint Presentation</vt:lpstr>
      <vt:lpstr>PowerPoint Presentation</vt:lpstr>
      <vt:lpstr>Alternative Flow</vt:lpstr>
      <vt:lpstr>What is MVC? (3)</vt:lpstr>
      <vt:lpstr>MVC and Design Patterns</vt:lpstr>
      <vt:lpstr>MVC and Design Patterns</vt:lpstr>
      <vt:lpstr>Simon without MVC</vt:lpstr>
      <vt:lpstr>UI Implementation with MVC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280</cp:revision>
  <dcterms:created xsi:type="dcterms:W3CDTF">2014-08-01T20:24:53Z</dcterms:created>
  <dcterms:modified xsi:type="dcterms:W3CDTF">2025-03-03T17:43:47Z</dcterms:modified>
</cp:coreProperties>
</file>