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0"/>
  </p:notesMasterIdLst>
  <p:sldIdLst>
    <p:sldId id="256" r:id="rId2"/>
    <p:sldId id="376" r:id="rId3"/>
    <p:sldId id="318" r:id="rId4"/>
    <p:sldId id="319" r:id="rId5"/>
    <p:sldId id="374" r:id="rId6"/>
    <p:sldId id="331" r:id="rId7"/>
    <p:sldId id="371" r:id="rId8"/>
    <p:sldId id="377" r:id="rId9"/>
    <p:sldId id="334" r:id="rId10"/>
    <p:sldId id="335" r:id="rId11"/>
    <p:sldId id="379" r:id="rId12"/>
    <p:sldId id="336" r:id="rId13"/>
    <p:sldId id="361" r:id="rId14"/>
    <p:sldId id="362" r:id="rId15"/>
    <p:sldId id="364" r:id="rId16"/>
    <p:sldId id="369" r:id="rId17"/>
    <p:sldId id="370" r:id="rId18"/>
    <p:sldId id="3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4" autoAdjust="0"/>
    <p:restoredTop sz="84375" autoAdjust="0"/>
  </p:normalViewPr>
  <p:slideViewPr>
    <p:cSldViewPr snapToGrid="0">
      <p:cViewPr varScale="1">
        <p:scale>
          <a:sx n="58" d="100"/>
          <a:sy n="5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5:39:19.75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9979 4963 2865,'-5'-31'10325,"6"-19"-5396,0 20-3294,-1 10-1480,-1-1 1,-1 1 0,-1 0 0,0 1 0,-2-1 0,0 0 0,-12-28-1,-9-14-17,-52-141 269,61 151-322,-2 1 0,-2 1-1,-2 1 1,-40-62 0,16 40 37,-3 3 0,-62-66 0,89 105 0,2 0 0,0-2 0,-20-41 0,-32-48 267,28 57-293,-113-147 33,85 126-6,-122-108 0,117 122 241,-130-157 0,180 191-293,-102-130 142,92 123-141,-73-66 1,-102-54 155,1 1 123,50 13-103,13 12-80,-223-139 371,254 195-401,-28-30-5,-37-24-3,15 36-27,-15-11-15,110 60-49,-2 3 1,-133-60-1,-131-6 46,69 27 212,-373-129 18,379 130-266,-61-1-49,-6 22 0,331 64 0,-328-39 4,-2 25 0,172 11-20,-174 20 0,246-7 6,-1 4 0,2 4 1,-133 46-1,67-6-10,-195 105-1,225-102 57,-235 82 0,319-131-36,-239 89 178,214-75-71,2 4 0,-83 53 0,-30 44-26,147-105-79,0 2 0,2 1 0,1 1 0,-24 35-1,-57 115-26,84-139 21,-7 15 4,2 0 1,3 1-1,2 2 0,2 0 0,-14 80 0,27-111 4,-9 47 24,3 1-1,-3 120 1,17-154-6,2 1 0,2-1 1,1 0-1,23 63 0,-29-95-20,26 80 52,41 85 0,-48-128-27,2 0-1,2-1 0,50 64 1,-19-44 22,102 87 1,31 34 7,-44 1-45,-91-110 5,95 99 1,67 12 28,-47-45-22,176 216 4,-155-151-21,187 196 66,-323-343-44,2-3-1,2-3 1,3-2-1,2-2 0,87 49 1,388 167 123,-322-165-104,282 114 31,-368-167-38,262 56-1,-134-62 9,304 8-1,266-36 9,-97-3-42,-292 10-5,241 7 7,0-43 190,-561 6-127,1-5-1,-2-5 1,0-5 0,131-48 0,-203 58-68,26-10 17,-1-2 0,73-42 0,-125 59-23,1-1 1,-2-1-1,0 0 0,0-2 0,-1 0 0,-1 0 0,0-2 0,-2 0 1,0-1-1,-1 0 0,18-34 0,-18 23-10,-1-1 1,-2 0-1,-1-1 1,-2 0-1,-1-1 1,-1 1-1,1-40 1,-13-226-30,4 261 33,-5-84-38,-5-212-605,13 327 153,0 6-364,-8 19-90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5:52:17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14644 6467 2104,'9'5'426,"-7"-10"-40,-9-18 2611,8 27-1989,0-1 0,0 0-1,0 0 1,0 0-1,0 1 1,0-1 0,-1 1-1,0 4 1,1-8-952,-1 0 0,0 0 0,0 0 0,0 0 0,0 1 1,1-1-1,-1 0 0,0 0 0,0 0 0,0 0 0,0 0 0,1 0 0,-1 0 1,0 0-1,0 0 0,1 0 0,-1 0 0,0 0 0,0 0 0,0 0 0,1 0 1,-1 0-1,0 0 0,0 0 0,0 0 0,1 0 0,-1 0 0,0 0 1,0 0-1,0 0 0,1 0 0,-1-1 0,0 1 0,0 0 0,0 0 0,0 0 1,0 0-1,1 0 0,-1 0 0,0-1 0,0 1 0,0 0 0,0 0 0,0 0 1,0-1-1,1 1 0,8-8 536,37-40 2240,-45 47-2835,-1 0 0,1 0 0,0 0 0,-1 0 0,1-1 0,-1 1 0,0 0 0,1 0 0,-1-1 0,0 1 0,0 0 0,0 0-1,0-1 1,0 1 0,0 0 0,0-1 0,0 1 0,-1 0 0,1 0 0,0-1 0,-1 1 0,1 0 0,-1 0 0,1 0-1,-1 0 1,0-1 0,1 1 0,-1 0 0,0 0 0,0 0 0,0 1 0,-1-3 0,-6-9 237,7 10-154,1 0 1,0 0 0,0 1 0,0-1-1,0 0 1,0 0 0,0 0 0,1 0-1,-1 0 1,1 0 0,-1 0 0,1 0-1,0 1 1,0-1 0,0 0 0,0 0-1,0 1 1,0-1 0,1-1 0,10-23 221,-12 24-301,5-26 47,-1-1 0,-2 1 0,-1-1-1,-4-52 1,1 55-30,1 0 1,1-1-1,1 1 0,7-37 0,-4 41-2,-1 0-1,-1 0 0,-1 0 1,-1-1-1,-1 1 1,-7-42-1,0 28 11,2-1 1,1 1-1,2-1 1,2-1-1,5-61 1,-2 34-27,-8-76 0,0 39 25,7 74-2,1 0 0,6-33 0,-4 40-29,-1-1 0,-2 0 0,0 0 0,0 1 0,-4-25 0,-4 13 6,-12-35 0,11 44 19,2 0 0,0-1 0,-4-44 0,4 2-22,-4 1 0,-33-123 0,10 54-1,2-31 12,-1-8-1,26 152-12,-1 1-1,-16-33 1,-6-16 14,19 39-4,-2-7-9,-2 0 0,-27-52 0,26 65 0,-28-34 0,27 40 1,2-1 0,-21-37 0,30 45 5,0-2-1,1 1 1,1 0-1,-4-24 1,5 18 1,-10-30 1,-9-4-12,-29-56 1,4 13-1,19 31 6,11 23-5,-3-1 1,-1 2 0,-49-73-1,66 110 7,-22-27 5,2-1-1,1-1 1,-26-55 0,33 57-10,-2 1 0,0 0 1,-3 1-1,0 1 0,-1 1 1,-2 1-1,-35-31 0,43 44 7,0-1 0,2-1-1,-1 0 1,2-1 0,0 0-1,1-1 1,1 0-1,-11-25 1,-58-125 53,74 156-55,-34-59-28,-65-89 0,68 109 27,-3 0 0,-1 3-1,-3 1 1,-2 2 0,-71-54 0,-138-114-51,56 43 9,169 148 38,-1 1 0,-1 1 0,-48-22 0,-103-31-25,1-1 15,127 48 15,0 3 0,-2 2-1,0 2 1,-102-18 0,27 19-9,-184-31-29,213 33 17,-147-3 0,66 7 54,128 4-30,-78-21 0,84 16-5,-2 2 1,-53-4-1,-220 15 18,-44-2 8,317-4-18,1 3 1,-1 2-1,-58 8 0,85-5 0,0-1-1,1-1 0,-1-1 1,0-1-1,0-1 0,1-1 1,-1-1-1,-41-14 0,57 16-4,-215-67 19,171 56-14,0 3 0,-77-6 0,-272-3 11,256 12 38,-176 15 0,22-8 171,2-24 63,258 20-276,-194-26 110,-6 0 14,-200 21 47,-48 3-6,1-25 17,453 29-187,-783-8 291,746 11-268,-12 3 0,0 4 1,-113 25-1,127-19 29,0-3-1,-126 3 0,-335-10 66,474-1-120,1 4 0,-80 18 0,72-12 7,-82 7 1,1-14-4,-91 8 0,66 2 3,46-6 6,12-1-12,52-6 3,1 3 0,-1 2 0,-95 26 0,-44 28 13,-115 40 32,277-86-37,1 1 0,1 1 1,-31 25-1,40-28-2,-54 42 34,46-31-27,-40 22 1,38-29-13,1 2-1,1 1 1,1 1 0,-30 29-1,-1 5-3,42-40 12,0 1 1,1 0-1,1 2 0,1 0 1,-25 37-1,31-37 30,-2 0 0,0-1 0,-1 0 0,-22 21 0,24-28-39,1 1-1,0 0 0,1 1 0,0 0 1,1 1-1,1 0 0,1 0 0,0 1 1,0-1-1,2 2 0,0-1 0,1 1 1,0-1-1,2 1 0,-2 29 0,1 88 12,-6 76-1,7-182-2,2-1-1,0 1 1,2-1 0,0 1-1,2-1 1,2 0 0,0 0-1,2-1 1,0 0 0,2 0-1,15 27 1,-9-17-7,0-2 26,38 61-1,-47-84-16,1-1 1,0 0-1,1 0 0,0-1 0,1 0 1,-1-1-1,2 0 0,-1 0 0,18 8 1,20 5 27,1-2 0,0-2 1,74 15-1,-58-16-40,88 33-1,-106-33 8,0-2 0,1-2 0,74 8 0,30-8 49,-101-10 12,1 3 1,68 14 0,-69-8-52,1-3 1,56 3 0,107-7 18,-63-2-27,-84 0-11,936 37 14,-574 13-25,-130-9 4,-65-9-6,353 98 0,-381-68-2,10 2 3,-136-40-12,-2 4 0,118 60 0,-121-53 21,45 18 3,77 39-9,-161-73-7,0 1 1,-1 2-1,35 31 1,92 103-19,-103-96 39,103 82 1,-22-44-2,-73-54-17,-2 3 0,88 82 0,-116-88 27,56 82-1,-69-87-9,1-2 0,3-1-1,63 62 1,33 5 7,71 63-6,-149-121 1,81 98 0,-57-55 9,137 130 0,-27-23-22,-18 15-4,58 68 15,-52-92 7,64 74 7,-174-190-21,194 221 42,-166-200-22,105 85-1,469 331 65,-553-431-77,-3 4-1,146 144 1,-194-167 17,2-2-1,2-3 0,3-3 0,1-2 0,3-4 1,1-2-1,2-4 0,94 35 0,-75-43 144,2-4 1,169 21-1,-231-41-141,0-1 0,0-2 1,0-1-1,0-1 0,0-2 0,0 0 0,0-3 0,-1 0 0,34-12 1,-10-2 17,38-13 10,113-25 0,-154 48-44,44-9 33,176-60 0,-5-39 22,-73 31-50,-133 60-15,-1-3 0,-2-2 0,-1-3 0,-2-2 0,-2-2 0,88-87 0,43-76 68,-111 118-37,96-88 0,-132 141-7,-2-2 0,-1-1 0,-2-2 0,45-67 0,-44 56 35,2 1 0,2 1 0,42-40 0,-41 45-57,-3 0 0,-1-2 0,-2-2 0,-2-1 0,-2-1 0,25-60 0,-44 90 87,0 1-292,0-1 0,-1 1 0,8-34 1,-13 44 91,0 0 0,-1 0-1,1 0 1,-1 0 0,-1 0 0,1 0 0,-1 0 0,0 0 0,0 0 0,0 0 0,-1 0 0,1 1 0,-1-1 0,0 0 0,-1 1 0,1-1 0,-6-6 0,-26-28-1074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Coupling: commands no more coupled with the rest of the system than whatever would have held the actions in the first place; if two commands interact, there may be hidden couplings between their classes</a:t>
            </a:r>
          </a:p>
          <a:p>
            <a:r>
              <a:rPr lang="en-US" dirty="0"/>
              <a:t>Cohesion: each command has one class to hold it, strong cohesion. Moving some functionality out of original policy class, possibly improving and possibly hurting its cohesion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assumption: people who didn’t feel lost either already knew about the Command Pattern OR they simply did the steps without asking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saver </a:t>
            </a:r>
            <a:r>
              <a:rPr lang="en-US" dirty="0" err="1"/>
              <a:t>notifier</a:t>
            </a:r>
            <a:r>
              <a:rPr lang="en-US" dirty="0"/>
              <a:t>: displays message about turning off wireless/Bluetooth/</a:t>
            </a:r>
            <a:r>
              <a:rPr lang="en-US" dirty="0" err="1"/>
              <a:t>etc</a:t>
            </a:r>
            <a:r>
              <a:rPr lang="en-US" dirty="0"/>
              <a:t> at 30% - great idea, just do it; don’t need non-dismissible banner on my </a:t>
            </a:r>
            <a:r>
              <a:rPr lang="en-US" dirty="0" err="1"/>
              <a:t>nofications</a:t>
            </a:r>
            <a:r>
              <a:rPr lang="en-US" baseline="0" dirty="0"/>
              <a:t> page!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0D29-AF79-0E85-BC1F-DD6B64A4B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BD3B9-B7B4-352D-0483-E645A3496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60914-0D2A-2E7C-A060-98FB4AEBA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saver </a:t>
            </a:r>
            <a:r>
              <a:rPr lang="en-US" dirty="0" err="1"/>
              <a:t>notifier</a:t>
            </a:r>
            <a:r>
              <a:rPr lang="en-US" dirty="0"/>
              <a:t>: displays message about turning off wireless/Bluetooth/</a:t>
            </a:r>
            <a:r>
              <a:rPr lang="en-US" dirty="0" err="1"/>
              <a:t>etc</a:t>
            </a:r>
            <a:r>
              <a:rPr lang="en-US" dirty="0"/>
              <a:t> at 30% - great idea, just do it; don’t need non-dismissible banner on my </a:t>
            </a:r>
            <a:r>
              <a:rPr lang="en-US" dirty="0" err="1"/>
              <a:t>nofications</a:t>
            </a:r>
            <a:r>
              <a:rPr lang="en-US" baseline="0" dirty="0"/>
              <a:t> page!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1DEC7-8890-6C44-85B9-E3A9244FD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actions are undoable! </a:t>
            </a:r>
            <a:r>
              <a:rPr lang="en-US" dirty="0" err="1"/>
              <a:t>Eg</a:t>
            </a:r>
            <a:r>
              <a:rPr lang="en-US" dirty="0"/>
              <a:t>: launching ICBMs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8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Undo for add: book().remove(entry_to_add.name());   Undo for remove: book().add(</a:t>
            </a:r>
            <a:r>
              <a:rPr lang="en-US" dirty="0" err="1"/>
              <a:t>old_entry</a:t>
            </a:r>
            <a:r>
              <a:rPr lang="en-US" dirty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3CF44-CF43-3DE6-D7CA-89940880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F599B-60E0-6CDB-8790-BA078DB12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8C9C8-8A97-C244-DB00-80B32635E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there are black foxes</a:t>
            </a:r>
          </a:p>
          <a:p>
            <a:r>
              <a:rPr lang="en-US" dirty="0"/>
              <a:t>The black fox is from https://en.wikipedia.org/wiki/Silver_fox_(animal) (black foxes are often called silver foxes, though they can look completely black)</a:t>
            </a:r>
          </a:p>
          <a:p>
            <a:r>
              <a:rPr lang="en-US" dirty="0"/>
              <a:t>The red fox is from https://www.nwf.org/Educational-Resources/Wildlife-Guide/Mammals/Red-Fox</a:t>
            </a:r>
          </a:p>
          <a:p>
            <a:r>
              <a:rPr lang="en-US" dirty="0"/>
              <a:t>Note after undoing fox and black, the command to add `black’ is at the top of </a:t>
            </a:r>
            <a:r>
              <a:rPr lang="en-US" dirty="0" err="1"/>
              <a:t>undone_cmds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84D3F-DA7F-544B-248E-B95022384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Undoing a name change (the Edit action): can see this is a remove followed by an add – likely unexpected behavior!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rational rose version of the diagram is behind the EA one in case we go to rational rose some 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odesign.com/command-patter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we2410/samples/javafx-phonebook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8. Command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SWE2410 Design &amp; Cloud Patterns</a:t>
            </a:r>
          </a:p>
          <a:p>
            <a:r>
              <a:rPr lang="en-US" dirty="0"/>
              <a:t>Dr. Rob Hasker (based on slides by Dr. Mark Hornick)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E7AB-7DE5-BF35-12DF-4C903C8A93E5}"/>
              </a:ext>
            </a:extLst>
          </p:cNvPr>
          <p:cNvSpPr txBox="1"/>
          <p:nvPr/>
        </p:nvSpPr>
        <p:spPr>
          <a:xfrm>
            <a:off x="6387549" y="749300"/>
            <a:ext cx="496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https://www.oodesign.com/command-pattern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9636" y="1909057"/>
            <a:ext cx="3632364" cy="461798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javafx-phonebook.zip</a:t>
            </a:r>
            <a:endParaRPr lang="en-US" sz="2400" dirty="0"/>
          </a:p>
          <a:p>
            <a:r>
              <a:rPr lang="en-US" sz="2400" dirty="0"/>
              <a:t>Core commands: add and remove</a:t>
            </a:r>
          </a:p>
          <a:p>
            <a:r>
              <a:rPr lang="en-US" sz="2400" dirty="0"/>
              <a:t>Add: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book().add(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entry_to_add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Remove: </a:t>
            </a:r>
          </a:p>
          <a:p>
            <a:pPr marL="457200" lvl="1" indent="0"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old_entry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book().lookup(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1400" dirty="0"/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book().remove(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dirty="0"/>
              <a:t>2 lists: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done_cmds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undone_cmds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 pattern applied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C2BFF-E6A2-F54F-B5CA-DA17F43CD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1"/>
            <a:ext cx="8187914" cy="4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6DA57-6D85-3772-2AFB-07CB2C4D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9AFB-02D8-3EF5-3B28-6FD750A4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aspect of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EF2D-52C8-162B-B7FA-37719F5C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Executing a new command clears the </a:t>
            </a:r>
            <a:r>
              <a:rPr lang="en-US" dirty="0" err="1">
                <a:latin typeface="Consolas" panose="020B0609020204030204" pitchFamily="49" charset="0"/>
              </a:rPr>
              <a:t>undone_cmds</a:t>
            </a:r>
            <a:r>
              <a:rPr lang="en-US" dirty="0"/>
              <a:t> stack – why? </a:t>
            </a:r>
          </a:p>
          <a:p>
            <a:r>
              <a:rPr lang="en-US" dirty="0"/>
              <a:t>Consider a word processor: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Oops – wrong fox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Undo last two words: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Type ‘red’: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Should redo give this?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Or this?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Must type ‘fox’ as well:</a:t>
            </a:r>
          </a:p>
          <a:p>
            <a:r>
              <a:rPr lang="en-US" dirty="0"/>
              <a:t>When a new command is executed, cannot return to state assumed by the remaining commands on the </a:t>
            </a:r>
            <a:r>
              <a:rPr lang="en-US" dirty="0" err="1">
                <a:latin typeface="Consolas" panose="020B0609020204030204" pitchFamily="49" charset="0"/>
              </a:rPr>
              <a:t>undone_cmds</a:t>
            </a:r>
            <a:r>
              <a:rPr lang="en-US" dirty="0"/>
              <a:t> stack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undone_cmds</a:t>
            </a:r>
            <a:r>
              <a:rPr lang="en-US" dirty="0"/>
              <a:t> must be cleared whenever a </a:t>
            </a:r>
            <a:r>
              <a:rPr lang="en-US" i="1" dirty="0"/>
              <a:t>new</a:t>
            </a:r>
            <a:r>
              <a:rPr lang="en-US" dirty="0"/>
              <a:t> operation is done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1935A-4805-1D78-CCB4-1BC1D97B677F}"/>
              </a:ext>
            </a:extLst>
          </p:cNvPr>
          <p:cNvSpPr txBox="1"/>
          <p:nvPr/>
        </p:nvSpPr>
        <p:spPr>
          <a:xfrm>
            <a:off x="5427407" y="2233430"/>
            <a:ext cx="2610464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quick black fox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4DC1F-52CE-AF55-6DD8-B0A764A526EE}"/>
              </a:ext>
            </a:extLst>
          </p:cNvPr>
          <p:cNvSpPr txBox="1"/>
          <p:nvPr/>
        </p:nvSpPr>
        <p:spPr>
          <a:xfrm>
            <a:off x="5427407" y="3000268"/>
            <a:ext cx="2610464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quick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DBBFC-2090-1717-2837-99AC86D81DBF}"/>
              </a:ext>
            </a:extLst>
          </p:cNvPr>
          <p:cNvSpPr txBox="1"/>
          <p:nvPr/>
        </p:nvSpPr>
        <p:spPr>
          <a:xfrm>
            <a:off x="5427407" y="3950178"/>
            <a:ext cx="2610464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quick black red</a:t>
            </a:r>
          </a:p>
        </p:txBody>
      </p:sp>
      <p:pic>
        <p:nvPicPr>
          <p:cNvPr id="10" name="Picture 9" descr="A fox lying on the ground&#10;&#10;AI-generated content may be incorrect.">
            <a:extLst>
              <a:ext uri="{FF2B5EF4-FFF2-40B4-BE49-F238E27FC236}">
                <a16:creationId xmlns:a16="http://schemas.microsoft.com/office/drawing/2014/main" id="{13B136CE-6277-EAD2-EB48-DF71DFD7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51" y="2602392"/>
            <a:ext cx="2794000" cy="1866900"/>
          </a:xfrm>
          <a:prstGeom prst="rect">
            <a:avLst/>
          </a:prstGeom>
        </p:spPr>
      </p:pic>
      <p:pic>
        <p:nvPicPr>
          <p:cNvPr id="12" name="Picture 11" descr="A fox standing on a log&#10;&#10;AI-generated content may be incorrect.">
            <a:extLst>
              <a:ext uri="{FF2B5EF4-FFF2-40B4-BE49-F238E27FC236}">
                <a16:creationId xmlns:a16="http://schemas.microsoft.com/office/drawing/2014/main" id="{BCAD4203-52BA-F043-A62D-20A63DFE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56" y="2859594"/>
            <a:ext cx="2704990" cy="1352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7B8808-8561-3F9E-344F-7D87C31563F9}"/>
              </a:ext>
            </a:extLst>
          </p:cNvPr>
          <p:cNvSpPr txBox="1"/>
          <p:nvPr/>
        </p:nvSpPr>
        <p:spPr>
          <a:xfrm>
            <a:off x="5427407" y="3464893"/>
            <a:ext cx="2610464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quick 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02496-7381-0179-84E8-FEB0610A0A4F}"/>
              </a:ext>
            </a:extLst>
          </p:cNvPr>
          <p:cNvSpPr txBox="1"/>
          <p:nvPr/>
        </p:nvSpPr>
        <p:spPr>
          <a:xfrm>
            <a:off x="5427407" y="4379097"/>
            <a:ext cx="2610464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quick red black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6BBD4E-4679-FD96-52FE-8E2EB003FE1D}"/>
              </a:ext>
            </a:extLst>
          </p:cNvPr>
          <p:cNvSpPr txBox="1"/>
          <p:nvPr/>
        </p:nvSpPr>
        <p:spPr>
          <a:xfrm>
            <a:off x="5427407" y="4863008"/>
            <a:ext cx="2610464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quick red fox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08659BA-53DF-4459-1AB5-188A54D64EE9}"/>
              </a:ext>
            </a:extLst>
          </p:cNvPr>
          <p:cNvSpPr/>
          <p:nvPr/>
        </p:nvSpPr>
        <p:spPr>
          <a:xfrm flipH="1">
            <a:off x="4864597" y="3628423"/>
            <a:ext cx="1125619" cy="1428195"/>
          </a:xfrm>
          <a:prstGeom prst="arc">
            <a:avLst>
              <a:gd name="adj1" fmla="val 16200000"/>
              <a:gd name="adj2" fmla="val 4947212"/>
            </a:avLst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3"/>
            <a:ext cx="5434940" cy="5252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Implements GUI/policy/data layers</a:t>
            </a:r>
          </a:p>
          <a:p>
            <a:pPr lvl="1"/>
            <a:r>
              <a:rPr lang="en-US" dirty="0"/>
              <a:t>History part of policy layer, encapsulates undo/redo</a:t>
            </a:r>
          </a:p>
          <a:p>
            <a:pPr lvl="1"/>
            <a:r>
              <a:rPr lang="en-US" dirty="0"/>
              <a:t>Handler: front end to policy</a:t>
            </a:r>
          </a:p>
          <a:p>
            <a:pPr lvl="1"/>
            <a:r>
              <a:rPr lang="en-US" dirty="0"/>
              <a:t>Command: policy operations</a:t>
            </a:r>
          </a:p>
          <a:p>
            <a:r>
              <a:rPr lang="en-US" dirty="0"/>
              <a:t>Domain:</a:t>
            </a:r>
          </a:p>
          <a:p>
            <a:pPr lvl="1"/>
            <a:r>
              <a:rPr lang="en-US" dirty="0"/>
              <a:t>Phonebook: current contents</a:t>
            </a:r>
          </a:p>
          <a:p>
            <a:pPr lvl="1"/>
            <a:r>
              <a:rPr lang="en-US" dirty="0"/>
              <a:t>Map provides lookup</a:t>
            </a:r>
          </a:p>
          <a:p>
            <a:r>
              <a:rPr lang="en-US" dirty="0"/>
              <a:t>Add, Remove: tracks entry so can execute, unexecute</a:t>
            </a:r>
          </a:p>
          <a:p>
            <a:pPr lvl="1"/>
            <a:r>
              <a:rPr lang="en-US" dirty="0"/>
              <a:t>Note the needs-a relationship!</a:t>
            </a:r>
          </a:p>
          <a:p>
            <a:pPr lvl="1"/>
            <a:r>
              <a:rPr lang="en-US" dirty="0"/>
              <a:t>Add </a:t>
            </a:r>
            <a:r>
              <a:rPr lang="en-US" i="1" dirty="0"/>
              <a:t>owns</a:t>
            </a:r>
            <a:r>
              <a:rPr lang="en-US" dirty="0"/>
              <a:t> the entry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03362-9AC7-C84C-9EED-D62CB5F7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A8C661-1D72-BAD7-95EA-503B24AF77B4}"/>
                  </a:ext>
                </a:extLst>
              </p14:cNvPr>
              <p14:cNvContentPartPr/>
              <p14:nvPr/>
            </p14:nvContentPartPr>
            <p14:xfrm>
              <a:off x="249573" y="3362678"/>
              <a:ext cx="3628440" cy="2217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A8C661-1D72-BAD7-95EA-503B24AF77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453" y="3356558"/>
                <a:ext cx="3640680" cy="22302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717A618-66F5-480C-9CD0-7515F8173A43}"/>
              </a:ext>
            </a:extLst>
          </p:cNvPr>
          <p:cNvSpPr txBox="1"/>
          <p:nvPr/>
        </p:nvSpPr>
        <p:spPr>
          <a:xfrm>
            <a:off x="178130" y="1373103"/>
            <a:ext cx="301236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GUI: JavaFX code (not shown)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80E48-5F59-D13B-58EB-DDFFB64733FB}"/>
              </a:ext>
            </a:extLst>
          </p:cNvPr>
          <p:cNvSpPr txBox="1"/>
          <p:nvPr/>
        </p:nvSpPr>
        <p:spPr>
          <a:xfrm>
            <a:off x="1605931" y="4712062"/>
            <a:ext cx="7889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6CA6B4C-AC32-A91E-65AB-DE24345FB3BF}"/>
                  </a:ext>
                </a:extLst>
              </p14:cNvPr>
              <p14:cNvContentPartPr/>
              <p14:nvPr/>
            </p14:nvContentPartPr>
            <p14:xfrm>
              <a:off x="636156" y="1942491"/>
              <a:ext cx="5311800" cy="3073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6CA6B4C-AC32-A91E-65AB-DE24345FB3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516" y="1933851"/>
                <a:ext cx="5329440" cy="30909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E6390F6-FF40-2AFF-9046-121545A8981F}"/>
              </a:ext>
            </a:extLst>
          </p:cNvPr>
          <p:cNvSpPr txBox="1"/>
          <p:nvPr/>
        </p:nvSpPr>
        <p:spPr>
          <a:xfrm>
            <a:off x="5463750" y="2426063"/>
            <a:ext cx="746808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27030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/>
              <a:t>Issues:</a:t>
            </a:r>
          </a:p>
          <a:p>
            <a:r>
              <a:rPr lang="en-US" sz="3200" dirty="0"/>
              <a:t>What data to store?</a:t>
            </a:r>
          </a:p>
          <a:p>
            <a:r>
              <a:rPr lang="en-US" sz="3200" dirty="0"/>
              <a:t>Have a few “intelligent” commands, or lots of small ones?</a:t>
            </a:r>
          </a:p>
          <a:p>
            <a:pPr lvl="1"/>
            <a:r>
              <a:rPr lang="en-US" sz="2800" dirty="0"/>
              <a:t>In JavaFX phonebook, what happens when undo a name change?</a:t>
            </a:r>
          </a:p>
          <a:p>
            <a:r>
              <a:rPr lang="en-US" sz="3200" dirty="0"/>
              <a:t>Provide way to group commands into a unit?</a:t>
            </a:r>
          </a:p>
          <a:p>
            <a:pPr lvl="1"/>
            <a:r>
              <a:rPr lang="en-US" sz="2800" dirty="0"/>
              <a:t>Note Edit is delete followed by insert – confusing to users</a:t>
            </a:r>
          </a:p>
          <a:p>
            <a:r>
              <a:rPr lang="en-US" sz="3200" dirty="0"/>
              <a:t>Need way to save commands without exposing internal details?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D9989-6673-E54C-B0F2-A6627466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600" dirty="0"/>
              <a:t>Other ramifications:</a:t>
            </a:r>
          </a:p>
          <a:p>
            <a:pPr lvl="1"/>
            <a:r>
              <a:rPr lang="en-US" sz="3200" dirty="0"/>
              <a:t>Macro = sequence of commands</a:t>
            </a:r>
          </a:p>
          <a:p>
            <a:pPr lvl="1"/>
            <a:r>
              <a:rPr lang="en-US" sz="3200" dirty="0"/>
              <a:t>User might define own commands &amp; </a:t>
            </a:r>
            <a:r>
              <a:rPr lang="en-US" sz="3200" dirty="0" err="1"/>
              <a:t>assoc</a:t>
            </a:r>
            <a:r>
              <a:rPr lang="en-US" sz="3200" dirty="0"/>
              <a:t> w/ menus</a:t>
            </a:r>
          </a:p>
          <a:p>
            <a:pPr lvl="1"/>
            <a:r>
              <a:rPr lang="en-US" sz="3200" dirty="0"/>
              <a:t>Can log commands to handle system crashes, accountability,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2050" name="Picture 2" descr="C:\3\web\samples\command-patter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17" y="2472686"/>
            <a:ext cx="5071264" cy="191262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67EF9-DC7E-2D48-9123-D47EFDF1D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different </a:t>
            </a:r>
            <a:r>
              <a:rPr lang="en-US" dirty="0"/>
              <a:t>application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80260"/>
            <a:ext cx="6705600" cy="47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8759" y="1880260"/>
            <a:ext cx="3693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How to support operations like </a:t>
            </a:r>
            <a:r>
              <a:rPr lang="en-US" sz="2800" dirty="0" err="1"/>
              <a:t>startEngine</a:t>
            </a:r>
            <a:r>
              <a:rPr lang="en-US" sz="2800" dirty="0"/>
              <a:t>, scrub?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Should control panel team implement both?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UI should be independent of actions</a:t>
            </a:r>
          </a:p>
        </p:txBody>
      </p:sp>
    </p:spTree>
    <p:extLst>
      <p:ext uri="{BB962C8B-B14F-4D97-AF65-F5344CB8AC3E}">
        <p14:creationId xmlns:p14="http://schemas.microsoft.com/office/powerpoint/2010/main" val="13230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7162" y="209550"/>
            <a:ext cx="9372600" cy="4111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command pattern </a:t>
            </a:r>
            <a:r>
              <a:rPr lang="en-US"/>
              <a:t>with this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2" y="804862"/>
            <a:ext cx="1111031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95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E591-0025-4D68-B05E-F79CB4B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D526-910C-4184-9FA4-2FAFB330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 the code in an action into an execute() method in a new class</a:t>
            </a:r>
          </a:p>
          <a:p>
            <a:r>
              <a:rPr lang="en-US" dirty="0"/>
              <a:t>Derive that class from an abstract Command class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Can create collections of commands to be executed</a:t>
            </a:r>
          </a:p>
          <a:p>
            <a:pPr lvl="1"/>
            <a:r>
              <a:rPr lang="en-US" dirty="0"/>
              <a:t>Supports undo/redo: eliminating unnecessary “do you want to do that” questions – eliminating excise</a:t>
            </a:r>
          </a:p>
          <a:p>
            <a:pPr lvl="1"/>
            <a:r>
              <a:rPr lang="en-US" dirty="0"/>
              <a:t>Macros: a sequence of commands</a:t>
            </a:r>
          </a:p>
          <a:p>
            <a:r>
              <a:rPr lang="en-US" dirty="0"/>
              <a:t>Negative consequences? Impact to coupling and cohesion?</a:t>
            </a:r>
          </a:p>
          <a:p>
            <a:r>
              <a:rPr lang="en-US" dirty="0"/>
              <a:t>Issues: how much data to store in each command? Undo large chunks?</a:t>
            </a:r>
          </a:p>
        </p:txBody>
      </p:sp>
    </p:spTree>
    <p:extLst>
      <p:ext uri="{BB962C8B-B14F-4D97-AF65-F5344CB8AC3E}">
        <p14:creationId xmlns:p14="http://schemas.microsoft.com/office/powerpoint/2010/main" val="182794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D381-A760-4A7D-45C5-90BBBCCB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0C68-B117-0609-9D3E-4F858A5F2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source of user frustration: excise</a:t>
            </a:r>
          </a:p>
          <a:p>
            <a:pPr lvl="1"/>
            <a:r>
              <a:rPr lang="en-US" dirty="0"/>
              <a:t>some forms: user interface, training wheels, computer, visual</a:t>
            </a:r>
          </a:p>
          <a:p>
            <a:r>
              <a:rPr lang="en-US" dirty="0"/>
              <a:t>Undo: avoid unnecessary confirmation questions</a:t>
            </a:r>
          </a:p>
          <a:p>
            <a:r>
              <a:rPr lang="en-US" dirty="0"/>
              <a:t>Supporting undo with save, restore state: doesn’t scale</a:t>
            </a:r>
          </a:p>
          <a:p>
            <a:r>
              <a:rPr lang="en-US" dirty="0"/>
              <a:t>Robust solution: Command Pattern</a:t>
            </a:r>
          </a:p>
          <a:p>
            <a:pPr lvl="1"/>
            <a:r>
              <a:rPr lang="en-US" dirty="0"/>
              <a:t>Each user action is an instance of an object</a:t>
            </a:r>
          </a:p>
          <a:p>
            <a:pPr lvl="1"/>
            <a:r>
              <a:rPr lang="en-US" dirty="0"/>
              <a:t>Execute, unexecute: do/undo operation</a:t>
            </a:r>
          </a:p>
          <a:p>
            <a:pPr lvl="1"/>
            <a:r>
              <a:rPr lang="en-US" dirty="0"/>
              <a:t>done, </a:t>
            </a:r>
            <a:r>
              <a:rPr lang="en-US" dirty="0" err="1"/>
              <a:t>todo</a:t>
            </a:r>
            <a:r>
              <a:rPr lang="en-US" dirty="0"/>
              <a:t> stacks: tracking what has been done and undone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3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3813-E351-E6EE-6C78-8D764F51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learned from the exercise?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89A3-159C-54D3-3928-CBE25F334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4"/>
            <a:ext cx="10515599" cy="5032376"/>
          </a:xfrm>
        </p:spPr>
        <p:txBody>
          <a:bodyPr>
            <a:normAutofit fontScale="92500"/>
          </a:bodyPr>
          <a:lstStyle/>
          <a:p>
            <a:r>
              <a:rPr lang="en-US" dirty="0"/>
              <a:t>I’ll go over the sequence diagrams later</a:t>
            </a:r>
          </a:p>
          <a:p>
            <a:r>
              <a:rPr lang="en-US" dirty="0"/>
              <a:t>Who felt lost?</a:t>
            </a:r>
          </a:p>
          <a:p>
            <a:r>
              <a:rPr lang="en-US" dirty="0"/>
              <a:t>For those who </a:t>
            </a:r>
            <a:r>
              <a:rPr lang="en-US" i="1" dirty="0"/>
              <a:t>didn’t</a:t>
            </a:r>
            <a:r>
              <a:rPr lang="en-US" dirty="0"/>
              <a:t> feel lost, how did you approach the problem?</a:t>
            </a:r>
          </a:p>
          <a:p>
            <a:r>
              <a:rPr lang="en-US" dirty="0"/>
              <a:t>This is what you’ll see in your first job/internship!</a:t>
            </a:r>
          </a:p>
          <a:p>
            <a:pPr lvl="1"/>
            <a:r>
              <a:rPr lang="en-US" dirty="0"/>
              <a:t>You will spend several days feeling completely lost</a:t>
            </a:r>
          </a:p>
          <a:p>
            <a:pPr lvl="1"/>
            <a:r>
              <a:rPr lang="en-US" dirty="0"/>
              <a:t>You won’t know who does what, where to go for help</a:t>
            </a:r>
          </a:p>
          <a:p>
            <a:pPr lvl="1"/>
            <a:r>
              <a:rPr lang="en-US" dirty="0"/>
              <a:t>You won’t understand what you’re doing, why you’re doing it, how to do it</a:t>
            </a:r>
          </a:p>
          <a:p>
            <a:pPr lvl="1"/>
            <a:r>
              <a:rPr lang="en-US" dirty="0"/>
              <a:t>You’ll be convinced you’re unable to contribute</a:t>
            </a:r>
          </a:p>
          <a:p>
            <a:r>
              <a:rPr lang="en-US" dirty="0"/>
              <a:t>Solution: ask questions</a:t>
            </a:r>
          </a:p>
          <a:p>
            <a:pPr lvl="1"/>
            <a:r>
              <a:rPr lang="en-US" dirty="0"/>
              <a:t>Read on relevant topics</a:t>
            </a:r>
          </a:p>
          <a:p>
            <a:pPr lvl="1"/>
            <a:r>
              <a:rPr lang="en-US" dirty="0"/>
              <a:t>Ask questions like “I understand X and Y, but can you help me with Z?”</a:t>
            </a:r>
          </a:p>
          <a:p>
            <a:pPr lvl="1"/>
            <a:r>
              <a:rPr lang="en-US" dirty="0"/>
              <a:t>These show you have put in effort, give the responder something to work with</a:t>
            </a:r>
          </a:p>
        </p:txBody>
      </p:sp>
    </p:spTree>
    <p:extLst>
      <p:ext uri="{BB962C8B-B14F-4D97-AF65-F5344CB8AC3E}">
        <p14:creationId xmlns:p14="http://schemas.microsoft.com/office/powerpoint/2010/main" val="41956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2560" y="2133601"/>
            <a:ext cx="8229600" cy="3645091"/>
          </a:xfrm>
        </p:spPr>
        <p:txBody>
          <a:bodyPr>
            <a:normAutofit/>
          </a:bodyPr>
          <a:lstStyle/>
          <a:p>
            <a:r>
              <a:rPr lang="en-US" sz="3200" dirty="0"/>
              <a:t>Significant issue in UI: </a:t>
            </a:r>
            <a:r>
              <a:rPr lang="en-US" sz="3200" b="1" i="1" dirty="0">
                <a:solidFill>
                  <a:schemeClr val="accent6"/>
                </a:solidFill>
              </a:rPr>
              <a:t>excise</a:t>
            </a:r>
          </a:p>
          <a:p>
            <a:pPr lvl="1"/>
            <a:r>
              <a:rPr lang="en-US" sz="2800" dirty="0"/>
              <a:t>actions not contributing to goal</a:t>
            </a:r>
          </a:p>
          <a:p>
            <a:pPr lvl="1"/>
            <a:r>
              <a:rPr lang="en-US" sz="2800" dirty="0"/>
              <a:t>Financial excise: taxes, insurance</a:t>
            </a:r>
          </a:p>
          <a:p>
            <a:pPr lvl="1"/>
            <a:r>
              <a:rPr lang="en-US" sz="2800" dirty="0"/>
              <a:t>Bicycle locks, repairing flats, oiling the chain</a:t>
            </a:r>
          </a:p>
          <a:p>
            <a:r>
              <a:rPr lang="en-US" sz="3200" dirty="0"/>
              <a:t>Software excise: configuration, manuals</a:t>
            </a:r>
          </a:p>
          <a:p>
            <a:r>
              <a:rPr lang="en-US" sz="3200" dirty="0"/>
              <a:t>Goal: eliminate excise so user more effective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2559" y="297498"/>
            <a:ext cx="10096831" cy="1279842"/>
          </a:xfrm>
        </p:spPr>
        <p:txBody>
          <a:bodyPr>
            <a:normAutofit fontScale="90000"/>
          </a:bodyPr>
          <a:lstStyle/>
          <a:p>
            <a:r>
              <a:rPr lang="en-US" dirty="0"/>
              <a:t>So what’s the context for the exercise?</a:t>
            </a: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78591"/>
            <a:ext cx="10236160" cy="4414284"/>
          </a:xfrm>
        </p:spPr>
        <p:txBody>
          <a:bodyPr>
            <a:normAutofit/>
          </a:bodyPr>
          <a:lstStyle/>
          <a:p>
            <a:r>
              <a:rPr lang="en-US" b="1" dirty="0"/>
              <a:t>User Interface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move/resize window before can do work </a:t>
            </a:r>
          </a:p>
          <a:p>
            <a:pPr lvl="1"/>
            <a:r>
              <a:rPr lang="en-US" dirty="0"/>
              <a:t>Command-line excise: learning commands </a:t>
            </a:r>
          </a:p>
          <a:p>
            <a:r>
              <a:rPr lang="en-US" b="1" dirty="0"/>
              <a:t>Training wheels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allow dismissing support for beginners</a:t>
            </a:r>
          </a:p>
          <a:p>
            <a:pPr lvl="1"/>
            <a:r>
              <a:rPr lang="en-US" dirty="0"/>
              <a:t>Example: apps that prompt you with “see our new features” on every use</a:t>
            </a:r>
          </a:p>
          <a:p>
            <a:pPr lvl="1"/>
            <a:r>
              <a:rPr lang="en-US" dirty="0"/>
              <a:t>Example: EA adding sample classes, packages to initial class diagram</a:t>
            </a:r>
          </a:p>
          <a:p>
            <a:r>
              <a:rPr lang="en-US" b="1" dirty="0"/>
              <a:t>Computer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Requiring users to place every new software package</a:t>
            </a:r>
          </a:p>
          <a:p>
            <a:pPr lvl="1"/>
            <a:r>
              <a:rPr lang="en-US" dirty="0"/>
              <a:t>Frequent, slow updates for security features that affect few users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types of excise in software</a:t>
            </a:r>
          </a:p>
        </p:txBody>
      </p:sp>
    </p:spTree>
    <p:extLst>
      <p:ext uri="{BB962C8B-B14F-4D97-AF65-F5344CB8AC3E}">
        <p14:creationId xmlns:p14="http://schemas.microsoft.com/office/powerpoint/2010/main" val="20062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1E353-C9A6-CC6C-AF82-A25549BC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92EB09-9A41-AB8E-07E0-29E21F48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7533" cy="1325563"/>
          </a:xfrm>
        </p:spPr>
        <p:txBody>
          <a:bodyPr>
            <a:normAutofit/>
          </a:bodyPr>
          <a:lstStyle/>
          <a:p>
            <a:r>
              <a:rPr lang="en-US" dirty="0"/>
              <a:t>Some types of excise in software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83A61-D6BA-CFC0-8C43-776EF6D0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40" y="1906270"/>
            <a:ext cx="3623450" cy="4803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Visual excise</a:t>
            </a:r>
          </a:p>
          <a:p>
            <a:r>
              <a:rPr lang="en-US" dirty="0"/>
              <a:t>2007 website</a:t>
            </a:r>
          </a:p>
          <a:p>
            <a:r>
              <a:rPr lang="en-US" dirty="0"/>
              <a:t>Cluttered!</a:t>
            </a:r>
          </a:p>
          <a:p>
            <a:pPr lvl="1"/>
            <a:r>
              <a:rPr lang="en-US" dirty="0"/>
              <a:t>User must decode</a:t>
            </a:r>
          </a:p>
          <a:p>
            <a:r>
              <a:rPr lang="en-US" dirty="0"/>
              <a:t>Flash-heavy</a:t>
            </a:r>
          </a:p>
          <a:p>
            <a:r>
              <a:rPr lang="en-US" dirty="0"/>
              <a:t>Each item had very little content</a:t>
            </a:r>
          </a:p>
          <a:p>
            <a:r>
              <a:rPr lang="en-US" dirty="0"/>
              <a:t>Confusing!</a:t>
            </a:r>
          </a:p>
          <a:p>
            <a:pPr lvl="1"/>
            <a:r>
              <a:rPr lang="en-US" dirty="0"/>
              <a:t>Blast vs. </a:t>
            </a:r>
            <a:r>
              <a:rPr lang="en-US" dirty="0" err="1"/>
              <a:t>ToonTown</a:t>
            </a:r>
            <a:r>
              <a:rPr lang="en-US" dirty="0"/>
              <a:t> vs Kids Island?</a:t>
            </a:r>
          </a:p>
          <a:p>
            <a:r>
              <a:rPr lang="en-US" dirty="0"/>
              <a:t>Where do I go first?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A2D832B-58BD-852D-F914-C59173AC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5" y="1851757"/>
            <a:ext cx="7173878" cy="46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9999" y="1825624"/>
            <a:ext cx="10894791" cy="4840989"/>
          </a:xfrm>
        </p:spPr>
        <p:txBody>
          <a:bodyPr>
            <a:normAutofit/>
          </a:bodyPr>
          <a:lstStyle/>
          <a:p>
            <a:r>
              <a:rPr lang="en-US" dirty="0"/>
              <a:t>Removing excise: a key part of improving user interfaces</a:t>
            </a:r>
          </a:p>
          <a:p>
            <a:r>
              <a:rPr lang="en-US" dirty="0"/>
              <a:t>Another source of excise: “are you sure you want to do that?”</a:t>
            </a:r>
          </a:p>
          <a:p>
            <a:pPr lvl="1"/>
            <a:r>
              <a:rPr lang="en-US" dirty="0"/>
              <a:t>Annoying at best</a:t>
            </a:r>
          </a:p>
          <a:p>
            <a:pPr lvl="1"/>
            <a:r>
              <a:rPr lang="en-US" dirty="0"/>
              <a:t>Can be interpreted as asking, “Are you qualified to use this software?”</a:t>
            </a:r>
          </a:p>
          <a:p>
            <a:r>
              <a:rPr lang="en-US" dirty="0"/>
              <a:t>Solution: Undo</a:t>
            </a:r>
          </a:p>
          <a:p>
            <a:pPr lvl="1"/>
            <a:r>
              <a:rPr lang="en-US" dirty="0"/>
              <a:t>Every action should be undoable so don’t need to ask before doing them</a:t>
            </a:r>
          </a:p>
          <a:p>
            <a:pPr lvl="1"/>
            <a:r>
              <a:rPr lang="en-US" dirty="0"/>
              <a:t>This allows the user to learn through exploration</a:t>
            </a:r>
          </a:p>
          <a:p>
            <a:r>
              <a:rPr lang="en-US" dirty="0"/>
              <a:t>Simple way to support undo: save, restore state</a:t>
            </a:r>
          </a:p>
          <a:p>
            <a:pPr lvl="1"/>
            <a:r>
              <a:rPr lang="en-US" dirty="0"/>
              <a:t> Each action: save state of system before the action</a:t>
            </a:r>
          </a:p>
          <a:p>
            <a:pPr lvl="1"/>
            <a:r>
              <a:rPr lang="en-US" dirty="0"/>
              <a:t>Doesn’t scale: every video edit could require saving gigabytes of data</a:t>
            </a:r>
            <a:r>
              <a:rPr lang="is-IS" dirty="0"/>
              <a:t>…</a:t>
            </a:r>
          </a:p>
          <a:p>
            <a:pPr lvl="1"/>
            <a:r>
              <a:rPr lang="is-IS" dirty="0"/>
              <a:t>Even if have that much memory, undo/redo will be very slow!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223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1F043-2742-6040-90BE-0B1FC6E1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8" y="1243048"/>
            <a:ext cx="9517479" cy="536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6966C-969F-4940-B3B0-FF099C5E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6" y="247094"/>
            <a:ext cx="3665779" cy="55610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Review: phonebook &amp;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8808-7A58-455B-BA99-D0C252C0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815" y="89087"/>
            <a:ext cx="5387889" cy="10802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What happened when we an entry was added?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one was removed?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undoing a remove?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7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B84F916-6F8A-2E83-CF48-BA2DAACA0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" b="34856"/>
          <a:stretch/>
        </p:blipFill>
        <p:spPr>
          <a:xfrm>
            <a:off x="197507" y="193950"/>
            <a:ext cx="11852117" cy="5140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4F2FA-4086-1267-E9D8-5C70E9077062}"/>
              </a:ext>
            </a:extLst>
          </p:cNvPr>
          <p:cNvSpPr txBox="1"/>
          <p:nvPr/>
        </p:nvSpPr>
        <p:spPr>
          <a:xfrm>
            <a:off x="6228447" y="5502710"/>
            <a:ext cx="5832570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91440" bIns="91440" rtlCol="0">
            <a:spAutoFit/>
          </a:bodyPr>
          <a:lstStyle/>
          <a:p>
            <a:pPr marL="194310" indent="-1943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AddCommand</a:t>
            </a:r>
            <a:r>
              <a:rPr lang="en-US" sz="2000" dirty="0">
                <a:solidFill>
                  <a:schemeClr val="bg1"/>
                </a:solidFill>
              </a:rPr>
              <a:t>: used to add entries to phonebook</a:t>
            </a:r>
          </a:p>
          <a:p>
            <a:pPr marL="194310" indent="-1943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Undo/redo: unexecute, re-execute command</a:t>
            </a:r>
          </a:p>
          <a:p>
            <a:pPr marL="194310" indent="-19431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RemoveCommand</a:t>
            </a:r>
            <a:r>
              <a:rPr lang="en-US" sz="2000" dirty="0">
                <a:solidFill>
                  <a:schemeClr val="bg1"/>
                </a:solidFill>
              </a:rPr>
              <a:t>: remove entry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FE25C-C70E-E738-C226-73E2620C15D6}"/>
              </a:ext>
            </a:extLst>
          </p:cNvPr>
          <p:cNvSpPr txBox="1"/>
          <p:nvPr/>
        </p:nvSpPr>
        <p:spPr>
          <a:xfrm>
            <a:off x="160479" y="5348821"/>
            <a:ext cx="2901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(The initial diagram for the exercise)</a:t>
            </a:r>
          </a:p>
        </p:txBody>
      </p:sp>
    </p:spTree>
    <p:extLst>
      <p:ext uri="{BB962C8B-B14F-4D97-AF65-F5344CB8AC3E}">
        <p14:creationId xmlns:p14="http://schemas.microsoft.com/office/powerpoint/2010/main" val="15783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1180" y="1825712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/>
              <a:t>Basic behind command pattern: store commands as objects</a:t>
            </a:r>
          </a:p>
          <a:p>
            <a:pPr lvl="1"/>
            <a:r>
              <a:rPr lang="en-US" dirty="0"/>
              <a:t>base class defines</a:t>
            </a:r>
          </a:p>
          <a:p>
            <a:pPr lvl="1">
              <a:buNone/>
            </a:pPr>
            <a:r>
              <a:rPr lang="en-US" dirty="0"/>
              <a:t>	abstract execute()</a:t>
            </a:r>
          </a:p>
          <a:p>
            <a:pPr lvl="1"/>
            <a:r>
              <a:rPr lang="en-US" dirty="0"/>
              <a:t>subclasses: </a:t>
            </a:r>
          </a:p>
          <a:p>
            <a:pPr lvl="1">
              <a:buNone/>
            </a:pPr>
            <a:r>
              <a:rPr lang="en-US" dirty="0"/>
              <a:t>	implement execute()</a:t>
            </a:r>
          </a:p>
          <a:p>
            <a:pPr lvl="1"/>
            <a:r>
              <a:rPr lang="en-US" dirty="0"/>
              <a:t>undo/redo: add unexecute</a:t>
            </a:r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All menus, buttons, etc. can invoke same action</a:t>
            </a:r>
          </a:p>
          <a:p>
            <a:pPr lvl="1"/>
            <a:r>
              <a:rPr lang="en-US" dirty="0"/>
              <a:t>Stack commands for undo/redo</a:t>
            </a:r>
          </a:p>
          <a:p>
            <a:pPr lvl="1"/>
            <a:r>
              <a:rPr lang="en-US" dirty="0"/>
              <a:t>Share common bits of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Command Pattern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538" y="2531422"/>
            <a:ext cx="4236262" cy="231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06143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8865</TotalTime>
  <Words>1412</Words>
  <Application>Microsoft Office PowerPoint</Application>
  <PresentationFormat>Widescreen</PresentationFormat>
  <Paragraphs>176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Consolas</vt:lpstr>
      <vt:lpstr>Corbel</vt:lpstr>
      <vt:lpstr>Depth</vt:lpstr>
      <vt:lpstr> 8. Command Pattern</vt:lpstr>
      <vt:lpstr>What was learned from the exercise?</vt:lpstr>
      <vt:lpstr>So what’s the context for the exercise?</vt:lpstr>
      <vt:lpstr>Some types of excise in software</vt:lpstr>
      <vt:lpstr>Some types of excise in software</vt:lpstr>
      <vt:lpstr>Undo</vt:lpstr>
      <vt:lpstr>Review: phonebook &amp; commands</vt:lpstr>
      <vt:lpstr>PowerPoint Presentation</vt:lpstr>
      <vt:lpstr>Command Pattern</vt:lpstr>
      <vt:lpstr>Command pattern applied</vt:lpstr>
      <vt:lpstr>Subtle aspect of history </vt:lpstr>
      <vt:lpstr>More phonebook details</vt:lpstr>
      <vt:lpstr>More phonebook details</vt:lpstr>
      <vt:lpstr>More phonebook details</vt:lpstr>
      <vt:lpstr>A different application</vt:lpstr>
      <vt:lpstr>Using command pattern with this</vt:lpstr>
      <vt:lpstr>Command Pattern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214</cp:revision>
  <dcterms:created xsi:type="dcterms:W3CDTF">2014-08-01T20:24:53Z</dcterms:created>
  <dcterms:modified xsi:type="dcterms:W3CDTF">2025-03-10T15:57:12Z</dcterms:modified>
</cp:coreProperties>
</file>