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16"/>
  </p:notesMasterIdLst>
  <p:sldIdLst>
    <p:sldId id="256" r:id="rId2"/>
    <p:sldId id="257" r:id="rId3"/>
    <p:sldId id="258" r:id="rId4"/>
    <p:sldId id="271" r:id="rId5"/>
    <p:sldId id="259" r:id="rId6"/>
    <p:sldId id="269" r:id="rId7"/>
    <p:sldId id="270" r:id="rId8"/>
    <p:sldId id="260" r:id="rId9"/>
    <p:sldId id="261" r:id="rId10"/>
    <p:sldId id="262" r:id="rId11"/>
    <p:sldId id="265" r:id="rId12"/>
    <p:sldId id="266" r:id="rId13"/>
    <p:sldId id="273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21" autoAdjust="0"/>
    <p:restoredTop sz="85285" autoAdjust="0"/>
  </p:normalViewPr>
  <p:slideViewPr>
    <p:cSldViewPr snapToGrid="0">
      <p:cViewPr varScale="1">
        <p:scale>
          <a:sx n="56" d="100"/>
          <a:sy n="56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9358821/should-i-extend-arraylist-to-add-attributes-that-isnt-nul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0"/>
            <a:r>
              <a:rPr lang="en-US" dirty="0"/>
              <a:t>Full</a:t>
            </a:r>
            <a:r>
              <a:rPr lang="en-US" baseline="0" dirty="0"/>
              <a:t> agenda: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Return Exam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Questions about lab due tomorrow in class?</a:t>
            </a:r>
          </a:p>
          <a:p>
            <a:r>
              <a:rPr lang="en-US" dirty="0">
                <a:sym typeface="Wingdings" panose="05000000000000000000" pitchFamily="2" charset="2"/>
              </a:rPr>
              <a:t>Threads: Locking on null object</a:t>
            </a:r>
          </a:p>
          <a:p>
            <a:r>
              <a:rPr lang="en-US" dirty="0">
                <a:sym typeface="Wingdings" panose="05000000000000000000" pitchFamily="2" charset="2"/>
              </a:rPr>
              <a:t>Threads: </a:t>
            </a:r>
            <a:r>
              <a:rPr lang="en-US" dirty="0" err="1">
                <a:sym typeface="Wingdings" panose="05000000000000000000" pitchFamily="2" charset="2"/>
              </a:rPr>
              <a:t>invokeLater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Threads: The squares example</a:t>
            </a:r>
          </a:p>
          <a:p>
            <a:r>
              <a:rPr lang="en-US" dirty="0">
                <a:sym typeface="Wingdings" panose="05000000000000000000" pitchFamily="2" charset="2"/>
              </a:rPr>
              <a:t>Decorator Class Diagram</a:t>
            </a:r>
          </a:p>
          <a:p>
            <a:r>
              <a:rPr lang="en-US" dirty="0">
                <a:sym typeface="Wingdings" panose="05000000000000000000" pitchFamily="2" charset="2"/>
              </a:rPr>
              <a:t>More on Java IO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Class diagrams</a:t>
            </a:r>
          </a:p>
          <a:p>
            <a:r>
              <a:rPr lang="en-US" dirty="0">
                <a:sym typeface="Wingdings" panose="05000000000000000000" pitchFamily="2" charset="2"/>
              </a:rPr>
              <a:t>Design Principles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 the patterns we’ve seen so far	</a:t>
            </a:r>
          </a:p>
          <a:p>
            <a:r>
              <a:rPr lang="en-US" dirty="0">
                <a:sym typeface="Wingdings" panose="05000000000000000000" pitchFamily="2" charset="2"/>
              </a:rPr>
              <a:t>Compare with alternatives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Decorator vs. array approach suggested in class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Non-decorator array – decorator can be added on without modifying the original hierarchy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Decorator has “before-after” and possibly other combinatorial control that would be hard-coded in array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[Show “screenshot” of discussion from class? Or just re-type?]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Strategy vs. Decorator class diagrams side-by-side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Structural difference (inheritance optional in Strategy pattern?)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Decorator vs. “Strategy” array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Perhaps next: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Wingdings" panose="05000000000000000000" pitchFamily="2" charset="2"/>
              </a:rPr>
              <a:t>	Coding </a:t>
            </a:r>
            <a:r>
              <a:rPr lang="en-US" dirty="0" err="1">
                <a:sym typeface="Wingdings" panose="05000000000000000000" pitchFamily="2" charset="2"/>
              </a:rPr>
              <a:t>Starbuzz</a:t>
            </a:r>
            <a:r>
              <a:rPr lang="en-US" dirty="0">
                <a:sym typeface="Wingdings" panose="05000000000000000000" pitchFamily="2" charset="2"/>
              </a:rPr>
              <a:t> coffee (?)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Add real patterns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baseline="0" dirty="0"/>
              <a:t>		</a:t>
            </a:r>
            <a:r>
              <a:rPr lang="en-US" baseline="0" dirty="0" err="1"/>
              <a:t>ArrayList</a:t>
            </a:r>
            <a:r>
              <a:rPr lang="en-US" baseline="0" dirty="0"/>
              <a:t> – null-checking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Java I/O: Students do </a:t>
            </a:r>
            <a:r>
              <a:rPr lang="en-US" dirty="0">
                <a:sym typeface="Wingdings" panose="05000000000000000000" pitchFamily="2" charset="2"/>
              </a:rPr>
              <a:t>coding examples</a:t>
            </a:r>
          </a:p>
          <a:p>
            <a:pPr lvl="1"/>
            <a:endParaRPr lang="en-US" baseline="0" dirty="0"/>
          </a:p>
          <a:p>
            <a:pPr lvl="1"/>
            <a:r>
              <a:rPr lang="en-US" dirty="0">
                <a:hlinkClick r:id="rId3"/>
              </a:rPr>
              <a:t>		http://stackoverflow.com/questions/9358821/should-i-extend-arraylist-to-add-attributes-that-isnt-null</a:t>
            </a:r>
            <a:endParaRPr lang="en-US" dirty="0"/>
          </a:p>
          <a:p>
            <a:pPr lvl="1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56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</a:t>
            </a:r>
            <a:r>
              <a:rPr lang="en-US" baseline="0" dirty="0"/>
              <a:t> </a:t>
            </a:r>
            <a:r>
              <a:rPr lang="en-US" dirty="0"/>
              <a:t>creator/discoverer of MVC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3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Architectural pattern popular for user interface design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68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44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Model – The data and “business logic” – how it works</a:t>
            </a:r>
          </a:p>
          <a:p>
            <a:r>
              <a:rPr lang="en-US" dirty="0"/>
              <a:t>View – What the user sees</a:t>
            </a:r>
          </a:p>
          <a:p>
            <a:r>
              <a:rPr lang="en-US" dirty="0"/>
              <a:t>Controller –</a:t>
            </a:r>
            <a:r>
              <a:rPr lang="en-US" baseline="0" dirty="0"/>
              <a:t> Strategy for handling events / interface between Model and View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40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Observer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13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view per form: application is a combination of views</a:t>
            </a:r>
          </a:p>
          <a:p>
            <a:r>
              <a:rPr lang="en-US" dirty="0"/>
              <a:t>Alternatively: a view for each panel, develop view for the panel that </a:t>
            </a:r>
            <a:r>
              <a:rPr lang="en-US"/>
              <a:t>contains those panels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3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%E2%80%93view%E2%80%93controll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64028"/>
            <a:ext cx="11353800" cy="2393972"/>
          </a:xfrm>
        </p:spPr>
        <p:txBody>
          <a:bodyPr>
            <a:normAutofit/>
          </a:bodyPr>
          <a:lstStyle/>
          <a:p>
            <a:br>
              <a:rPr lang="en-US" sz="7200"/>
            </a:br>
            <a:r>
              <a:rPr lang="en-US" sz="7200"/>
              <a:t>8. </a:t>
            </a:r>
            <a:r>
              <a:rPr lang="en-US" sz="7200" dirty="0"/>
              <a:t>MVC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SWE2410 Design &amp; Cloud Patterns</a:t>
            </a:r>
          </a:p>
          <a:p>
            <a:r>
              <a:rPr lang="en-US" dirty="0"/>
              <a:t>Dr. Rob Hasker (based on slides by Dr. Josiah Yoder)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43888E-7A31-4B5E-A5FE-C0A12B654373}"/>
              </a:ext>
            </a:extLst>
          </p:cNvPr>
          <p:cNvSpPr txBox="1"/>
          <p:nvPr/>
        </p:nvSpPr>
        <p:spPr>
          <a:xfrm>
            <a:off x="8890304" y="320040"/>
            <a:ext cx="246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Wikipedia Page on 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and 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From the “Gang of Four”:</a:t>
            </a:r>
          </a:p>
          <a:p>
            <a:pPr marL="0" indent="0">
              <a:buNone/>
            </a:pPr>
            <a:r>
              <a:rPr lang="en-US" sz="4000" dirty="0"/>
              <a:t>“MVC decouples views and models by establishing a subscribe/notify protocol between them [and] lets you attach multiple views to a model”</a:t>
            </a:r>
          </a:p>
          <a:p>
            <a:pPr marL="0" indent="0">
              <a:buNone/>
            </a:pPr>
            <a:endParaRPr lang="en-US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What design pattern is this?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513A32-1A32-4074-946A-2F21E68574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213" y="356829"/>
            <a:ext cx="2122413" cy="266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77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and 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417523"/>
            <a:ext cx="8149260" cy="3759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the “Gang of Four”: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“Another feature of MVC is that views can be nested.”</a:t>
            </a:r>
          </a:p>
          <a:p>
            <a:pPr marL="0" indent="0">
              <a:buNone/>
            </a:pPr>
            <a:endParaRPr lang="en-US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What design pattern is this?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DB27B6-6C10-4BBC-AFF9-4DBCD2449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213" y="356829"/>
            <a:ext cx="2122413" cy="266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5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Simon without MVC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2095500"/>
            <a:ext cx="66675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375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B9AA-EC9C-FBFF-424B-35EB9860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 Implementation with MVC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DE6A-38D7-45F0-CF56-FB4150E5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36432"/>
          </a:xfrm>
        </p:spPr>
        <p:txBody>
          <a:bodyPr>
            <a:normAutofit fontScale="92500"/>
          </a:bodyPr>
          <a:lstStyle/>
          <a:p>
            <a:r>
              <a:rPr lang="en-US" dirty="0"/>
              <a:t>Suppose a menu entry is active only when a document has been changed</a:t>
            </a:r>
          </a:p>
          <a:p>
            <a:pPr lvl="1"/>
            <a:r>
              <a:rPr lang="en-US" dirty="0"/>
              <a:t>Temptation: activate the menu entry on change, deactivate for new documents</a:t>
            </a:r>
          </a:p>
          <a:p>
            <a:pPr lvl="1"/>
            <a:r>
              <a:rPr lang="en-US" dirty="0"/>
              <a:t>Problem: undo/redo can restore original state as can additional edits</a:t>
            </a:r>
          </a:p>
          <a:p>
            <a:pPr lvl="1"/>
            <a:r>
              <a:rPr lang="en-US" dirty="0"/>
              <a:t>It is VERY difficult to track changes in a UI</a:t>
            </a:r>
          </a:p>
          <a:p>
            <a:r>
              <a:rPr lang="en-US" dirty="0"/>
              <a:t>More robust solutions: view simply displays model</a:t>
            </a:r>
          </a:p>
          <a:p>
            <a:pPr lvl="1"/>
            <a:r>
              <a:rPr lang="en-US" dirty="0"/>
              <a:t>View examines model for changes, reset activation/inactive on every redisplay</a:t>
            </a:r>
          </a:p>
          <a:p>
            <a:pPr lvl="1"/>
            <a:r>
              <a:rPr lang="en-US" dirty="0"/>
              <a:t>Generally: view sets </a:t>
            </a:r>
            <a:r>
              <a:rPr lang="en-US" i="1" dirty="0"/>
              <a:t>all</a:t>
            </a:r>
            <a:r>
              <a:rPr lang="en-US" dirty="0"/>
              <a:t> UI elements based on state of model</a:t>
            </a:r>
          </a:p>
          <a:p>
            <a:r>
              <a:rPr lang="en-US" dirty="0"/>
              <a:t>This seems inefficient, but the computer works </a:t>
            </a:r>
            <a:r>
              <a:rPr lang="en-US" i="1" dirty="0"/>
              <a:t>much</a:t>
            </a:r>
            <a:r>
              <a:rPr lang="en-US" dirty="0"/>
              <a:t> faster than people</a:t>
            </a:r>
          </a:p>
          <a:p>
            <a:pPr lvl="1"/>
            <a:r>
              <a:rPr lang="en-US" dirty="0"/>
              <a:t>Simplified view code, easier to ensure view matches model</a:t>
            </a:r>
          </a:p>
          <a:p>
            <a:pPr lvl="1"/>
            <a:r>
              <a:rPr lang="en-US" dirty="0"/>
              <a:t>Simplified testing: history doesn’t matter</a:t>
            </a:r>
          </a:p>
        </p:txBody>
      </p:sp>
    </p:spTree>
    <p:extLst>
      <p:ext uri="{BB962C8B-B14F-4D97-AF65-F5344CB8AC3E}">
        <p14:creationId xmlns:p14="http://schemas.microsoft.com/office/powerpoint/2010/main" val="19386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0BED-3D03-4749-9727-61645EF8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0EE2C-1923-4117-B3BE-F146DDF2ED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Model</a:t>
            </a:r>
            <a:r>
              <a:rPr lang="en-US" dirty="0"/>
              <a:t>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data, user model</a:t>
            </a:r>
          </a:p>
          <a:p>
            <a:pPr lvl="1"/>
            <a:r>
              <a:rPr lang="en-US" dirty="0"/>
              <a:t>Largely: domain classes + containers</a:t>
            </a:r>
          </a:p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View</a:t>
            </a:r>
            <a:r>
              <a:rPr lang="en-US" dirty="0"/>
              <a:t>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display the data</a:t>
            </a:r>
          </a:p>
          <a:p>
            <a:pPr lvl="1"/>
            <a:r>
              <a:rPr lang="en-US" dirty="0"/>
              <a:t>May also include handling user actions</a:t>
            </a:r>
          </a:p>
          <a:p>
            <a:pPr lvl="1"/>
            <a:r>
              <a:rPr lang="en-US" dirty="0"/>
              <a:t>Often: app contains multiple views</a:t>
            </a:r>
          </a:p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Controller</a:t>
            </a:r>
            <a:r>
              <a:rPr lang="en-US" dirty="0"/>
              <a:t>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business logic, interface to model</a:t>
            </a:r>
          </a:p>
          <a:p>
            <a:pPr lvl="1"/>
            <a:r>
              <a:rPr lang="en-US" dirty="0"/>
              <a:t>May include handling user 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C1751-D41B-49AF-9E73-5A7411A66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52164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Distributed logic</a:t>
            </a:r>
          </a:p>
          <a:p>
            <a:pPr lvl="2"/>
            <a:r>
              <a:rPr lang="en-US" dirty="0"/>
              <a:t>Separate messy display code from the domain implementation</a:t>
            </a:r>
          </a:p>
          <a:p>
            <a:pPr lvl="1"/>
            <a:r>
              <a:rPr lang="en-US" dirty="0"/>
              <a:t>Supports automated testing of model, business logic</a:t>
            </a:r>
          </a:p>
          <a:p>
            <a:r>
              <a:rPr lang="en-US" dirty="0"/>
              <a:t>Challenges:</a:t>
            </a:r>
          </a:p>
          <a:p>
            <a:pPr lvl="1"/>
            <a:r>
              <a:rPr lang="en-US" dirty="0"/>
              <a:t>Not clear what functionality goes where</a:t>
            </a:r>
          </a:p>
          <a:p>
            <a:pPr lvl="1"/>
            <a:r>
              <a:rPr lang="en-US" dirty="0"/>
              <a:t>Confusing to novice programmers</a:t>
            </a:r>
          </a:p>
          <a:p>
            <a:r>
              <a:rPr lang="en-US" dirty="0"/>
              <a:t>When to use?</a:t>
            </a:r>
          </a:p>
          <a:p>
            <a:pPr lvl="1"/>
            <a:r>
              <a:rPr lang="en-US" dirty="0"/>
              <a:t>When you want maintainable apps!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9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45918"/>
            <a:ext cx="7543800" cy="1295400"/>
          </a:xfrm>
        </p:spPr>
        <p:txBody>
          <a:bodyPr>
            <a:normAutofit/>
          </a:bodyPr>
          <a:lstStyle/>
          <a:p>
            <a:r>
              <a:rPr lang="en-US" dirty="0"/>
              <a:t>Model-View-Controller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411662"/>
          </a:xfrm>
        </p:spPr>
        <p:txBody>
          <a:bodyPr/>
          <a:lstStyle/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What is the model?</a:t>
            </a:r>
          </a:p>
          <a:p>
            <a:r>
              <a:rPr lang="en-US" dirty="0">
                <a:sym typeface="Wingdings" panose="05000000000000000000" pitchFamily="2" charset="2"/>
              </a:rPr>
              <a:t>What is the view?</a:t>
            </a:r>
          </a:p>
          <a:p>
            <a:r>
              <a:rPr lang="en-US" dirty="0">
                <a:sym typeface="Wingdings" panose="05000000000000000000" pitchFamily="2" charset="2"/>
              </a:rPr>
              <a:t>What does the controller do?</a:t>
            </a:r>
          </a:p>
        </p:txBody>
      </p:sp>
    </p:spTree>
    <p:extLst>
      <p:ext uri="{BB962C8B-B14F-4D97-AF65-F5344CB8AC3E}">
        <p14:creationId xmlns:p14="http://schemas.microsoft.com/office/powerpoint/2010/main" val="49402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MVC?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1872" y="1900516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support the user’s mental model</a:t>
            </a:r>
          </a:p>
        </p:txBody>
      </p:sp>
      <p:pic>
        <p:nvPicPr>
          <p:cNvPr id="1026" name="Picture 2" descr="MVC illustratio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972" y="2434937"/>
            <a:ext cx="7048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67144" y="6312178"/>
            <a:ext cx="65220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http://heim.ifi.uio.no/~trygver/themes/mvc/mvc-index.html</a:t>
            </a:r>
          </a:p>
        </p:txBody>
      </p:sp>
    </p:spTree>
    <p:extLst>
      <p:ext uri="{BB962C8B-B14F-4D97-AF65-F5344CB8AC3E}">
        <p14:creationId xmlns:p14="http://schemas.microsoft.com/office/powerpoint/2010/main" val="34686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5D48-D31A-4E44-97B9-C729C7363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focus on models?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302D8-0DD7-4B34-AEB1-04F070082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67" y="1953215"/>
            <a:ext cx="6443675" cy="4341259"/>
          </a:xfrm>
        </p:spPr>
        <p:txBody>
          <a:bodyPr>
            <a:noAutofit/>
          </a:bodyPr>
          <a:lstStyle/>
          <a:p>
            <a:r>
              <a:rPr lang="en-US" sz="3200" dirty="0"/>
              <a:t>How does a vacuum cleaner work?</a:t>
            </a:r>
          </a:p>
          <a:p>
            <a:r>
              <a:rPr lang="en-US" sz="3200" dirty="0"/>
              <a:t>What does a repair person need to know?</a:t>
            </a:r>
          </a:p>
          <a:p>
            <a:r>
              <a:rPr lang="en-US" sz="3200" dirty="0"/>
              <a:t>What does an engineer need to know?</a:t>
            </a:r>
          </a:p>
          <a:p>
            <a:r>
              <a:rPr lang="en-US" sz="3200" dirty="0"/>
              <a:t>Software: provides a mental model</a:t>
            </a:r>
          </a:p>
          <a:p>
            <a:pPr lvl="1"/>
            <a:r>
              <a:rPr lang="en-US" sz="2800" dirty="0"/>
              <a:t>Should reflect the user’s model</a:t>
            </a:r>
          </a:p>
          <a:p>
            <a:pPr lvl="1"/>
            <a:r>
              <a:rPr lang="en-US" sz="2800" dirty="0"/>
              <a:t>User’s model: does not include button logic, scenes, databases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2" descr="MVC illustration.">
            <a:extLst>
              <a:ext uri="{FF2B5EF4-FFF2-40B4-BE49-F238E27FC236}">
                <a16:creationId xmlns:a16="http://schemas.microsoft.com/office/drawing/2014/main" id="{7C0BB9A3-1912-4B14-8C39-7A77E85B6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70" y="2856984"/>
            <a:ext cx="4801326" cy="233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68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MVC?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751445" y="1828800"/>
            <a:ext cx="496957" cy="1143000"/>
            <a:chOff x="3962400" y="1828800"/>
            <a:chExt cx="762000" cy="1752600"/>
          </a:xfrm>
        </p:grpSpPr>
        <p:sp>
          <p:nvSpPr>
            <p:cNvPr id="6" name="Smiley Face 5"/>
            <p:cNvSpPr/>
            <p:nvPr/>
          </p:nvSpPr>
          <p:spPr bwMode="auto">
            <a:xfrm>
              <a:off x="3962400" y="1828800"/>
              <a:ext cx="685800" cy="609600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4305300" y="2438400"/>
              <a:ext cx="0" cy="685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H="1">
              <a:off x="3962400" y="3124200"/>
              <a:ext cx="3429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305300" y="3124200"/>
              <a:ext cx="4191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962400" y="2590800"/>
              <a:ext cx="68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6" name="TextBox 15"/>
          <p:cNvSpPr txBox="1"/>
          <p:nvPr/>
        </p:nvSpPr>
        <p:spPr>
          <a:xfrm>
            <a:off x="4853609" y="3124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362200" y="3493532"/>
            <a:ext cx="1295400" cy="1078468"/>
            <a:chOff x="838200" y="3493532"/>
            <a:chExt cx="1295400" cy="1078468"/>
          </a:xfrm>
        </p:grpSpPr>
        <p:sp>
          <p:nvSpPr>
            <p:cNvPr id="17" name="Rectangle 16"/>
            <p:cNvSpPr/>
            <p:nvPr/>
          </p:nvSpPr>
          <p:spPr bwMode="auto">
            <a:xfrm>
              <a:off x="838200" y="3493532"/>
              <a:ext cx="1295400" cy="107846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90600" y="3657600"/>
              <a:ext cx="990600" cy="3751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990600" y="4183816"/>
              <a:ext cx="762000" cy="937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133600" y="472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View</a:t>
            </a:r>
          </a:p>
        </p:txBody>
      </p:sp>
      <p:sp>
        <p:nvSpPr>
          <p:cNvPr id="22" name="Regular Pentagon 21"/>
          <p:cNvSpPr/>
          <p:nvPr/>
        </p:nvSpPr>
        <p:spPr bwMode="auto">
          <a:xfrm>
            <a:off x="8305800" y="3651766"/>
            <a:ext cx="1295400" cy="762000"/>
          </a:xfrm>
          <a:prstGeom prst="pen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77200" y="458107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Controller</a:t>
            </a:r>
          </a:p>
        </p:txBody>
      </p:sp>
      <p:sp>
        <p:nvSpPr>
          <p:cNvPr id="25" name="Folded Corner 24"/>
          <p:cNvSpPr/>
          <p:nvPr/>
        </p:nvSpPr>
        <p:spPr bwMode="auto">
          <a:xfrm>
            <a:off x="5551006" y="4699552"/>
            <a:ext cx="1002195" cy="939248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75802" y="571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6781800" y="2449996"/>
            <a:ext cx="1752600" cy="10435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6928402" y="4572000"/>
            <a:ext cx="1224998" cy="521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3886200" y="4765742"/>
            <a:ext cx="1289602" cy="4920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3886201" y="2449996"/>
            <a:ext cx="1664805" cy="858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429500" y="22331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click, drag, type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9610" y="4950407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manipulate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80767" y="5169176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96699" y="2488960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display</a:t>
            </a:r>
          </a:p>
        </p:txBody>
      </p:sp>
    </p:spTree>
    <p:extLst>
      <p:ext uri="{BB962C8B-B14F-4D97-AF65-F5344CB8AC3E}">
        <p14:creationId xmlns:p14="http://schemas.microsoft.com/office/powerpoint/2010/main" val="375690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5AD3F0-6A6B-4B06-B11A-63D697552F82}"/>
              </a:ext>
            </a:extLst>
          </p:cNvPr>
          <p:cNvSpPr txBox="1"/>
          <p:nvPr/>
        </p:nvSpPr>
        <p:spPr>
          <a:xfrm>
            <a:off x="275574" y="764088"/>
            <a:ext cx="2480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Game of Life</a:t>
            </a:r>
          </a:p>
          <a:p>
            <a:endParaRPr lang="en-US" sz="2800" dirty="0"/>
          </a:p>
          <a:p>
            <a:r>
              <a:rPr lang="en-US" sz="2800" dirty="0"/>
              <a:t>(SE 1021, Winter 2017)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0B6214-8A2D-4718-95F1-C645C98FC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920" y="305210"/>
            <a:ext cx="4898159" cy="560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93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5AD3F0-6A6B-4B06-B11A-63D697552F82}"/>
              </a:ext>
            </a:extLst>
          </p:cNvPr>
          <p:cNvSpPr txBox="1"/>
          <p:nvPr/>
        </p:nvSpPr>
        <p:spPr>
          <a:xfrm>
            <a:off x="275574" y="764088"/>
            <a:ext cx="2480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Game of Life</a:t>
            </a:r>
          </a:p>
          <a:p>
            <a:endParaRPr lang="en-US" sz="2800" dirty="0"/>
          </a:p>
          <a:p>
            <a:r>
              <a:rPr lang="en-US" sz="2800" dirty="0"/>
              <a:t>(SE 1021, Winter 2017)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855BD0-F760-41EA-AB4B-CB6FFEF4C0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98" y="2893714"/>
            <a:ext cx="2419928" cy="2768633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AE9DBC34-C9AC-4EBA-AD39-C4D0EF7F3C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94" y="638606"/>
            <a:ext cx="8363635" cy="541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597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MVC (2)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751445" y="1828800"/>
            <a:ext cx="496957" cy="1143000"/>
            <a:chOff x="3962400" y="1828800"/>
            <a:chExt cx="762000" cy="1752600"/>
          </a:xfrm>
        </p:grpSpPr>
        <p:sp>
          <p:nvSpPr>
            <p:cNvPr id="6" name="Smiley Face 5"/>
            <p:cNvSpPr/>
            <p:nvPr/>
          </p:nvSpPr>
          <p:spPr bwMode="auto">
            <a:xfrm>
              <a:off x="3962400" y="1828800"/>
              <a:ext cx="685800" cy="609600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4305300" y="2438400"/>
              <a:ext cx="0" cy="685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H="1">
              <a:off x="3962400" y="3124200"/>
              <a:ext cx="3429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305300" y="3124200"/>
              <a:ext cx="4191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962400" y="2590800"/>
              <a:ext cx="68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6" name="TextBox 15"/>
          <p:cNvSpPr txBox="1"/>
          <p:nvPr/>
        </p:nvSpPr>
        <p:spPr>
          <a:xfrm>
            <a:off x="5623891" y="202758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396698" y="3471133"/>
            <a:ext cx="1295400" cy="1078468"/>
            <a:chOff x="838200" y="3493532"/>
            <a:chExt cx="1295400" cy="1078468"/>
          </a:xfrm>
        </p:grpSpPr>
        <p:sp>
          <p:nvSpPr>
            <p:cNvPr id="17" name="Rectangle 16"/>
            <p:cNvSpPr/>
            <p:nvPr/>
          </p:nvSpPr>
          <p:spPr bwMode="auto">
            <a:xfrm>
              <a:off x="838200" y="3493532"/>
              <a:ext cx="1295400" cy="107846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90600" y="3657600"/>
              <a:ext cx="990600" cy="3751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990600" y="4183816"/>
              <a:ext cx="762000" cy="937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101009" y="4648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View</a:t>
            </a:r>
          </a:p>
        </p:txBody>
      </p:sp>
      <p:sp>
        <p:nvSpPr>
          <p:cNvPr id="22" name="Regular Pentagon 21"/>
          <p:cNvSpPr/>
          <p:nvPr/>
        </p:nvSpPr>
        <p:spPr bwMode="auto">
          <a:xfrm>
            <a:off x="8305800" y="3651766"/>
            <a:ext cx="1295400" cy="762000"/>
          </a:xfrm>
          <a:prstGeom prst="pen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77200" y="458107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Controller</a:t>
            </a:r>
          </a:p>
        </p:txBody>
      </p:sp>
      <p:sp>
        <p:nvSpPr>
          <p:cNvPr id="25" name="Folded Corner 24"/>
          <p:cNvSpPr/>
          <p:nvPr/>
        </p:nvSpPr>
        <p:spPr bwMode="auto">
          <a:xfrm>
            <a:off x="5551006" y="4699552"/>
            <a:ext cx="1002195" cy="939248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75802" y="571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92099" y="2673627"/>
            <a:ext cx="931793" cy="7975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6928402" y="4572000"/>
            <a:ext cx="1224998" cy="521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4648200" y="4699553"/>
            <a:ext cx="685800" cy="5582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4539699" y="2449996"/>
            <a:ext cx="1011307" cy="8588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925668" y="3072379"/>
            <a:ext cx="120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click, drag, type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9610" y="4950407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manipulate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80767" y="5169176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96699" y="2488960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display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4800600" y="4010367"/>
            <a:ext cx="3429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7102750" y="3308867"/>
            <a:ext cx="120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forward events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6858000" y="4413767"/>
            <a:ext cx="1219200" cy="554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553201" y="4278868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75080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MVC? (3)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311098" y="2392665"/>
            <a:ext cx="1295400" cy="1078468"/>
            <a:chOff x="838200" y="3493532"/>
            <a:chExt cx="1295400" cy="1078468"/>
          </a:xfrm>
        </p:grpSpPr>
        <p:sp>
          <p:nvSpPr>
            <p:cNvPr id="17" name="Rectangle 16"/>
            <p:cNvSpPr/>
            <p:nvPr/>
          </p:nvSpPr>
          <p:spPr bwMode="auto">
            <a:xfrm>
              <a:off x="838200" y="3493532"/>
              <a:ext cx="1295400" cy="107846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90600" y="3657600"/>
              <a:ext cx="990600" cy="3751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990600" y="4183816"/>
              <a:ext cx="762000" cy="937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093679" y="347113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View</a:t>
            </a:r>
          </a:p>
        </p:txBody>
      </p:sp>
      <p:sp>
        <p:nvSpPr>
          <p:cNvPr id="22" name="Regular Pentagon 21"/>
          <p:cNvSpPr/>
          <p:nvPr/>
        </p:nvSpPr>
        <p:spPr bwMode="auto">
          <a:xfrm>
            <a:off x="8229600" y="3509233"/>
            <a:ext cx="1295400" cy="762000"/>
          </a:xfrm>
          <a:prstGeom prst="pen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77200" y="433079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Controller</a:t>
            </a:r>
          </a:p>
        </p:txBody>
      </p:sp>
      <p:sp>
        <p:nvSpPr>
          <p:cNvPr id="25" name="Folded Corner 24"/>
          <p:cNvSpPr/>
          <p:nvPr/>
        </p:nvSpPr>
        <p:spPr bwMode="auto">
          <a:xfrm>
            <a:off x="5926208" y="4330796"/>
            <a:ext cx="1002195" cy="939248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6437" y="527004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7012886" y="4330797"/>
            <a:ext cx="1369114" cy="6629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5266496" y="3719650"/>
            <a:ext cx="609600" cy="6757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306918" y="5076159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change state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02940" y="3769992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6227901" y="2441729"/>
            <a:ext cx="2282273" cy="9114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366014" y="2097986"/>
            <a:ext cx="1584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clicked, etc.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H="1" flipV="1">
            <a:off x="6096000" y="2556734"/>
            <a:ext cx="2358474" cy="9144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103454" y="2931900"/>
            <a:ext cx="1584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change         .     .        display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95686" y="3904314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7064445" y="4146850"/>
            <a:ext cx="1205741" cy="6178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5147539" y="3967118"/>
            <a:ext cx="613119" cy="613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4173918" y="4118366"/>
            <a:ext cx="1757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state,        .             please</a:t>
            </a:r>
          </a:p>
        </p:txBody>
      </p:sp>
    </p:spTree>
    <p:extLst>
      <p:ext uri="{BB962C8B-B14F-4D97-AF65-F5344CB8AC3E}">
        <p14:creationId xmlns:p14="http://schemas.microsoft.com/office/powerpoint/2010/main" val="306735583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10534</TotalTime>
  <Words>757</Words>
  <Application>Microsoft Office PowerPoint</Application>
  <PresentationFormat>Widescreen</PresentationFormat>
  <Paragraphs>155</Paragraphs>
  <Slides>14</Slides>
  <Notes>8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Depth</vt:lpstr>
      <vt:lpstr> 8. MVC</vt:lpstr>
      <vt:lpstr>Model-View-Controller</vt:lpstr>
      <vt:lpstr>Why MVC?</vt:lpstr>
      <vt:lpstr>Why focus on models?</vt:lpstr>
      <vt:lpstr>What is MVC?</vt:lpstr>
      <vt:lpstr>PowerPoint Presentation</vt:lpstr>
      <vt:lpstr>PowerPoint Presentation</vt:lpstr>
      <vt:lpstr>What is MVC (2)</vt:lpstr>
      <vt:lpstr>What is MVC? (3)</vt:lpstr>
      <vt:lpstr>MVC and Design Patterns</vt:lpstr>
      <vt:lpstr>MVC and Design Patterns</vt:lpstr>
      <vt:lpstr>Simon without MVC</vt:lpstr>
      <vt:lpstr>UI Implementation with MVC</vt:lpstr>
      <vt:lpstr>MVC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Course Introduction</dc:title>
  <dc:creator>Brad Dennis</dc:creator>
  <cp:lastModifiedBy>Hasker, Robert</cp:lastModifiedBy>
  <cp:revision>271</cp:revision>
  <dcterms:created xsi:type="dcterms:W3CDTF">2014-08-01T20:24:53Z</dcterms:created>
  <dcterms:modified xsi:type="dcterms:W3CDTF">2024-10-29T15:51:46Z</dcterms:modified>
</cp:coreProperties>
</file>