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6"/>
  </p:notesMasterIdLst>
  <p:sldIdLst>
    <p:sldId id="256" r:id="rId2"/>
    <p:sldId id="352" r:id="rId3"/>
    <p:sldId id="353" r:id="rId4"/>
    <p:sldId id="35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74" autoAdjust="0"/>
    <p:restoredTop sz="78448" autoAdjust="0"/>
  </p:normalViewPr>
  <p:slideViewPr>
    <p:cSldViewPr snapToGrid="0">
      <p:cViewPr varScale="1">
        <p:scale>
          <a:sx n="60" d="100"/>
          <a:sy n="60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Definition, characteristics by NIST https://csrc.nist.gov/projects/cloud-computing </a:t>
            </a:r>
          </a:p>
          <a:p>
            <a:r>
              <a:rPr lang="en-US" dirty="0"/>
              <a:t>On-demand self-service: clients can acquire resources, configure them to their needs – don’t have to ask sys admin to do it for you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 Adobe Firefly using the prompt “cities in </a:t>
            </a:r>
            <a:r>
              <a:rPr lang="en-US" dirty="0" err="1"/>
              <a:t>asia</a:t>
            </a:r>
            <a:r>
              <a:rPr lang="en-US" dirty="0"/>
              <a:t> with connections between them and a small computer at each”, generated 7-Oct-23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from NIST https://csrc.nist.gov/projects/cloud-computing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10. Cloud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SWE2410 Design and Cloud Patterns</a:t>
            </a:r>
          </a:p>
          <a:p>
            <a:r>
              <a:rPr lang="en-US" dirty="0"/>
              <a:t>Dr. Rob Hasker</a:t>
            </a:r>
          </a:p>
        </p:txBody>
      </p:sp>
      <p:pic>
        <p:nvPicPr>
          <p:cNvPr id="5" name="Picture 8" descr="C:\Documents and Settings\hornick\Local Settings\Temporary Internet Files\Content.IE5\PFYR14UO\MCj02907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7824" y="636337"/>
            <a:ext cx="20859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What does “computing in the cloud” mean?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2241139"/>
            <a:ext cx="7277100" cy="4251735"/>
          </a:xfrm>
        </p:spPr>
        <p:txBody>
          <a:bodyPr>
            <a:normAutofit/>
          </a:bodyPr>
          <a:lstStyle/>
          <a:p>
            <a:r>
              <a:rPr lang="en-US" sz="2900" dirty="0"/>
              <a:t>Cloud Computing: </a:t>
            </a:r>
            <a:r>
              <a:rPr lang="en-US" sz="2900" i="1" dirty="0">
                <a:solidFill>
                  <a:schemeClr val="accent6"/>
                </a:solidFill>
              </a:rPr>
              <a:t>model for convenient, on-demand network access to a shared pool of configurable computing resources</a:t>
            </a:r>
            <a:endParaRPr lang="en-US" sz="2500" i="1" dirty="0">
              <a:solidFill>
                <a:schemeClr val="accent6"/>
              </a:solidFill>
            </a:endParaRPr>
          </a:p>
          <a:p>
            <a:r>
              <a:rPr lang="en-US" sz="2900" dirty="0">
                <a:solidFill>
                  <a:schemeClr val="tx1"/>
                </a:solidFill>
              </a:rPr>
              <a:t>Essential characteristics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On-demand self-service </a:t>
            </a:r>
            <a:r>
              <a:rPr lang="en-US" sz="2300" dirty="0">
                <a:solidFill>
                  <a:schemeClr val="tx1"/>
                </a:solidFill>
              </a:rPr>
              <a:t>– no central sysadmins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Broad network access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Resource pooling </a:t>
            </a:r>
            <a:r>
              <a:rPr lang="en-US" sz="2300" dirty="0">
                <a:solidFill>
                  <a:schemeClr val="tx1"/>
                </a:solidFill>
              </a:rPr>
              <a:t>– share resources between orgs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Rapid elasticity </a:t>
            </a:r>
            <a:r>
              <a:rPr lang="en-US" sz="2300" dirty="0">
                <a:solidFill>
                  <a:schemeClr val="tx1"/>
                </a:solidFill>
              </a:rPr>
              <a:t>– obtain resources quickly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Measured service </a:t>
            </a:r>
            <a:r>
              <a:rPr lang="en-US" sz="2300" dirty="0">
                <a:solidFill>
                  <a:schemeClr val="tx1"/>
                </a:solidFill>
              </a:rPr>
              <a:t>– allow controlling expenditures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CF3E1-1EB9-84AD-1933-A848A0AE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161" y="2084614"/>
            <a:ext cx="4019139" cy="40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What does “computing in the cloud” mean?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2241139"/>
            <a:ext cx="7277100" cy="4251735"/>
          </a:xfrm>
        </p:spPr>
        <p:txBody>
          <a:bodyPr>
            <a:noAutofit/>
          </a:bodyPr>
          <a:lstStyle/>
          <a:p>
            <a:r>
              <a:rPr lang="en-US" sz="2900" dirty="0" err="1"/>
              <a:t>CloudComputing</a:t>
            </a:r>
            <a:r>
              <a:rPr lang="en-US" sz="2900" dirty="0"/>
              <a:t>: </a:t>
            </a:r>
            <a:r>
              <a:rPr lang="en-US" sz="2900" i="1" dirty="0">
                <a:solidFill>
                  <a:schemeClr val="accent6"/>
                </a:solidFill>
              </a:rPr>
              <a:t>model for convenient, on-demand network access to a shared pool of configurable computing resources</a:t>
            </a:r>
            <a:endParaRPr lang="en-US" sz="2500" i="1" dirty="0">
              <a:solidFill>
                <a:schemeClr val="accent6"/>
              </a:solidFill>
            </a:endParaRPr>
          </a:p>
          <a:p>
            <a:r>
              <a:rPr lang="en-US" sz="2900" dirty="0">
                <a:solidFill>
                  <a:schemeClr val="tx1"/>
                </a:solidFill>
              </a:rPr>
              <a:t>Key technologies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Fast, wide-area networks</a:t>
            </a:r>
            <a:endParaRPr lang="en-US" sz="2300" dirty="0">
              <a:solidFill>
                <a:schemeClr val="tx1"/>
              </a:solidFill>
            </a:endParaRP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Powerful, inexpensive server computers</a:t>
            </a:r>
          </a:p>
          <a:p>
            <a:pPr lvl="1"/>
            <a:r>
              <a:rPr lang="en-US" sz="2300" dirty="0">
                <a:solidFill>
                  <a:schemeClr val="accent3"/>
                </a:solidFill>
              </a:rPr>
              <a:t>High-performance virtualization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CF3E1-1EB9-84AD-1933-A848A0AE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161" y="2079457"/>
            <a:ext cx="4019139" cy="40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Some key issues for cloud developers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2241139"/>
            <a:ext cx="7277100" cy="4019139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accent5"/>
                </a:solidFill>
              </a:rPr>
              <a:t>Most resources are virtual</a:t>
            </a:r>
          </a:p>
          <a:p>
            <a:pPr lvl="1"/>
            <a:r>
              <a:rPr lang="en-US" sz="1900" dirty="0"/>
              <a:t>Virtual machine: a computer emulating another computer or computers</a:t>
            </a:r>
          </a:p>
          <a:p>
            <a:r>
              <a:rPr lang="en-US" sz="2300" dirty="0">
                <a:solidFill>
                  <a:schemeClr val="accent5"/>
                </a:solidFill>
              </a:rPr>
              <a:t>Must allow computers to go offline at any moment</a:t>
            </a:r>
          </a:p>
          <a:p>
            <a:pPr lvl="1"/>
            <a:r>
              <a:rPr lang="en-US" sz="1900" dirty="0"/>
              <a:t>Individual computers are reliable, but if one in 10,000 computers can have memory problems at any moment and you have millions of computers…</a:t>
            </a:r>
          </a:p>
          <a:p>
            <a:r>
              <a:rPr lang="en-US" sz="2300" dirty="0">
                <a:solidFill>
                  <a:schemeClr val="accent5"/>
                </a:solidFill>
              </a:rPr>
              <a:t>Message transmission is not predictable</a:t>
            </a:r>
          </a:p>
          <a:p>
            <a:pPr lvl="1"/>
            <a:r>
              <a:rPr lang="en-US" sz="1900" dirty="0"/>
              <a:t>If send message A then B from Tokyo to Santo </a:t>
            </a:r>
            <a:r>
              <a:rPr lang="en-US" sz="1900" dirty="0" err="1"/>
              <a:t>Dominigo</a:t>
            </a:r>
            <a:r>
              <a:rPr lang="en-US" sz="1900" dirty="0"/>
              <a:t>, one or both may not arrive, and if they do arrive B might arrive before A</a:t>
            </a:r>
          </a:p>
          <a:p>
            <a:pPr lvl="1"/>
            <a:r>
              <a:rPr lang="en-US" sz="1900" dirty="0"/>
              <a:t>Either message could even arrive multiple times</a:t>
            </a:r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CF3E1-1EB9-84AD-1933-A848A0AE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161" y="2079457"/>
            <a:ext cx="4019139" cy="40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9880</TotalTime>
  <Words>290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Corbel</vt:lpstr>
      <vt:lpstr>Depth</vt:lpstr>
      <vt:lpstr> 10. Cloud Computing</vt:lpstr>
      <vt:lpstr>What does “computing in the cloud” mean?</vt:lpstr>
      <vt:lpstr>What does “computing in the cloud” mean?</vt:lpstr>
      <vt:lpstr>Some key issues for cloud developers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Rob Hasker</cp:lastModifiedBy>
  <cp:revision>298</cp:revision>
  <dcterms:created xsi:type="dcterms:W3CDTF">2014-08-01T20:24:53Z</dcterms:created>
  <dcterms:modified xsi:type="dcterms:W3CDTF">2023-11-07T16:02:51Z</dcterms:modified>
</cp:coreProperties>
</file>