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54" r:id="rId1"/>
  </p:sldMasterIdLst>
  <p:notesMasterIdLst>
    <p:notesMasterId r:id="rId17"/>
  </p:notesMasterIdLst>
  <p:sldIdLst>
    <p:sldId id="256" r:id="rId2"/>
    <p:sldId id="297" r:id="rId3"/>
    <p:sldId id="298" r:id="rId4"/>
    <p:sldId id="301" r:id="rId5"/>
    <p:sldId id="302" r:id="rId6"/>
    <p:sldId id="303" r:id="rId7"/>
    <p:sldId id="304" r:id="rId8"/>
    <p:sldId id="305" r:id="rId9"/>
    <p:sldId id="311" r:id="rId10"/>
    <p:sldId id="312" r:id="rId11"/>
    <p:sldId id="306" r:id="rId12"/>
    <p:sldId id="307" r:id="rId13"/>
    <p:sldId id="308" r:id="rId14"/>
    <p:sldId id="309" r:id="rId15"/>
    <p:sldId id="31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81" autoAdjust="0"/>
    <p:restoredTop sz="94471" autoAdjust="0"/>
  </p:normalViewPr>
  <p:slideViewPr>
    <p:cSldViewPr snapToGrid="0">
      <p:cViewPr varScale="1">
        <p:scale>
          <a:sx n="63" d="100"/>
          <a:sy n="63" d="100"/>
        </p:scale>
        <p:origin x="4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266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7E308-EECF-424A-A854-E10DAE08912C}" type="datetimeFigureOut">
              <a:rPr lang="en-US" smtClean="0"/>
              <a:t>10/31/2023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80B62-BD92-469F-926D-64291AC82B3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D4466496-733F-40D0-9D79-0C206DC0D135}" type="slidenum">
              <a:rPr lang="en-US" sz="1200">
                <a:latin typeface="Times New Roman"/>
              </a:rPr>
              <a:t>6</a:t>
            </a:fld>
            <a:endParaRPr/>
          </a:p>
        </p:txBody>
      </p:sp>
      <p:sp>
        <p:nvSpPr>
          <p:cNvPr id="315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08106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30CC965D-EEDF-49F0-BB2B-C3F4EA63036C}" type="slidenum">
              <a:rPr lang="en-US" sz="1200">
                <a:latin typeface="Times New Roman"/>
              </a:rPr>
              <a:t>7</a:t>
            </a:fld>
            <a:endParaRPr/>
          </a:p>
        </p:txBody>
      </p:sp>
      <p:sp>
        <p:nvSpPr>
          <p:cNvPr id="317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25345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answer: procedural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49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668BCF8D-9B1C-4D95-B23B-89F1BED2B12B}" type="slidenum">
              <a:rPr lang="en-US" sz="1200">
                <a:latin typeface="Times New Roman"/>
              </a:rPr>
              <a:t>12</a:t>
            </a:fld>
            <a:endParaRPr/>
          </a:p>
        </p:txBody>
      </p:sp>
      <p:sp>
        <p:nvSpPr>
          <p:cNvPr id="319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3105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DBFEB801-771F-4EB6-8AB4-2A2DA3DF789A}" type="slidenum">
              <a:rPr lang="en-US" sz="1200">
                <a:latin typeface="Times New Roman"/>
              </a:rPr>
              <a:t>13</a:t>
            </a:fld>
            <a:endParaRPr/>
          </a:p>
        </p:txBody>
      </p:sp>
      <p:sp>
        <p:nvSpPr>
          <p:cNvPr id="321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71399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lstStyle/>
          <a:p>
            <a:pPr algn="r">
              <a:lnSpc>
                <a:spcPct val="100000"/>
              </a:lnSpc>
            </a:pPr>
            <a:fld id="{D3E531C7-ADBC-49E1-AE4A-CA2CE841997E}" type="slidenum">
              <a:rPr lang="en-US" sz="1200">
                <a:latin typeface="Times New Roman"/>
              </a:rPr>
              <a:t>14</a:t>
            </a:fld>
            <a:endParaRPr/>
          </a:p>
        </p:txBody>
      </p:sp>
      <p:sp>
        <p:nvSpPr>
          <p:cNvPr id="323" name="PlaceHolder 2"/>
          <p:cNvSpPr>
            <a:spLocks noGrp="1"/>
          </p:cNvSpPr>
          <p:nvPr>
            <p:ph type="body"/>
          </p:nvPr>
        </p:nvSpPr>
        <p:spPr>
          <a:xfrm>
            <a:off x="1004760" y="4565520"/>
            <a:ext cx="5304960" cy="4281120"/>
          </a:xfrm>
          <a:prstGeom prst="rect">
            <a:avLst/>
          </a:prstGeom>
        </p:spPr>
        <p:txBody>
          <a:bodyPr lIns="95400" tIns="47520" rIns="95400" bIns="4752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0216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51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9258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724900" y="365125"/>
            <a:ext cx="0" cy="5811838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3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Fall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de-DE"/>
              <a:t>SE-2811 Dr. Mark L. Hornick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4028"/>
            <a:ext cx="11353800" cy="2393972"/>
          </a:xfrm>
        </p:spPr>
        <p:txBody>
          <a:bodyPr>
            <a:normAutofit/>
          </a:bodyPr>
          <a:lstStyle/>
          <a:p>
            <a:br>
              <a:rPr lang="en-US" sz="7200" dirty="0"/>
            </a:br>
            <a:r>
              <a:rPr lang="en-US" sz="7200" dirty="0"/>
              <a:t>10. Façade Pattern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/>
              <a:t>SWE2410 Design and Cloud Patterns</a:t>
            </a:r>
          </a:p>
          <a:p>
            <a:r>
              <a:rPr lang="en-US"/>
              <a:t>Dr</a:t>
            </a:r>
            <a:r>
              <a:rPr lang="en-US" dirty="0"/>
              <a:t>. Rob Hasker (based on slides by Dr. Mark Hornick)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DE3AAB-CC20-904F-ADE4-7BECF8900C03}"/>
              </a:ext>
            </a:extLst>
          </p:cNvPr>
          <p:cNvSpPr txBox="1"/>
          <p:nvPr/>
        </p:nvSpPr>
        <p:spPr>
          <a:xfrm>
            <a:off x="8026398" y="749300"/>
            <a:ext cx="33274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Design Patterns Explained</a:t>
            </a:r>
            <a:r>
              <a:rPr lang="en-US" dirty="0"/>
              <a:t>, Ch. 6</a:t>
            </a:r>
          </a:p>
        </p:txBody>
      </p:sp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BDBB1-76FA-44E8-A367-8921BD009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Vehicle sales prep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3BC2D3-FE67-4969-AB97-4EE682154E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8767" y="3973137"/>
            <a:ext cx="3915554" cy="196879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25B30C7-924E-41A3-816E-2226B78D2C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66" y="1862224"/>
            <a:ext cx="6870988" cy="477088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E0F866B-30F7-4703-96E4-1CD50B69010A}"/>
              </a:ext>
            </a:extLst>
          </p:cNvPr>
          <p:cNvSpPr txBox="1"/>
          <p:nvPr/>
        </p:nvSpPr>
        <p:spPr>
          <a:xfrm>
            <a:off x="7788767" y="2238532"/>
            <a:ext cx="37927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What cohesion does </a:t>
            </a:r>
            <a:r>
              <a:rPr lang="en-US" sz="2400" dirty="0" err="1"/>
              <a:t>VehicleFacade</a:t>
            </a:r>
            <a:r>
              <a:rPr lang="en-US" sz="2400" dirty="0"/>
              <a:t> exhibit?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Is this a problem?</a:t>
            </a:r>
          </a:p>
        </p:txBody>
      </p:sp>
    </p:spTree>
    <p:extLst>
      <p:ext uri="{BB962C8B-B14F-4D97-AF65-F5344CB8AC3E}">
        <p14:creationId xmlns:p14="http://schemas.microsoft.com/office/powerpoint/2010/main" val="282604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TextShape 1"/>
          <p:cNvSpPr txBox="1"/>
          <p:nvPr/>
        </p:nvSpPr>
        <p:spPr>
          <a:xfrm>
            <a:off x="618624" y="2843028"/>
            <a:ext cx="3014592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dirty="0">
                <a:latin typeface="Corbel"/>
              </a:rPr>
              <a:t>Generic Pattern</a:t>
            </a:r>
            <a:endParaRPr dirty="0"/>
          </a:p>
        </p:txBody>
      </p:sp>
      <p:pic>
        <p:nvPicPr>
          <p:cNvPr id="304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4227456" y="902088"/>
            <a:ext cx="6857640" cy="5207040"/>
          </a:xfrm>
          <a:prstGeom prst="rect">
            <a:avLst/>
          </a:prstGeom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134052144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/>
              <a:t>Façade </a:t>
            </a:r>
            <a:r>
              <a:rPr lang="en-US" sz="5400" dirty="0">
                <a:latin typeface="Corbel"/>
              </a:rPr>
              <a:t>Consequences</a:t>
            </a:r>
            <a:endParaRPr dirty="0"/>
          </a:p>
        </p:txBody>
      </p:sp>
      <p:sp>
        <p:nvSpPr>
          <p:cNvPr id="306" name="TextShape 2"/>
          <p:cNvSpPr txBox="1"/>
          <p:nvPr/>
        </p:nvSpPr>
        <p:spPr>
          <a:xfrm>
            <a:off x="566849" y="2321323"/>
            <a:ext cx="9617676" cy="4171637"/>
          </a:xfrm>
          <a:prstGeom prst="rect">
            <a:avLst/>
          </a:prstGeom>
        </p:spPr>
        <p:txBody>
          <a:bodyPr lIns="92160" tIns="46080" rIns="92160" bIns="46080"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Corbel"/>
              </a:rPr>
              <a:t>Shields clients from subsystem components</a:t>
            </a:r>
            <a:endParaRPr dirty="0"/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Make subsystem easier to use</a:t>
            </a:r>
            <a:endParaRPr dirty="0"/>
          </a:p>
          <a:p>
            <a:endParaRPr dirty="0"/>
          </a:p>
          <a:p>
            <a:pPr>
              <a:lnSpc>
                <a:spcPct val="90000"/>
              </a:lnSpc>
            </a:pPr>
            <a:r>
              <a:rPr lang="en-US" sz="2800" dirty="0">
                <a:latin typeface="Corbel"/>
              </a:rPr>
              <a:t>Reduces coupling from client to subsystem classes</a:t>
            </a:r>
            <a:endParaRPr dirty="0"/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Allow internal classes to change freely</a:t>
            </a:r>
            <a:endParaRPr dirty="0"/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Permit “layering” of system function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Level of client-subsystem coupling</a:t>
            </a:r>
            <a:endParaRPr dirty="0"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Make Facade an abstract class</a:t>
            </a:r>
            <a:endParaRPr sz="2000" dirty="0"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 sz="2000" dirty="0">
                <a:latin typeface="Corbel"/>
              </a:rPr>
              <a:t>Different concrete subclasses for different implementations of the subsystem</a:t>
            </a:r>
            <a:endParaRPr sz="2000" dirty="0"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Configure the façade object with different subsystem objects</a:t>
            </a:r>
            <a:endParaRPr sz="2000" dirty="0"/>
          </a:p>
          <a:p>
            <a:endParaRPr dirty="0"/>
          </a:p>
        </p:txBody>
      </p:sp>
      <p:pic>
        <p:nvPicPr>
          <p:cNvPr id="307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278302" y="5318290"/>
            <a:ext cx="1119556" cy="1450961"/>
          </a:xfrm>
          <a:prstGeom prst="rect">
            <a:avLst/>
          </a:prstGeom>
          <a:ln>
            <a:noFill/>
          </a:ln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35D848B9-6103-42D1-97BF-4FF3E60E8C8E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556937" y="131337"/>
            <a:ext cx="4393325" cy="3117725"/>
          </a:xfrm>
          <a:prstGeom prst="rect">
            <a:avLst/>
          </a:prstGeom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892935017"/>
      </p:ext>
    </p:extLst>
  </p:cSld>
  <p:clrMapOvr>
    <a:masterClrMapping/>
  </p:clrMapOvr>
  <p:transition spd="slow">
    <p:wipe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/>
              <a:t>Façade </a:t>
            </a:r>
            <a:r>
              <a:rPr lang="en-US" sz="5400" dirty="0">
                <a:latin typeface="Corbel"/>
              </a:rPr>
              <a:t>Applications</a:t>
            </a:r>
            <a:endParaRPr dirty="0"/>
          </a:p>
        </p:txBody>
      </p:sp>
      <p:sp>
        <p:nvSpPr>
          <p:cNvPr id="309" name="TextShape 2"/>
          <p:cNvSpPr txBox="1"/>
          <p:nvPr/>
        </p:nvSpPr>
        <p:spPr>
          <a:xfrm>
            <a:off x="462454" y="2125675"/>
            <a:ext cx="5844803" cy="3530966"/>
          </a:xfrm>
          <a:prstGeom prst="rect">
            <a:avLst/>
          </a:prstGeom>
        </p:spPr>
        <p:txBody>
          <a:bodyPr lIns="92160" tIns="46080" rIns="92160" bIns="46080"/>
          <a:lstStyle/>
          <a:p>
            <a:pPr>
              <a:lnSpc>
                <a:spcPct val="100000"/>
              </a:lnSpc>
            </a:pPr>
            <a:r>
              <a:rPr lang="en-US" sz="2800" dirty="0">
                <a:latin typeface="Corbel"/>
              </a:rPr>
              <a:t>Interface to existing library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Unify or “clean up” complex interface</a:t>
            </a:r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r>
              <a:rPr lang="en-US" sz="2800" dirty="0">
                <a:latin typeface="Corbel"/>
              </a:rPr>
              <a:t>Design layered system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Various service levels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Façade abstracts interface of each level</a:t>
            </a:r>
            <a:endParaRPr dirty="0"/>
          </a:p>
          <a:p>
            <a:endParaRPr dirty="0"/>
          </a:p>
          <a:p>
            <a:pPr>
              <a:lnSpc>
                <a:spcPct val="100000"/>
              </a:lnSpc>
            </a:pPr>
            <a:r>
              <a:rPr lang="en-US" sz="2800" dirty="0">
                <a:latin typeface="Corbel"/>
              </a:rPr>
              <a:t>Provide abstract interfaces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To alternative implementations</a:t>
            </a:r>
            <a:endParaRPr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F64E968-5929-47B7-A1B6-E69D4A20285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915808" y="3158324"/>
            <a:ext cx="4813738" cy="3297663"/>
          </a:xfrm>
          <a:prstGeom prst="rect">
            <a:avLst/>
          </a:prstGeom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197054274"/>
      </p:ext>
    </p:extLst>
  </p:cSld>
  <p:clrMapOvr>
    <a:masterClrMapping/>
  </p:clrMapOvr>
  <p:transition spd="slow">
    <p:wipe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>
                <a:latin typeface="Corbel"/>
              </a:rPr>
              <a:t>Three patterns...</a:t>
            </a:r>
            <a:endParaRPr dirty="0"/>
          </a:p>
        </p:txBody>
      </p:sp>
      <p:sp>
        <p:nvSpPr>
          <p:cNvPr id="311" name="TextShape 2"/>
          <p:cNvSpPr txBox="1"/>
          <p:nvPr/>
        </p:nvSpPr>
        <p:spPr>
          <a:xfrm>
            <a:off x="1097280" y="1828800"/>
            <a:ext cx="10241280" cy="4663440"/>
          </a:xfrm>
          <a:prstGeom prst="rect">
            <a:avLst/>
          </a:prstGeom>
        </p:spPr>
        <p:txBody>
          <a:bodyPr lIns="92160" tIns="46080" rIns="92160" bIns="46080"/>
          <a:lstStyle/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q"/>
            </a:pPr>
            <a:r>
              <a:rPr lang="en-US" sz="2800" dirty="0"/>
              <a:t>Façade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latin typeface="Corbel"/>
              </a:rPr>
              <a:t>Provide “clean” interface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latin typeface="Corbel"/>
              </a:rPr>
              <a:t>Underlying operations still available</a:t>
            </a:r>
            <a:endParaRPr dirty="0"/>
          </a:p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q"/>
            </a:pPr>
            <a:r>
              <a:rPr lang="en-US" sz="2800" dirty="0">
                <a:latin typeface="Corbel"/>
              </a:rPr>
              <a:t>Adapter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latin typeface="Corbel"/>
              </a:rPr>
              <a:t>Conform interface to a specific client 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latin typeface="Corbel"/>
              </a:rPr>
              <a:t>Adapt new set of classes to old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latin typeface="Corbel"/>
              </a:rPr>
              <a:t>Stabilize interface to library under development</a:t>
            </a:r>
            <a:endParaRPr dirty="0"/>
          </a:p>
          <a:p>
            <a:pPr marL="457200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q"/>
            </a:pPr>
            <a:r>
              <a:rPr lang="en-US" sz="2800" dirty="0">
                <a:latin typeface="Corbel"/>
              </a:rPr>
              <a:t>Proxy - later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latin typeface="Corbel"/>
              </a:rPr>
              <a:t>Interface to remote client or controlled access to a resource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q"/>
            </a:pPr>
            <a:r>
              <a:rPr lang="en-US" sz="2600" dirty="0">
                <a:latin typeface="Corbel"/>
              </a:rPr>
              <a:t>Underlying operations not available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43281525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Façade: clean interface to complex subsystems</a:t>
            </a:r>
          </a:p>
          <a:p>
            <a:r>
              <a:rPr lang="en-US" dirty="0">
                <a:solidFill>
                  <a:schemeClr val="tx1"/>
                </a:solidFill>
              </a:rPr>
              <a:t>Decorator </a:t>
            </a:r>
            <a:r>
              <a:rPr lang="en-US">
                <a:solidFill>
                  <a:schemeClr val="tx1"/>
                </a:solidFill>
              </a:rPr>
              <a:t>(previous notes): </a:t>
            </a:r>
            <a:r>
              <a:rPr lang="en-US" dirty="0">
                <a:solidFill>
                  <a:schemeClr val="tx1"/>
                </a:solidFill>
              </a:rPr>
              <a:t>adding properties to objects without using inheritance</a:t>
            </a:r>
          </a:p>
          <a:p>
            <a:r>
              <a:rPr lang="en-US" dirty="0">
                <a:solidFill>
                  <a:schemeClr val="tx1"/>
                </a:solidFill>
              </a:rPr>
              <a:t>Composition Over Extension principle</a:t>
            </a:r>
          </a:p>
        </p:txBody>
      </p:sp>
    </p:spTree>
    <p:extLst>
      <p:ext uri="{BB962C8B-B14F-4D97-AF65-F5344CB8AC3E}">
        <p14:creationId xmlns:p14="http://schemas.microsoft.com/office/powerpoint/2010/main" val="1197899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dirty="0">
                <a:latin typeface="Corbel"/>
              </a:rPr>
              <a:t>Recall: Adapter (Wrapper) Pattern</a:t>
            </a:r>
            <a:endParaRPr dirty="0"/>
          </a:p>
        </p:txBody>
      </p:sp>
      <p:sp>
        <p:nvSpPr>
          <p:cNvPr id="190" name="Line 2"/>
          <p:cNvSpPr/>
          <p:nvPr/>
        </p:nvSpPr>
        <p:spPr>
          <a:xfrm flipH="1">
            <a:off x="6139440" y="2102040"/>
            <a:ext cx="1440" cy="17524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1" name="Line 3"/>
          <p:cNvSpPr/>
          <p:nvPr/>
        </p:nvSpPr>
        <p:spPr>
          <a:xfrm>
            <a:off x="6140160" y="2101320"/>
            <a:ext cx="12952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2" name="Line 4"/>
          <p:cNvSpPr/>
          <p:nvPr/>
        </p:nvSpPr>
        <p:spPr>
          <a:xfrm>
            <a:off x="6140160" y="3853800"/>
            <a:ext cx="12952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3" name="Line 5"/>
          <p:cNvSpPr/>
          <p:nvPr/>
        </p:nvSpPr>
        <p:spPr>
          <a:xfrm>
            <a:off x="7435440" y="2101320"/>
            <a:ext cx="533520" cy="9144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4" name="Line 6"/>
          <p:cNvSpPr/>
          <p:nvPr/>
        </p:nvSpPr>
        <p:spPr>
          <a:xfrm flipH="1">
            <a:off x="7435440" y="3015720"/>
            <a:ext cx="533520" cy="8380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5" name="Line 7"/>
          <p:cNvSpPr/>
          <p:nvPr/>
        </p:nvSpPr>
        <p:spPr>
          <a:xfrm>
            <a:off x="9797760" y="2101320"/>
            <a:ext cx="10666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6" name="Line 8"/>
          <p:cNvSpPr/>
          <p:nvPr/>
        </p:nvSpPr>
        <p:spPr>
          <a:xfrm>
            <a:off x="10864440" y="2101320"/>
            <a:ext cx="76320" cy="17524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7" name="Line 9"/>
          <p:cNvSpPr/>
          <p:nvPr/>
        </p:nvSpPr>
        <p:spPr>
          <a:xfrm flipH="1" flipV="1">
            <a:off x="9721440" y="3853800"/>
            <a:ext cx="121932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8" name="Line 10"/>
          <p:cNvSpPr/>
          <p:nvPr/>
        </p:nvSpPr>
        <p:spPr>
          <a:xfrm flipH="1">
            <a:off x="9721440" y="2101320"/>
            <a:ext cx="76320" cy="685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199" name="CustomShape 11"/>
          <p:cNvSpPr/>
          <p:nvPr/>
        </p:nvSpPr>
        <p:spPr>
          <a:xfrm>
            <a:off x="9670680" y="2736360"/>
            <a:ext cx="719280" cy="520200"/>
          </a:xfrm>
          <a:prstGeom prst="rect">
            <a:avLst/>
          </a:prstGeom>
          <a:noFill/>
          <a:ln w="38160">
            <a:solidFill>
              <a:srgbClr val="FFFFFF"/>
            </a:solidFill>
            <a:miter/>
          </a:ln>
        </p:spPr>
      </p:sp>
      <p:sp>
        <p:nvSpPr>
          <p:cNvPr id="200" name="Line 12"/>
          <p:cNvSpPr/>
          <p:nvPr/>
        </p:nvSpPr>
        <p:spPr>
          <a:xfrm>
            <a:off x="9670680" y="3256920"/>
            <a:ext cx="50760" cy="5968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1" name="Line 13"/>
          <p:cNvSpPr/>
          <p:nvPr/>
        </p:nvSpPr>
        <p:spPr>
          <a:xfrm flipH="1">
            <a:off x="6216120" y="4538880"/>
            <a:ext cx="1800" cy="17524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2" name="Line 14"/>
          <p:cNvSpPr/>
          <p:nvPr/>
        </p:nvSpPr>
        <p:spPr>
          <a:xfrm>
            <a:off x="6217200" y="4537800"/>
            <a:ext cx="1295280" cy="1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3" name="Line 15"/>
          <p:cNvSpPr/>
          <p:nvPr/>
        </p:nvSpPr>
        <p:spPr>
          <a:xfrm>
            <a:off x="6217200" y="6290640"/>
            <a:ext cx="129528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4" name="Line 16"/>
          <p:cNvSpPr/>
          <p:nvPr/>
        </p:nvSpPr>
        <p:spPr>
          <a:xfrm>
            <a:off x="7512480" y="4537800"/>
            <a:ext cx="533520" cy="9144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5" name="Line 17"/>
          <p:cNvSpPr/>
          <p:nvPr/>
        </p:nvSpPr>
        <p:spPr>
          <a:xfrm flipH="1">
            <a:off x="7512480" y="5452200"/>
            <a:ext cx="533520" cy="838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6" name="Line 18"/>
          <p:cNvSpPr/>
          <p:nvPr/>
        </p:nvSpPr>
        <p:spPr>
          <a:xfrm>
            <a:off x="9874800" y="4537800"/>
            <a:ext cx="1066680" cy="1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7" name="Line 19"/>
          <p:cNvSpPr/>
          <p:nvPr/>
        </p:nvSpPr>
        <p:spPr>
          <a:xfrm>
            <a:off x="10941480" y="4537800"/>
            <a:ext cx="76320" cy="17528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8" name="Line 20"/>
          <p:cNvSpPr/>
          <p:nvPr/>
        </p:nvSpPr>
        <p:spPr>
          <a:xfrm flipH="1" flipV="1">
            <a:off x="9798480" y="6290640"/>
            <a:ext cx="1219320" cy="144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09" name="Line 21"/>
          <p:cNvSpPr/>
          <p:nvPr/>
        </p:nvSpPr>
        <p:spPr>
          <a:xfrm flipH="1">
            <a:off x="9798480" y="4537800"/>
            <a:ext cx="76320" cy="68580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10" name="CustomShape 22"/>
          <p:cNvSpPr/>
          <p:nvPr/>
        </p:nvSpPr>
        <p:spPr>
          <a:xfrm>
            <a:off x="9747720" y="5173200"/>
            <a:ext cx="719280" cy="520200"/>
          </a:xfrm>
          <a:prstGeom prst="rect">
            <a:avLst/>
          </a:prstGeom>
          <a:noFill/>
          <a:ln w="38160">
            <a:solidFill>
              <a:srgbClr val="FFFFFF"/>
            </a:solidFill>
            <a:miter/>
          </a:ln>
        </p:spPr>
      </p:sp>
      <p:sp>
        <p:nvSpPr>
          <p:cNvPr id="211" name="Line 23"/>
          <p:cNvSpPr/>
          <p:nvPr/>
        </p:nvSpPr>
        <p:spPr>
          <a:xfrm>
            <a:off x="9747720" y="5693760"/>
            <a:ext cx="50760" cy="596880"/>
          </a:xfrm>
          <a:prstGeom prst="line">
            <a:avLst/>
          </a:prstGeom>
          <a:ln w="38160">
            <a:solidFill>
              <a:srgbClr val="FFFFFF"/>
            </a:solidFill>
            <a:miter/>
          </a:ln>
        </p:spPr>
      </p:sp>
      <p:sp>
        <p:nvSpPr>
          <p:cNvPr id="212" name="Line 24"/>
          <p:cNvSpPr/>
          <p:nvPr/>
        </p:nvSpPr>
        <p:spPr>
          <a:xfrm>
            <a:off x="8349840" y="4539600"/>
            <a:ext cx="533520" cy="91440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13" name="Line 25"/>
          <p:cNvSpPr/>
          <p:nvPr/>
        </p:nvSpPr>
        <p:spPr>
          <a:xfrm flipH="1">
            <a:off x="8349840" y="5454000"/>
            <a:ext cx="533520" cy="83808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14" name="Line 26"/>
          <p:cNvSpPr/>
          <p:nvPr/>
        </p:nvSpPr>
        <p:spPr>
          <a:xfrm flipH="1">
            <a:off x="9086400" y="4615920"/>
            <a:ext cx="76320" cy="68580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15" name="CustomShape 27"/>
          <p:cNvSpPr/>
          <p:nvPr/>
        </p:nvSpPr>
        <p:spPr>
          <a:xfrm>
            <a:off x="9036000" y="5250960"/>
            <a:ext cx="719280" cy="520200"/>
          </a:xfrm>
          <a:prstGeom prst="rect">
            <a:avLst/>
          </a:prstGeom>
          <a:noFill/>
          <a:ln w="38160">
            <a:solidFill>
              <a:srgbClr val="00B0F0"/>
            </a:solidFill>
            <a:miter/>
          </a:ln>
        </p:spPr>
      </p:sp>
      <p:sp>
        <p:nvSpPr>
          <p:cNvPr id="216" name="Line 28"/>
          <p:cNvSpPr/>
          <p:nvPr/>
        </p:nvSpPr>
        <p:spPr>
          <a:xfrm>
            <a:off x="9035640" y="5771520"/>
            <a:ext cx="50760" cy="59688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17" name="Line 29"/>
          <p:cNvSpPr/>
          <p:nvPr/>
        </p:nvSpPr>
        <p:spPr>
          <a:xfrm>
            <a:off x="8349840" y="4539600"/>
            <a:ext cx="838080" cy="7632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18" name="Line 30"/>
          <p:cNvSpPr/>
          <p:nvPr/>
        </p:nvSpPr>
        <p:spPr>
          <a:xfrm>
            <a:off x="8349840" y="6292080"/>
            <a:ext cx="762120" cy="76320"/>
          </a:xfrm>
          <a:prstGeom prst="line">
            <a:avLst/>
          </a:prstGeom>
          <a:ln w="38160">
            <a:solidFill>
              <a:srgbClr val="00B0F0"/>
            </a:solidFill>
            <a:miter/>
          </a:ln>
        </p:spPr>
      </p:sp>
      <p:sp>
        <p:nvSpPr>
          <p:cNvPr id="219" name="CustomShape 31"/>
          <p:cNvSpPr/>
          <p:nvPr/>
        </p:nvSpPr>
        <p:spPr>
          <a:xfrm>
            <a:off x="6216480" y="2558520"/>
            <a:ext cx="159984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FF0000"/>
                </a:solidFill>
                <a:latin typeface="Corbel"/>
              </a:rPr>
              <a:t>Existing System</a:t>
            </a:r>
            <a:endParaRPr dirty="0"/>
          </a:p>
        </p:txBody>
      </p:sp>
      <p:sp>
        <p:nvSpPr>
          <p:cNvPr id="220" name="CustomShape 32"/>
          <p:cNvSpPr/>
          <p:nvPr/>
        </p:nvSpPr>
        <p:spPr>
          <a:xfrm>
            <a:off x="9797760" y="3015720"/>
            <a:ext cx="121896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Vendor2 Class</a:t>
            </a:r>
            <a:endParaRPr/>
          </a:p>
        </p:txBody>
      </p:sp>
      <p:sp>
        <p:nvSpPr>
          <p:cNvPr id="221" name="CustomShape 33"/>
          <p:cNvSpPr/>
          <p:nvPr/>
        </p:nvSpPr>
        <p:spPr>
          <a:xfrm>
            <a:off x="9950400" y="5378040"/>
            <a:ext cx="121896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Vendor2 Class</a:t>
            </a:r>
            <a:endParaRPr/>
          </a:p>
        </p:txBody>
      </p:sp>
      <p:sp>
        <p:nvSpPr>
          <p:cNvPr id="222" name="CustomShape 34"/>
          <p:cNvSpPr/>
          <p:nvPr/>
        </p:nvSpPr>
        <p:spPr>
          <a:xfrm>
            <a:off x="6292800" y="4996800"/>
            <a:ext cx="1447560" cy="639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Existing System</a:t>
            </a:r>
            <a:endParaRPr/>
          </a:p>
        </p:txBody>
      </p:sp>
      <p:sp>
        <p:nvSpPr>
          <p:cNvPr id="223" name="CustomShape 35"/>
          <p:cNvSpPr/>
          <p:nvPr/>
        </p:nvSpPr>
        <p:spPr>
          <a:xfrm>
            <a:off x="8161920" y="6469200"/>
            <a:ext cx="1214280" cy="36468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FF0000"/>
                </a:solidFill>
                <a:latin typeface="Corbel"/>
              </a:rPr>
              <a:t>Adapter</a:t>
            </a:r>
            <a:endParaRPr/>
          </a:p>
        </p:txBody>
      </p:sp>
      <p:sp>
        <p:nvSpPr>
          <p:cNvPr id="224" name="CustomShape 36"/>
          <p:cNvSpPr/>
          <p:nvPr/>
        </p:nvSpPr>
        <p:spPr>
          <a:xfrm>
            <a:off x="1033920" y="2646360"/>
            <a:ext cx="3047760" cy="3747240"/>
          </a:xfrm>
          <a:prstGeom prst="rect">
            <a:avLst/>
          </a:prstGeom>
          <a:solidFill>
            <a:srgbClr val="41AEBD"/>
          </a:solidFill>
          <a:ln w="19080">
            <a:solidFill>
              <a:srgbClr val="FFFFFF"/>
            </a:solidFill>
            <a:miter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>
                <a:solidFill>
                  <a:srgbClr val="FFFFFF"/>
                </a:solidFill>
                <a:latin typeface="Corbel"/>
              </a:rPr>
              <a:t>Adapter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FFFFFF"/>
                </a:solidFill>
                <a:latin typeface="Corbel"/>
              </a:rPr>
              <a:t> Implements the interface your classes expect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>
                <a:solidFill>
                  <a:srgbClr val="FFFFFF"/>
                </a:solidFill>
                <a:latin typeface="Corbel"/>
              </a:rPr>
              <a:t> Uses the vendor interface to service your requests.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18528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dirty="0">
                <a:latin typeface="Corbel"/>
              </a:rPr>
              <a:t>The Adapter configuration</a:t>
            </a:r>
            <a:endParaRPr dirty="0"/>
          </a:p>
        </p:txBody>
      </p:sp>
      <p:pic>
        <p:nvPicPr>
          <p:cNvPr id="226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74320" y="1828800"/>
            <a:ext cx="7223760" cy="4480560"/>
          </a:xfrm>
          <a:prstGeom prst="rect">
            <a:avLst/>
          </a:prstGeom>
          <a:ln w="9360">
            <a:noFill/>
          </a:ln>
        </p:spPr>
      </p:pic>
      <p:sp>
        <p:nvSpPr>
          <p:cNvPr id="227" name="CustomShape 2"/>
          <p:cNvSpPr/>
          <p:nvPr/>
        </p:nvSpPr>
        <p:spPr>
          <a:xfrm>
            <a:off x="4861920" y="1828800"/>
            <a:ext cx="2971440" cy="1186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F00FF"/>
                </a:solidFill>
                <a:latin typeface="Corbel"/>
              </a:rPr>
              <a:t>1. The original </a:t>
            </a:r>
            <a:r>
              <a:rPr lang="en-US" b="1" dirty="0" err="1">
                <a:solidFill>
                  <a:srgbClr val="FF00FF"/>
                </a:solidFill>
                <a:latin typeface="Corbel"/>
              </a:rPr>
              <a:t>ServiceProvider</a:t>
            </a:r>
            <a:r>
              <a:rPr lang="en-US" dirty="0">
                <a:solidFill>
                  <a:srgbClr val="FF00FF"/>
                </a:solidFill>
                <a:latin typeface="Corbel"/>
              </a:rPr>
              <a:t> class is obsolete and discarded</a:t>
            </a:r>
            <a:endParaRPr dirty="0"/>
          </a:p>
        </p:txBody>
      </p:sp>
      <p:sp>
        <p:nvSpPr>
          <p:cNvPr id="228" name="CustomShape 3"/>
          <p:cNvSpPr/>
          <p:nvPr/>
        </p:nvSpPr>
        <p:spPr>
          <a:xfrm>
            <a:off x="8321040" y="1933200"/>
            <a:ext cx="3637800" cy="12672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rbel"/>
              </a:rPr>
              <a:t>4. An </a:t>
            </a:r>
            <a:r>
              <a:rPr lang="en-US" b="1" dirty="0">
                <a:solidFill>
                  <a:srgbClr val="FFFFFF"/>
                </a:solidFill>
                <a:latin typeface="Corbel"/>
              </a:rPr>
              <a:t>adapter</a:t>
            </a:r>
            <a:r>
              <a:rPr lang="en-US" dirty="0">
                <a:solidFill>
                  <a:srgbClr val="FFFFFF"/>
                </a:solidFill>
                <a:latin typeface="Corbel"/>
              </a:rPr>
              <a:t> class is written
which maps calls from the 
original methods to the 
new methods</a:t>
            </a:r>
            <a:endParaRPr dirty="0"/>
          </a:p>
        </p:txBody>
      </p:sp>
      <p:sp>
        <p:nvSpPr>
          <p:cNvPr id="229" name="CustomShape 4"/>
          <p:cNvSpPr/>
          <p:nvPr/>
        </p:nvSpPr>
        <p:spPr>
          <a:xfrm>
            <a:off x="7920360" y="3519000"/>
            <a:ext cx="3143880" cy="15102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rbel"/>
              </a:rPr>
              <a:t>2. An </a:t>
            </a:r>
            <a:r>
              <a:rPr lang="en-US" b="1" dirty="0">
                <a:solidFill>
                  <a:srgbClr val="FFFFFF"/>
                </a:solidFill>
                <a:latin typeface="Corbel"/>
              </a:rPr>
              <a:t>interface</a:t>
            </a:r>
            <a:r>
              <a:rPr lang="en-US" dirty="0">
                <a:solidFill>
                  <a:srgbClr val="FFFFFF"/>
                </a:solidFill>
                <a:latin typeface="Corbel"/>
              </a:rPr>
              <a:t> declaring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rbel"/>
              </a:rPr>
              <a:t>the same methods as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rbel"/>
              </a:rPr>
              <a:t>the original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FFFFFF"/>
                </a:solidFill>
                <a:latin typeface="Corbel"/>
              </a:rPr>
              <a:t>ServiceProvider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rbel"/>
              </a:rPr>
              <a:t>is created.</a:t>
            </a:r>
            <a:endParaRPr dirty="0"/>
          </a:p>
        </p:txBody>
      </p:sp>
      <p:sp>
        <p:nvSpPr>
          <p:cNvPr id="230" name="CustomShape 5"/>
          <p:cNvSpPr/>
          <p:nvPr/>
        </p:nvSpPr>
        <p:spPr>
          <a:xfrm>
            <a:off x="7589520" y="5120640"/>
            <a:ext cx="4548960" cy="14623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rbel"/>
              </a:rPr>
              <a:t>3. A replacement class for the original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 err="1">
                <a:solidFill>
                  <a:srgbClr val="FFFFFF"/>
                </a:solidFill>
                <a:latin typeface="Corbel"/>
              </a:rPr>
              <a:t>ServiceProvider</a:t>
            </a:r>
            <a:r>
              <a:rPr lang="en-US" dirty="0">
                <a:solidFill>
                  <a:srgbClr val="FFFFFF"/>
                </a:solidFill>
                <a:latin typeface="Corbel"/>
              </a:rPr>
              <a:t> is found that provides
similar functionality but with a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/>
                </a:solidFill>
                <a:latin typeface="Corbel"/>
              </a:rPr>
              <a:t>Different set of methods:
the </a:t>
            </a:r>
            <a:r>
              <a:rPr lang="en-US" b="1" dirty="0" err="1">
                <a:solidFill>
                  <a:srgbClr val="FFFFFF"/>
                </a:solidFill>
                <a:latin typeface="Corbel"/>
              </a:rPr>
              <a:t>adaptee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0546693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6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270720" y="2667240"/>
            <a:ext cx="2655360" cy="2819160"/>
          </a:xfrm>
          <a:prstGeom prst="rect">
            <a:avLst/>
          </a:prstGeom>
          <a:ln>
            <a:noFill/>
          </a:ln>
        </p:spPr>
      </p:pic>
      <p:sp>
        <p:nvSpPr>
          <p:cNvPr id="237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dirty="0">
                <a:latin typeface="Corbel"/>
              </a:rPr>
              <a:t>But suppose you want to watch a Movie...</a:t>
            </a:r>
            <a:endParaRPr dirty="0"/>
          </a:p>
        </p:txBody>
      </p:sp>
      <p:sp>
        <p:nvSpPr>
          <p:cNvPr id="238" name="TextShape 2"/>
          <p:cNvSpPr txBox="1"/>
          <p:nvPr/>
        </p:nvSpPr>
        <p:spPr>
          <a:xfrm>
            <a:off x="3356280" y="2088360"/>
            <a:ext cx="5787720" cy="449532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>
                <a:latin typeface="Corbel"/>
              </a:rPr>
              <a:t>Use multiple interfaces (remotes) to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Turn on Receiver/amplifier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Turn on TV/Monitor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Turn on DVD player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Set the Receiver input to DVD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Put the Monitor in HDMI input mode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Set the Receiver volume to medium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Set Receiver to DTS Surround</a:t>
            </a:r>
            <a:endParaRPr dirty="0"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dirty="0">
                <a:latin typeface="Corbel"/>
              </a:rPr>
              <a:t>Start the DVD player.</a:t>
            </a:r>
            <a:endParaRPr dirty="0"/>
          </a:p>
        </p:txBody>
      </p:sp>
      <p:sp>
        <p:nvSpPr>
          <p:cNvPr id="239" name="CustomShape 3"/>
          <p:cNvSpPr/>
          <p:nvPr/>
        </p:nvSpPr>
        <p:spPr>
          <a:xfrm>
            <a:off x="9065160" y="2652840"/>
            <a:ext cx="2822040" cy="1461960"/>
          </a:xfrm>
          <a:prstGeom prst="rect">
            <a:avLst/>
          </a:prstGeom>
          <a:noFill/>
          <a:ln w="38160">
            <a:solidFill>
              <a:srgbClr val="C00000"/>
            </a:solidFill>
            <a:round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Interacting with the following classes: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FFFFFF"/>
                </a:solidFill>
                <a:latin typeface="Corbel"/>
              </a:rPr>
              <a:t>Receiver/Amplifier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FFFFFF"/>
                </a:solidFill>
                <a:latin typeface="Corbel"/>
              </a:rPr>
              <a:t>TV/Monitor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>
                <a:solidFill>
                  <a:srgbClr val="FFFFFF"/>
                </a:solidFill>
                <a:latin typeface="Corbel"/>
              </a:rPr>
              <a:t>DVD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4791074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0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238">
                                            <p:txEl>
                                              <p:charRg st="0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0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4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8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2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6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0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3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37" dur="500"/>
                                        <p:tgtEl>
                                          <p:spTgt spid="238">
                                            <p:txEl>
                                              <p:charRg st="252" end="25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42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5400" dirty="0">
                <a:latin typeface="Corbel"/>
              </a:rPr>
              <a:t>To decrease the complexity…</a:t>
            </a:r>
            <a:endParaRPr dirty="0"/>
          </a:p>
        </p:txBody>
      </p:sp>
      <p:sp>
        <p:nvSpPr>
          <p:cNvPr id="241" name="TextShape 2"/>
          <p:cNvSpPr txBox="1"/>
          <p:nvPr/>
        </p:nvSpPr>
        <p:spPr>
          <a:xfrm>
            <a:off x="229079" y="1690200"/>
            <a:ext cx="9716431" cy="5037978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>
                <a:latin typeface="Corbel"/>
              </a:rPr>
              <a:t>New class: </a:t>
            </a:r>
            <a:r>
              <a:rPr lang="en-US" sz="2800" dirty="0" err="1">
                <a:solidFill>
                  <a:schemeClr val="accent6"/>
                </a:solidFill>
                <a:latin typeface="Courier New"/>
              </a:rPr>
              <a:t>TheaterFacade</a:t>
            </a:r>
            <a:r>
              <a:rPr lang="en-US" sz="2800" dirty="0">
                <a:latin typeface="Corbel"/>
              </a:rPr>
              <a:t> </a:t>
            </a:r>
            <a:endParaRPr dirty="0"/>
          </a:p>
          <a:p>
            <a:pPr lvl="2">
              <a:buSzPct val="45000"/>
            </a:pPr>
            <a:endParaRPr dirty="0"/>
          </a:p>
          <a:p>
            <a:pPr marL="800100" lvl="1" indent="-342900">
              <a:buSzPct val="75000"/>
              <a:buFont typeface="Wingdings" panose="05000000000000000000" pitchFamily="2" charset="2"/>
              <a:buChar char="§"/>
            </a:pPr>
            <a:r>
              <a:rPr lang="en-US" sz="2400" dirty="0">
                <a:latin typeface="Corbel"/>
              </a:rPr>
              <a:t>The façade treats the various components as a sub system and calls on them to implement a </a:t>
            </a:r>
            <a:r>
              <a:rPr lang="en-US" sz="2400" dirty="0" err="1">
                <a:latin typeface="Courier New"/>
              </a:rPr>
              <a:t>watchMovie</a:t>
            </a:r>
            <a:r>
              <a:rPr lang="en-US" sz="2400" dirty="0">
                <a:latin typeface="Corbel"/>
              </a:rPr>
              <a:t> method.</a:t>
            </a:r>
            <a:endParaRPr sz="2400" dirty="0"/>
          </a:p>
          <a:p>
            <a:pPr marL="742950" lvl="1" indent="-285750">
              <a:buSzPct val="75000"/>
              <a:buFont typeface="Wingdings" panose="05000000000000000000" pitchFamily="2" charset="2"/>
              <a:buChar char="§"/>
            </a:pPr>
            <a:endParaRPr sz="2400" dirty="0"/>
          </a:p>
          <a:p>
            <a:pPr marL="800100" lvl="1" indent="-342900">
              <a:buSzPct val="75000"/>
              <a:buFont typeface="Wingdings" panose="05000000000000000000" pitchFamily="2" charset="2"/>
              <a:buChar char="§"/>
            </a:pPr>
            <a:r>
              <a:rPr lang="en-US" sz="2400" dirty="0">
                <a:latin typeface="Corbel"/>
              </a:rPr>
              <a:t>To watch a movie, we just call one method, </a:t>
            </a:r>
            <a:r>
              <a:rPr lang="en-US" sz="2400" dirty="0" err="1">
                <a:latin typeface="Courier New"/>
              </a:rPr>
              <a:t>watchMovie</a:t>
            </a:r>
            <a:r>
              <a:rPr lang="en-US" sz="2400" dirty="0">
                <a:latin typeface="Corbel"/>
              </a:rPr>
              <a:t> and it communicates with the </a:t>
            </a:r>
            <a:r>
              <a:rPr lang="en-US" sz="2400" dirty="0">
                <a:latin typeface="Courier New"/>
              </a:rPr>
              <a:t>Monitor</a:t>
            </a:r>
            <a:r>
              <a:rPr lang="en-US" sz="2400" dirty="0">
                <a:latin typeface="Corbel"/>
              </a:rPr>
              <a:t>, </a:t>
            </a:r>
            <a:r>
              <a:rPr lang="en-US" sz="2400" dirty="0">
                <a:latin typeface="Courier New"/>
              </a:rPr>
              <a:t>DVD</a:t>
            </a:r>
            <a:r>
              <a:rPr lang="en-US" sz="2400" dirty="0">
                <a:latin typeface="Corbel"/>
              </a:rPr>
              <a:t>, </a:t>
            </a:r>
            <a:r>
              <a:rPr lang="en-US" sz="2400" dirty="0">
                <a:latin typeface="Courier New"/>
              </a:rPr>
              <a:t>and Receiver </a:t>
            </a:r>
            <a:r>
              <a:rPr lang="en-US" sz="2400" dirty="0">
                <a:latin typeface="Corbel"/>
              </a:rPr>
              <a:t>for the rest of the system</a:t>
            </a:r>
          </a:p>
          <a:p>
            <a:pPr marL="800100" lvl="1" indent="-342900">
              <a:buSzPct val="75000"/>
              <a:buFont typeface="Wingdings" panose="05000000000000000000" pitchFamily="2" charset="2"/>
              <a:buChar char="§"/>
            </a:pPr>
            <a:endParaRPr sz="2400" dirty="0"/>
          </a:p>
          <a:p>
            <a:pPr marL="800100" lvl="1" indent="-34290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400" dirty="0">
                <a:latin typeface="Corbel"/>
              </a:rPr>
              <a:t>The façade still leaves the subsystem accessible to be used directly </a:t>
            </a:r>
          </a:p>
          <a:p>
            <a:pPr marL="1257300" lvl="2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Corbel"/>
              </a:rPr>
              <a:t>subsystem classes are still available to provide additional control </a:t>
            </a:r>
            <a:r>
              <a:rPr lang="en-US" sz="2400">
                <a:latin typeface="Corbel"/>
              </a:rPr>
              <a:t>if needed</a:t>
            </a:r>
            <a:endParaRPr sz="2400" dirty="0"/>
          </a:p>
        </p:txBody>
      </p:sp>
      <p:pic>
        <p:nvPicPr>
          <p:cNvPr id="242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10191402" y="703937"/>
            <a:ext cx="1511467" cy="132516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979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CustomShape 20"/>
          <p:cNvSpPr/>
          <p:nvPr/>
        </p:nvSpPr>
        <p:spPr>
          <a:xfrm>
            <a:off x="7890187" y="2011680"/>
            <a:ext cx="3352320" cy="3123720"/>
          </a:xfrm>
          <a:prstGeom prst="rect">
            <a:avLst/>
          </a:prstGeom>
          <a:solidFill>
            <a:schemeClr val="accent1">
              <a:lumMod val="60000"/>
              <a:lumOff val="40000"/>
              <a:alpha val="62000"/>
            </a:schemeClr>
          </a:solidFill>
          <a:ln w="38160">
            <a:solidFill>
              <a:srgbClr val="C00000"/>
            </a:solidFill>
            <a:miter/>
          </a:ln>
        </p:spPr>
      </p:sp>
      <p:sp>
        <p:nvSpPr>
          <p:cNvPr id="243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>
                <a:latin typeface="Corbel"/>
              </a:rPr>
              <a:t>The Problem</a:t>
            </a:r>
            <a:endParaRPr dirty="0"/>
          </a:p>
        </p:txBody>
      </p:sp>
      <p:sp>
        <p:nvSpPr>
          <p:cNvPr id="244" name="TextShape 2"/>
          <p:cNvSpPr txBox="1"/>
          <p:nvPr/>
        </p:nvSpPr>
        <p:spPr>
          <a:xfrm>
            <a:off x="1173960" y="2011680"/>
            <a:ext cx="6017040" cy="4846320"/>
          </a:xfrm>
          <a:prstGeom prst="rect">
            <a:avLst/>
          </a:prstGeom>
        </p:spPr>
        <p:txBody>
          <a:bodyPr lIns="92160" tIns="46080" rIns="92160" bIns="46080"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Corbel"/>
              </a:rPr>
              <a:t>Complex system</a:t>
            </a:r>
            <a:endParaRPr dirty="0"/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Multiple subsystems</a:t>
            </a:r>
            <a:endParaRPr dirty="0"/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Each with its own interface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Each with many methods</a:t>
            </a:r>
          </a:p>
          <a:p>
            <a:pPr lvl="1">
              <a:lnSpc>
                <a:spcPct val="90000"/>
              </a:lnSpc>
            </a:pPr>
            <a:endParaRPr dirty="0"/>
          </a:p>
          <a:p>
            <a:pPr>
              <a:lnSpc>
                <a:spcPct val="90000"/>
              </a:lnSpc>
            </a:pPr>
            <a:r>
              <a:rPr lang="en-US" sz="2800" dirty="0">
                <a:latin typeface="Corbel"/>
              </a:rPr>
              <a:t>Difficult for clients (blue) to deal with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No need to expose the complexity to clients if they aren’t using it…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/>
              <a:t>Façade: the front of a building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Think especially of a </a:t>
            </a:r>
            <a:r>
              <a:rPr lang="en-US" sz="2400" dirty="0" err="1"/>
              <a:t>buliding</a:t>
            </a:r>
            <a:r>
              <a:rPr lang="en-US" sz="2400" dirty="0"/>
              <a:t> façade on a theater lot…</a:t>
            </a:r>
            <a:endParaRPr sz="2400" dirty="0"/>
          </a:p>
        </p:txBody>
      </p:sp>
      <p:sp>
        <p:nvSpPr>
          <p:cNvPr id="245" name="CustomShape 3"/>
          <p:cNvSpPr/>
          <p:nvPr/>
        </p:nvSpPr>
        <p:spPr>
          <a:xfrm>
            <a:off x="8327587" y="3998520"/>
            <a:ext cx="184320" cy="369000"/>
          </a:xfrm>
          <a:prstGeom prst="rect">
            <a:avLst/>
          </a:prstGeom>
          <a:noFill/>
          <a:ln w="25560">
            <a:solidFill>
              <a:srgbClr val="FFFFFF"/>
            </a:solidFill>
            <a:miter/>
          </a:ln>
        </p:spPr>
      </p:sp>
      <p:sp>
        <p:nvSpPr>
          <p:cNvPr id="246" name="CustomShape 4"/>
          <p:cNvSpPr/>
          <p:nvPr/>
        </p:nvSpPr>
        <p:spPr>
          <a:xfrm>
            <a:off x="8910427" y="3477336"/>
            <a:ext cx="184320" cy="36900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47" name="CustomShape 5"/>
          <p:cNvSpPr/>
          <p:nvPr/>
        </p:nvSpPr>
        <p:spPr>
          <a:xfrm>
            <a:off x="10295347" y="4074840"/>
            <a:ext cx="363960" cy="36900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48" name="CustomShape 6"/>
          <p:cNvSpPr/>
          <p:nvPr/>
        </p:nvSpPr>
        <p:spPr>
          <a:xfrm>
            <a:off x="8691907" y="4265280"/>
            <a:ext cx="363960" cy="36900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49" name="CustomShape 7"/>
          <p:cNvSpPr/>
          <p:nvPr/>
        </p:nvSpPr>
        <p:spPr>
          <a:xfrm>
            <a:off x="9420907" y="4373640"/>
            <a:ext cx="509760" cy="38052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50" name="Line 8"/>
          <p:cNvSpPr/>
          <p:nvPr/>
        </p:nvSpPr>
        <p:spPr>
          <a:xfrm flipH="1">
            <a:off x="8837707" y="3916440"/>
            <a:ext cx="72720" cy="3049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51" name="Line 9"/>
          <p:cNvSpPr/>
          <p:nvPr/>
        </p:nvSpPr>
        <p:spPr>
          <a:xfrm>
            <a:off x="9202027" y="3916440"/>
            <a:ext cx="1093320" cy="2286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52" name="Line 10"/>
          <p:cNvSpPr/>
          <p:nvPr/>
        </p:nvSpPr>
        <p:spPr>
          <a:xfrm flipH="1">
            <a:off x="9930667" y="4449960"/>
            <a:ext cx="364680" cy="1522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53" name="Line 11"/>
          <p:cNvSpPr/>
          <p:nvPr/>
        </p:nvSpPr>
        <p:spPr>
          <a:xfrm>
            <a:off x="9128947" y="3916440"/>
            <a:ext cx="364680" cy="4572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54" name="Line 12"/>
          <p:cNvSpPr/>
          <p:nvPr/>
        </p:nvSpPr>
        <p:spPr>
          <a:xfrm flipH="1">
            <a:off x="9056227" y="4145040"/>
            <a:ext cx="1239120" cy="3049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55" name="CustomShape 13"/>
          <p:cNvSpPr/>
          <p:nvPr/>
        </p:nvSpPr>
        <p:spPr>
          <a:xfrm>
            <a:off x="8308147" y="2197416"/>
            <a:ext cx="184320" cy="36900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56" name="CustomShape 14"/>
          <p:cNvSpPr/>
          <p:nvPr/>
        </p:nvSpPr>
        <p:spPr>
          <a:xfrm>
            <a:off x="9616027" y="2209404"/>
            <a:ext cx="184320" cy="36900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57" name="CustomShape 15"/>
          <p:cNvSpPr/>
          <p:nvPr/>
        </p:nvSpPr>
        <p:spPr>
          <a:xfrm>
            <a:off x="10732747" y="2209404"/>
            <a:ext cx="184320" cy="36900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58" name="Line 16"/>
          <p:cNvSpPr/>
          <p:nvPr/>
        </p:nvSpPr>
        <p:spPr>
          <a:xfrm>
            <a:off x="8473027" y="2621160"/>
            <a:ext cx="1968120" cy="11430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59" name="Line 17"/>
          <p:cNvSpPr/>
          <p:nvPr/>
        </p:nvSpPr>
        <p:spPr>
          <a:xfrm>
            <a:off x="9712147" y="2621160"/>
            <a:ext cx="0" cy="17524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60" name="Line 18"/>
          <p:cNvSpPr/>
          <p:nvPr/>
        </p:nvSpPr>
        <p:spPr>
          <a:xfrm flipH="1">
            <a:off x="9056227" y="2621160"/>
            <a:ext cx="1676520" cy="16002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61" name="Line 19"/>
          <p:cNvSpPr/>
          <p:nvPr/>
        </p:nvSpPr>
        <p:spPr>
          <a:xfrm>
            <a:off x="8400307" y="2621160"/>
            <a:ext cx="437400" cy="8380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</p:spTree>
    <p:extLst>
      <p:ext uri="{BB962C8B-B14F-4D97-AF65-F5344CB8AC3E}">
        <p14:creationId xmlns:p14="http://schemas.microsoft.com/office/powerpoint/2010/main" val="502723358"/>
      </p:ext>
    </p:extLst>
  </p:cSld>
  <p:clrMapOvr>
    <a:masterClrMapping/>
  </p:clrMapOvr>
  <p:transition spd="slow">
    <p:wipe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CustomShape 38"/>
          <p:cNvSpPr/>
          <p:nvPr/>
        </p:nvSpPr>
        <p:spPr>
          <a:xfrm>
            <a:off x="6492240" y="2050200"/>
            <a:ext cx="4592520" cy="4259160"/>
          </a:xfrm>
          <a:prstGeom prst="rect">
            <a:avLst/>
          </a:prstGeom>
          <a:solidFill>
            <a:schemeClr val="accent1">
              <a:lumMod val="60000"/>
              <a:lumOff val="40000"/>
              <a:alpha val="63000"/>
            </a:schemeClr>
          </a:solidFill>
          <a:ln w="38160">
            <a:solidFill>
              <a:srgbClr val="006600"/>
            </a:solidFill>
            <a:miter/>
          </a:ln>
        </p:spPr>
      </p:sp>
      <p:sp>
        <p:nvSpPr>
          <p:cNvPr id="282" name="CustomShape 20"/>
          <p:cNvSpPr/>
          <p:nvPr/>
        </p:nvSpPr>
        <p:spPr>
          <a:xfrm>
            <a:off x="9692640" y="162720"/>
            <a:ext cx="2103120" cy="1483200"/>
          </a:xfrm>
          <a:prstGeom prst="rect">
            <a:avLst/>
          </a:prstGeom>
          <a:solidFill>
            <a:schemeClr val="accent1">
              <a:lumMod val="60000"/>
              <a:lumOff val="40000"/>
              <a:alpha val="62000"/>
            </a:schemeClr>
          </a:solidFill>
          <a:ln w="38160">
            <a:noFill/>
            <a:miter/>
          </a:ln>
        </p:spPr>
      </p:sp>
      <p:sp>
        <p:nvSpPr>
          <p:cNvPr id="263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92160" tIns="46080" rIns="92160" bIns="46080" anchor="ctr"/>
          <a:lstStyle/>
          <a:p>
            <a:pPr>
              <a:lnSpc>
                <a:spcPct val="90000"/>
              </a:lnSpc>
            </a:pPr>
            <a:r>
              <a:rPr lang="en-US" sz="5400" dirty="0"/>
              <a:t>Façade </a:t>
            </a:r>
            <a:r>
              <a:rPr lang="en-US" sz="5400" dirty="0">
                <a:latin typeface="Corbel"/>
              </a:rPr>
              <a:t>Solution</a:t>
            </a:r>
            <a:endParaRPr dirty="0"/>
          </a:p>
        </p:txBody>
      </p:sp>
      <p:sp>
        <p:nvSpPr>
          <p:cNvPr id="264" name="TextShape 2"/>
          <p:cNvSpPr txBox="1"/>
          <p:nvPr/>
        </p:nvSpPr>
        <p:spPr>
          <a:xfrm>
            <a:off x="731520" y="1829160"/>
            <a:ext cx="4952520" cy="4114440"/>
          </a:xfrm>
          <a:prstGeom prst="rect">
            <a:avLst/>
          </a:prstGeom>
        </p:spPr>
        <p:txBody>
          <a:bodyPr lIns="92160" tIns="46080" rIns="92160" bIns="46080"/>
          <a:lstStyle/>
          <a:p>
            <a:endParaRPr dirty="0"/>
          </a:p>
          <a:p>
            <a:pPr>
              <a:lnSpc>
                <a:spcPct val="100000"/>
              </a:lnSpc>
            </a:pPr>
            <a:r>
              <a:rPr lang="en-US" sz="2800" dirty="0">
                <a:latin typeface="Corbel"/>
              </a:rPr>
              <a:t>Solution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Centralize subsystem interface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Simplify/reduce number of centralized methods </a:t>
            </a:r>
            <a:endParaRPr dirty="0"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dirty="0">
                <a:latin typeface="Corbel"/>
              </a:rPr>
              <a:t>Façade presents new unified “face” to clients</a:t>
            </a:r>
            <a:endParaRPr dirty="0"/>
          </a:p>
          <a:p>
            <a:endParaRPr dirty="0"/>
          </a:p>
        </p:txBody>
      </p:sp>
      <p:sp>
        <p:nvSpPr>
          <p:cNvPr id="265" name="CustomShape 3"/>
          <p:cNvSpPr/>
          <p:nvPr/>
        </p:nvSpPr>
        <p:spPr>
          <a:xfrm>
            <a:off x="9966960" y="1094040"/>
            <a:ext cx="124200" cy="199800"/>
          </a:xfrm>
          <a:prstGeom prst="rect">
            <a:avLst/>
          </a:prstGeom>
          <a:noFill/>
          <a:ln w="25560">
            <a:solidFill>
              <a:srgbClr val="FFFFFF"/>
            </a:solidFill>
            <a:miter/>
          </a:ln>
        </p:spPr>
      </p:sp>
      <p:sp>
        <p:nvSpPr>
          <p:cNvPr id="266" name="CustomShape 4"/>
          <p:cNvSpPr/>
          <p:nvPr/>
        </p:nvSpPr>
        <p:spPr>
          <a:xfrm>
            <a:off x="10333499" y="846600"/>
            <a:ext cx="124200" cy="19944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67" name="CustomShape 5"/>
          <p:cNvSpPr/>
          <p:nvPr/>
        </p:nvSpPr>
        <p:spPr>
          <a:xfrm>
            <a:off x="11201400" y="1130400"/>
            <a:ext cx="228600" cy="19944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68" name="CustomShape 6"/>
          <p:cNvSpPr/>
          <p:nvPr/>
        </p:nvSpPr>
        <p:spPr>
          <a:xfrm>
            <a:off x="10195560" y="1220760"/>
            <a:ext cx="228240" cy="19944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69" name="CustomShape 7"/>
          <p:cNvSpPr/>
          <p:nvPr/>
        </p:nvSpPr>
        <p:spPr>
          <a:xfrm>
            <a:off x="10652760" y="1275120"/>
            <a:ext cx="320040" cy="19944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70" name="Line 8"/>
          <p:cNvSpPr/>
          <p:nvPr/>
        </p:nvSpPr>
        <p:spPr>
          <a:xfrm flipH="1">
            <a:off x="10287000" y="1067040"/>
            <a:ext cx="45360" cy="1450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71" name="Line 9"/>
          <p:cNvSpPr/>
          <p:nvPr/>
        </p:nvSpPr>
        <p:spPr>
          <a:xfrm>
            <a:off x="10515600" y="1067040"/>
            <a:ext cx="685800" cy="1087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72" name="Line 10"/>
          <p:cNvSpPr/>
          <p:nvPr/>
        </p:nvSpPr>
        <p:spPr>
          <a:xfrm flipH="1">
            <a:off x="10972800" y="1320480"/>
            <a:ext cx="228600" cy="7236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73" name="Line 11"/>
          <p:cNvSpPr/>
          <p:nvPr/>
        </p:nvSpPr>
        <p:spPr>
          <a:xfrm>
            <a:off x="10469880" y="1067040"/>
            <a:ext cx="228600" cy="21708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74" name="Line 12"/>
          <p:cNvSpPr/>
          <p:nvPr/>
        </p:nvSpPr>
        <p:spPr>
          <a:xfrm flipH="1">
            <a:off x="10424160" y="1175760"/>
            <a:ext cx="777240" cy="1447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75" name="CustomShape 13"/>
          <p:cNvSpPr/>
          <p:nvPr/>
        </p:nvSpPr>
        <p:spPr>
          <a:xfrm>
            <a:off x="9875160" y="262080"/>
            <a:ext cx="124560" cy="19944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76" name="CustomShape 14"/>
          <p:cNvSpPr/>
          <p:nvPr/>
        </p:nvSpPr>
        <p:spPr>
          <a:xfrm>
            <a:off x="10840596" y="251280"/>
            <a:ext cx="124200" cy="19944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77" name="CustomShape 15"/>
          <p:cNvSpPr/>
          <p:nvPr/>
        </p:nvSpPr>
        <p:spPr>
          <a:xfrm>
            <a:off x="11452283" y="289440"/>
            <a:ext cx="124200" cy="19944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78" name="Line 16"/>
          <p:cNvSpPr/>
          <p:nvPr/>
        </p:nvSpPr>
        <p:spPr>
          <a:xfrm>
            <a:off x="10058040" y="452160"/>
            <a:ext cx="1234800" cy="5425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79" name="Line 17"/>
          <p:cNvSpPr/>
          <p:nvPr/>
        </p:nvSpPr>
        <p:spPr>
          <a:xfrm>
            <a:off x="10835640" y="452160"/>
            <a:ext cx="0" cy="83196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80" name="Line 18"/>
          <p:cNvSpPr/>
          <p:nvPr/>
        </p:nvSpPr>
        <p:spPr>
          <a:xfrm flipH="1">
            <a:off x="10424160" y="452160"/>
            <a:ext cx="1051560" cy="75996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81" name="Line 19"/>
          <p:cNvSpPr/>
          <p:nvPr/>
        </p:nvSpPr>
        <p:spPr>
          <a:xfrm>
            <a:off x="10012680" y="452160"/>
            <a:ext cx="274320" cy="3978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83" name="CustomShape 21"/>
          <p:cNvSpPr/>
          <p:nvPr/>
        </p:nvSpPr>
        <p:spPr>
          <a:xfrm>
            <a:off x="7078680" y="4716720"/>
            <a:ext cx="271080" cy="589320"/>
          </a:xfrm>
          <a:prstGeom prst="rect">
            <a:avLst/>
          </a:prstGeom>
          <a:noFill/>
          <a:ln w="25560">
            <a:solidFill>
              <a:srgbClr val="FFFFFF"/>
            </a:solidFill>
            <a:miter/>
          </a:ln>
        </p:spPr>
      </p:sp>
      <p:sp>
        <p:nvSpPr>
          <p:cNvPr id="284" name="CustomShape 22"/>
          <p:cNvSpPr/>
          <p:nvPr/>
        </p:nvSpPr>
        <p:spPr>
          <a:xfrm>
            <a:off x="7844520" y="4078152"/>
            <a:ext cx="271080" cy="58968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85" name="CustomShape 23"/>
          <p:cNvSpPr/>
          <p:nvPr/>
        </p:nvSpPr>
        <p:spPr>
          <a:xfrm>
            <a:off x="9717120" y="4820760"/>
            <a:ext cx="488160" cy="58932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86" name="CustomShape 24"/>
          <p:cNvSpPr/>
          <p:nvPr/>
        </p:nvSpPr>
        <p:spPr>
          <a:xfrm>
            <a:off x="7567200" y="5079960"/>
            <a:ext cx="488160" cy="58932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87" name="CustomShape 25"/>
          <p:cNvSpPr/>
          <p:nvPr/>
        </p:nvSpPr>
        <p:spPr>
          <a:xfrm>
            <a:off x="8544240" y="5236200"/>
            <a:ext cx="684000" cy="589680"/>
          </a:xfrm>
          <a:prstGeom prst="rect">
            <a:avLst/>
          </a:prstGeom>
          <a:noFill/>
          <a:ln w="25560">
            <a:solidFill>
              <a:srgbClr val="FF0000"/>
            </a:solidFill>
            <a:miter/>
          </a:ln>
        </p:spPr>
      </p:sp>
      <p:sp>
        <p:nvSpPr>
          <p:cNvPr id="288" name="Line 26"/>
          <p:cNvSpPr/>
          <p:nvPr/>
        </p:nvSpPr>
        <p:spPr>
          <a:xfrm flipH="1">
            <a:off x="7762680" y="4647600"/>
            <a:ext cx="97200" cy="41580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89" name="Line 27"/>
          <p:cNvSpPr/>
          <p:nvPr/>
        </p:nvSpPr>
        <p:spPr>
          <a:xfrm>
            <a:off x="8251200" y="4647600"/>
            <a:ext cx="1465560" cy="31176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90" name="Line 28"/>
          <p:cNvSpPr/>
          <p:nvPr/>
        </p:nvSpPr>
        <p:spPr>
          <a:xfrm flipH="1">
            <a:off x="9228240" y="5374800"/>
            <a:ext cx="488520" cy="20772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91" name="Line 29"/>
          <p:cNvSpPr/>
          <p:nvPr/>
        </p:nvSpPr>
        <p:spPr>
          <a:xfrm>
            <a:off x="8153280" y="4647600"/>
            <a:ext cx="488520" cy="62316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92" name="Line 30"/>
          <p:cNvSpPr/>
          <p:nvPr/>
        </p:nvSpPr>
        <p:spPr>
          <a:xfrm flipH="1">
            <a:off x="8055360" y="4959360"/>
            <a:ext cx="1661400" cy="41544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93" name="CustomShape 31"/>
          <p:cNvSpPr/>
          <p:nvPr/>
        </p:nvSpPr>
        <p:spPr>
          <a:xfrm>
            <a:off x="7051512" y="2270700"/>
            <a:ext cx="271080" cy="58932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94" name="CustomShape 32"/>
          <p:cNvSpPr/>
          <p:nvPr/>
        </p:nvSpPr>
        <p:spPr>
          <a:xfrm>
            <a:off x="8869739" y="2291760"/>
            <a:ext cx="271080" cy="58932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95" name="CustomShape 33"/>
          <p:cNvSpPr/>
          <p:nvPr/>
        </p:nvSpPr>
        <p:spPr>
          <a:xfrm>
            <a:off x="10260059" y="2291760"/>
            <a:ext cx="271080" cy="589320"/>
          </a:xfrm>
          <a:prstGeom prst="rect">
            <a:avLst/>
          </a:prstGeom>
          <a:noFill/>
          <a:ln w="25560">
            <a:solidFill>
              <a:srgbClr val="6600FF"/>
            </a:solidFill>
            <a:miter/>
          </a:ln>
        </p:spPr>
      </p:sp>
      <p:sp>
        <p:nvSpPr>
          <p:cNvPr id="296" name="CustomShape 34"/>
          <p:cNvSpPr/>
          <p:nvPr/>
        </p:nvSpPr>
        <p:spPr>
          <a:xfrm>
            <a:off x="8387640" y="3422160"/>
            <a:ext cx="1440720" cy="582120"/>
          </a:xfrm>
          <a:prstGeom prst="rect">
            <a:avLst/>
          </a:prstGeom>
          <a:solidFill>
            <a:srgbClr val="FF6600"/>
          </a:solidFill>
          <a:ln w="25560">
            <a:solidFill>
              <a:srgbClr val="FF6600"/>
            </a:solidFill>
            <a:miter/>
          </a:ln>
        </p:spPr>
        <p:txBody>
          <a:bodyPr wrap="none"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orbel"/>
              </a:rPr>
              <a:t>Facade</a:t>
            </a:r>
            <a:endParaRPr/>
          </a:p>
        </p:txBody>
      </p:sp>
      <p:sp>
        <p:nvSpPr>
          <p:cNvPr id="297" name="Line 35"/>
          <p:cNvSpPr/>
          <p:nvPr/>
        </p:nvSpPr>
        <p:spPr>
          <a:xfrm>
            <a:off x="7273440" y="2881080"/>
            <a:ext cx="1270800" cy="51984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98" name="Line 36"/>
          <p:cNvSpPr/>
          <p:nvPr/>
        </p:nvSpPr>
        <p:spPr>
          <a:xfrm>
            <a:off x="8934840" y="2881080"/>
            <a:ext cx="0" cy="51984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  <p:sp>
        <p:nvSpPr>
          <p:cNvPr id="299" name="Line 37"/>
          <p:cNvSpPr/>
          <p:nvPr/>
        </p:nvSpPr>
        <p:spPr>
          <a:xfrm flipH="1">
            <a:off x="9423720" y="2881080"/>
            <a:ext cx="879480" cy="51984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</p:sp>
    </p:spTree>
    <p:extLst>
      <p:ext uri="{BB962C8B-B14F-4D97-AF65-F5344CB8AC3E}">
        <p14:creationId xmlns:p14="http://schemas.microsoft.com/office/powerpoint/2010/main" val="1200926796"/>
      </p:ext>
    </p:extLst>
  </p:cSld>
  <p:clrMapOvr>
    <a:masterClrMapping/>
  </p:clrMapOvr>
  <p:transition spd="slow">
    <p:wipe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TextShape 1"/>
          <p:cNvSpPr txBox="1"/>
          <p:nvPr/>
        </p:nvSpPr>
        <p:spPr>
          <a:xfrm>
            <a:off x="85344" y="70224"/>
            <a:ext cx="12106656" cy="10202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Corbel"/>
              </a:rPr>
              <a:t>Removing the burden from beginning Java developers with a Façade (</a:t>
            </a:r>
            <a:r>
              <a:rPr lang="en-US" sz="2800" dirty="0" err="1">
                <a:latin typeface="Corbel"/>
              </a:rPr>
              <a:t>WinPlotter</a:t>
            </a:r>
            <a:r>
              <a:rPr lang="en-US" sz="2800" dirty="0">
                <a:latin typeface="Corbel"/>
              </a:rPr>
              <a:t>)</a:t>
            </a:r>
            <a:endParaRPr dirty="0"/>
          </a:p>
        </p:txBody>
      </p:sp>
      <p:pic>
        <p:nvPicPr>
          <p:cNvPr id="302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258740" y="1090464"/>
            <a:ext cx="9826920" cy="5684040"/>
          </a:xfrm>
          <a:prstGeom prst="rect">
            <a:avLst/>
          </a:prstGeom>
          <a:solidFill>
            <a:schemeClr val="accent1">
              <a:lumMod val="60000"/>
              <a:lumOff val="40000"/>
              <a:alpha val="63000"/>
            </a:schemeClr>
          </a:solidFill>
          <a:ln w="9360">
            <a:noFill/>
          </a:ln>
        </p:spPr>
      </p:pic>
    </p:spTree>
    <p:extLst>
      <p:ext uri="{BB962C8B-B14F-4D97-AF65-F5344CB8AC3E}">
        <p14:creationId xmlns:p14="http://schemas.microsoft.com/office/powerpoint/2010/main" val="100437686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605D4-4A16-4489-9E08-63E9129A5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Vehicle sales prep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CACB46-4E90-4C80-A2C7-DE5224D601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797" y="2277339"/>
            <a:ext cx="7606406" cy="3824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946242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8889</TotalTime>
  <Words>582</Words>
  <Application>Microsoft Office PowerPoint</Application>
  <PresentationFormat>Widescreen</PresentationFormat>
  <Paragraphs>115</Paragraphs>
  <Slides>15</Slides>
  <Notes>7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Corbel</vt:lpstr>
      <vt:lpstr>Courier New</vt:lpstr>
      <vt:lpstr>Times New Roman</vt:lpstr>
      <vt:lpstr>Wingdings</vt:lpstr>
      <vt:lpstr>Depth</vt:lpstr>
      <vt:lpstr> 10. Façade Pattern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Example: Vehicle sales prep</vt:lpstr>
      <vt:lpstr>Example: Vehicle sales prep</vt:lpstr>
      <vt:lpstr>PowerPoint Presentation</vt:lpstr>
      <vt:lpstr>PowerPoint Presentation</vt:lpstr>
      <vt:lpstr>PowerPoint Presentation</vt:lpstr>
      <vt:lpstr>PowerPoint Presentation</vt:lpstr>
      <vt:lpstr>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Rob Hasker</cp:lastModifiedBy>
  <cp:revision>209</cp:revision>
  <dcterms:created xsi:type="dcterms:W3CDTF">2014-08-01T20:24:53Z</dcterms:created>
  <dcterms:modified xsi:type="dcterms:W3CDTF">2023-10-31T14:20:55Z</dcterms:modified>
</cp:coreProperties>
</file>