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327" r:id="rId3"/>
    <p:sldId id="328" r:id="rId4"/>
    <p:sldId id="330" r:id="rId5"/>
    <p:sldId id="331" r:id="rId6"/>
    <p:sldId id="340" r:id="rId7"/>
    <p:sldId id="332" r:id="rId8"/>
    <p:sldId id="342" r:id="rId9"/>
    <p:sldId id="333" r:id="rId10"/>
    <p:sldId id="343" r:id="rId11"/>
    <p:sldId id="336" r:id="rId12"/>
    <p:sldId id="337" r:id="rId13"/>
    <p:sldId id="312" r:id="rId14"/>
    <p:sldId id="338" r:id="rId15"/>
    <p:sldId id="33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1" autoAdjust="0"/>
    <p:restoredTop sz="81701" autoAdjust="0"/>
  </p:normalViewPr>
  <p:slideViewPr>
    <p:cSldViewPr snapToGrid="0">
      <p:cViewPr varScale="1">
        <p:scale>
          <a:sx n="59" d="100"/>
          <a:sy n="59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Ch. 9 of Design Patterns Explained (Strategy); Singleton: Ch. 21, but not material on double-locked</a:t>
            </a:r>
          </a:p>
          <a:p>
            <a:r>
              <a:rPr lang="en-US" dirty="0"/>
              <a:t>OLD:</a:t>
            </a:r>
          </a:p>
          <a:p>
            <a:r>
              <a:rPr lang="en-US" dirty="0"/>
              <a:t>Ch. 22 of Java Design Patterns</a:t>
            </a:r>
          </a:p>
          <a:p>
            <a:r>
              <a:rPr lang="en-US" dirty="0"/>
              <a:t>Reference to “Program to interfaces rather than implementations” in Software Design Principles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discuss cohesion, coupling further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6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Singleton: a </a:t>
            </a:r>
            <a:r>
              <a:rPr lang="en-US"/>
              <a:t>creational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3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Telling programmers, “be good” works for a time, but sooner or later someone will make a mistake…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CB71A-FB2B-4CA4-B54C-EF3DD63FCB60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7363" y="758825"/>
            <a:ext cx="633888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4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0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300D1-579A-48E6-A52C-0E8A8080CFA5}" type="slidenum">
              <a:rPr lang="en-US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7363" y="758825"/>
            <a:ext cx="633888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6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5973D-9F61-40D6-BD28-8E94B8058ED0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7363" y="758825"/>
            <a:ext cx="633888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46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11. Singleton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 2410 Design and Cloud Patterns</a:t>
            </a:r>
          </a:p>
          <a:p>
            <a:r>
              <a:rPr lang="en-US" dirty="0"/>
              <a:t>Dr. Rob Hasker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45CEA5-F3DD-9C6F-6181-005AEBA2CF1C}"/>
              </a:ext>
            </a:extLst>
          </p:cNvPr>
          <p:cNvSpPr txBox="1"/>
          <p:nvPr/>
        </p:nvSpPr>
        <p:spPr>
          <a:xfrm>
            <a:off x="7730288" y="248653"/>
            <a:ext cx="4115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Singleton: Ch. 21, but skip double-locking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651B-65EE-4A90-8158-42CE4EB9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1687-EA44-436D-8A1A-D98F33988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Threads: sequence of instructions that can run on a processor</a:t>
            </a:r>
          </a:p>
          <a:p>
            <a:pPr lvl="1"/>
            <a:r>
              <a:rPr lang="en-US" dirty="0"/>
              <a:t>Example: thread computing locations of polygons on a 3D scene</a:t>
            </a:r>
          </a:p>
          <a:p>
            <a:r>
              <a:rPr lang="en-US" dirty="0"/>
              <a:t>Multithreading</a:t>
            </a:r>
          </a:p>
          <a:p>
            <a:pPr lvl="1"/>
            <a:r>
              <a:rPr lang="en-US" dirty="0"/>
              <a:t>Multiple threads, sometimes one per processor</a:t>
            </a:r>
          </a:p>
          <a:p>
            <a:pPr lvl="1"/>
            <a:r>
              <a:rPr lang="en-US" dirty="0"/>
              <a:t>Thread A: compute locations of objects on scene</a:t>
            </a:r>
          </a:p>
          <a:p>
            <a:pPr lvl="1"/>
            <a:r>
              <a:rPr lang="en-US" dirty="0"/>
              <a:t>Thread B: predict if two objects will collide</a:t>
            </a:r>
          </a:p>
          <a:p>
            <a:pPr lvl="1"/>
            <a:r>
              <a:rPr lang="en-US" dirty="0"/>
              <a:t>Advantage: separate processors can run each in parallel</a:t>
            </a:r>
          </a:p>
          <a:p>
            <a:r>
              <a:rPr lang="en-US" dirty="0"/>
              <a:t>Classic application: computing spreadsheet in background</a:t>
            </a:r>
          </a:p>
          <a:p>
            <a:r>
              <a:rPr lang="en-US" dirty="0"/>
              <a:t>Challenge: now have to think of operations happening in parallel</a:t>
            </a:r>
          </a:p>
        </p:txBody>
      </p:sp>
    </p:spTree>
    <p:extLst>
      <p:ext uri="{BB962C8B-B14F-4D97-AF65-F5344CB8AC3E}">
        <p14:creationId xmlns:p14="http://schemas.microsoft.com/office/powerpoint/2010/main" val="354370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35549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Lazy Initialization with Multithreading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1906291"/>
          <a:ext cx="8763000" cy="465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03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Thread2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Value of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uniqueInstance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79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>
                          <a:solidFill>
                            <a:srgbClr val="006600"/>
                          </a:solidFill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>
                          <a:solidFill>
                            <a:srgbClr val="006600"/>
                          </a:solidFill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>
                          <a:solidFill>
                            <a:srgbClr val="7030A0"/>
                          </a:solidFill>
                        </a:rPr>
                        <a:t> == null){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>
                          <a:solidFill>
                            <a:srgbClr val="7030A0"/>
                          </a:solidFill>
                        </a:rPr>
                        <a:t> == null) 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= new Singleton()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Object 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return 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baseline="0" dirty="0">
                          <a:solidFill>
                            <a:srgbClr val="002060"/>
                          </a:solidFill>
                        </a:rPr>
                        <a:t> = new Singleton()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return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7065335" y="4946752"/>
            <a:ext cx="1905000" cy="914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90608" y="2341482"/>
            <a:ext cx="21177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serious problem!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a solution, see Operating Systems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Goal for now: introducing the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542C30-8512-4A40-9340-014B16A98CB5}"/>
              </a:ext>
            </a:extLst>
          </p:cNvPr>
          <p:cNvSpPr/>
          <p:nvPr/>
        </p:nvSpPr>
        <p:spPr>
          <a:xfrm>
            <a:off x="7065335" y="170725"/>
            <a:ext cx="50717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srgbClr val="97E9D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7E9D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onsolas" panose="020B0609020204030204" pitchFamily="49" charset="0"/>
              </a:rPr>
              <a:t>getInstance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() { </a:t>
            </a:r>
          </a:p>
          <a:p>
            <a:pPr lvl="0"/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   if ( </a:t>
            </a:r>
            <a:r>
              <a:rPr lang="en-US" sz="1600" dirty="0" err="1">
                <a:solidFill>
                  <a:prstClr val="white"/>
                </a:solidFill>
                <a:latin typeface="Consolas" panose="020B0609020204030204" pitchFamily="49" charset="0"/>
              </a:rPr>
              <a:t>uniqueInstance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== null )</a:t>
            </a:r>
          </a:p>
          <a:p>
            <a:pPr lvl="0"/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prstClr val="white"/>
                </a:solidFill>
                <a:latin typeface="Consolas" panose="020B0609020204030204" pitchFamily="49" charset="0"/>
              </a:rPr>
              <a:t>uniqueInstance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= new Singleton();</a:t>
            </a:r>
          </a:p>
          <a:p>
            <a:pPr lvl="0"/>
            <a:r>
              <a:rPr lang="en-US" sz="1600" dirty="0">
                <a:solidFill>
                  <a:srgbClr val="97E9D5"/>
                </a:solidFill>
                <a:latin typeface="Consolas" panose="020B0609020204030204" pitchFamily="49" charset="0"/>
              </a:rPr>
              <a:t>    return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onsolas" panose="020B0609020204030204" pitchFamily="49" charset="0"/>
              </a:rPr>
              <a:t>uniqueInstance</a:t>
            </a:r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; </a:t>
            </a:r>
          </a:p>
          <a:p>
            <a:pPr lvl="0"/>
            <a:r>
              <a:rPr lang="en-US" sz="1600" dirty="0">
                <a:solidFill>
                  <a:prstClr val="white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718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0000" y="1825625"/>
            <a:ext cx="10743754" cy="4762744"/>
          </a:xfrm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Lazy versus eager instantiation 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Lazy initialization: create instance when needed</a:t>
            </a:r>
          </a:p>
          <a:p>
            <a:pPr lvl="1"/>
            <a:r>
              <a:rPr lang="en-US" sz="2500" dirty="0">
                <a:solidFill>
                  <a:schemeClr val="tx1"/>
                </a:solidFill>
              </a:rPr>
              <a:t>Eager initialization: instance created at load time, before needed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And whether or not it is actually ever accessed</a:t>
            </a:r>
          </a:p>
          <a:p>
            <a:pPr lvl="1"/>
            <a:endParaRPr lang="en-US" sz="25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Singleton class: encapsulates its sole instance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Only one instance, has global access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Wins over public, global variables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Retain control of the instance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Can ensure just a single instance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Issue: often don’t really need just one instance</a:t>
            </a:r>
          </a:p>
          <a:p>
            <a:pPr lvl="2"/>
            <a:r>
              <a:rPr lang="en-US" sz="2400" dirty="0" err="1">
                <a:solidFill>
                  <a:schemeClr val="tx1"/>
                </a:solidFill>
              </a:rPr>
              <a:t>Eg</a:t>
            </a:r>
            <a:r>
              <a:rPr lang="en-US" sz="2400" dirty="0">
                <a:solidFill>
                  <a:schemeClr val="tx1"/>
                </a:solidFill>
              </a:rPr>
              <a:t>: a kitchen in a house…</a:t>
            </a:r>
          </a:p>
        </p:txBody>
      </p:sp>
    </p:spTree>
    <p:extLst>
      <p:ext uri="{BB962C8B-B14F-4D97-AF65-F5344CB8AC3E}">
        <p14:creationId xmlns:p14="http://schemas.microsoft.com/office/powerpoint/2010/main" val="15984679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10745935" cy="49047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patterns have we looked at?</a:t>
            </a:r>
          </a:p>
          <a:p>
            <a:pPr lvl="1"/>
            <a:r>
              <a:rPr lang="en-US" dirty="0"/>
              <a:t>Null Object, Adapter, Strategy, Singleton</a:t>
            </a:r>
          </a:p>
          <a:p>
            <a:pPr lvl="1"/>
            <a:r>
              <a:rPr lang="en-US" dirty="0"/>
              <a:t>Will cover many more</a:t>
            </a:r>
          </a:p>
          <a:p>
            <a:pPr lvl="1"/>
            <a:r>
              <a:rPr lang="en-US" dirty="0"/>
              <a:t>Is there a way to organize them?</a:t>
            </a:r>
          </a:p>
          <a:p>
            <a:r>
              <a:rPr lang="en-US" dirty="0"/>
              <a:t>Singleton: based on how objects are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created</a:t>
            </a:r>
          </a:p>
          <a:p>
            <a:r>
              <a:rPr lang="en-US" dirty="0"/>
              <a:t>Strategy: how objects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behave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at run time</a:t>
            </a:r>
          </a:p>
          <a:p>
            <a:r>
              <a:rPr lang="en-US" dirty="0"/>
              <a:t>Adapter: the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dirty="0"/>
              <a:t> of objects/classes</a:t>
            </a:r>
          </a:p>
          <a:p>
            <a:r>
              <a:rPr lang="en-US" dirty="0"/>
              <a:t>Null Object: doesn’t quite fit in any of the 3 primary categories</a:t>
            </a:r>
          </a:p>
          <a:p>
            <a:pPr lvl="1"/>
            <a:r>
              <a:rPr lang="en-US" dirty="0"/>
              <a:t>Probably closest to behavioral </a:t>
            </a:r>
          </a:p>
          <a:p>
            <a:r>
              <a:rPr lang="en-US" dirty="0"/>
              <a:t>Will look at more examples in each category</a:t>
            </a:r>
          </a:p>
          <a:p>
            <a:r>
              <a:rPr lang="en-US" dirty="0"/>
              <a:t>Common feature: all reduce </a:t>
            </a:r>
            <a:r>
              <a:rPr lang="en-US" i="1" dirty="0"/>
              <a:t>coupling</a:t>
            </a:r>
            <a:r>
              <a:rPr lang="en-US" dirty="0"/>
              <a:t> between classes, increase </a:t>
            </a:r>
            <a:r>
              <a:rPr lang="en-US" i="1" dirty="0"/>
              <a:t>cohesion</a:t>
            </a:r>
            <a:r>
              <a:rPr lang="en-US" dirty="0"/>
              <a:t> within classes</a:t>
            </a:r>
            <a:endParaRPr lang="en-US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9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916138"/>
          </a:xfrm>
        </p:spPr>
        <p:txBody>
          <a:bodyPr>
            <a:normAutofit/>
          </a:bodyPr>
          <a:lstStyle/>
          <a:p>
            <a:r>
              <a:rPr lang="en-US" dirty="0"/>
              <a:t>Strategy Pattern</a:t>
            </a:r>
          </a:p>
          <a:p>
            <a:pPr lvl="1"/>
            <a:r>
              <a:rPr lang="en-US" dirty="0"/>
              <a:t>Indicator: excessive behavior overrides, code duplication among classes</a:t>
            </a:r>
          </a:p>
          <a:p>
            <a:pPr lvl="1"/>
            <a:r>
              <a:rPr lang="en-US" dirty="0"/>
              <a:t>Consequence:  allows changing behavior “late” – at runtime</a:t>
            </a:r>
          </a:p>
          <a:p>
            <a:pPr lvl="1"/>
            <a:r>
              <a:rPr lang="en-US" dirty="0"/>
              <a:t>Introduces </a:t>
            </a:r>
            <a:r>
              <a:rPr lang="en-US"/>
              <a:t>typically highly-coupled </a:t>
            </a:r>
            <a:r>
              <a:rPr lang="en-US" dirty="0"/>
              <a:t>classes to maintain</a:t>
            </a:r>
          </a:p>
          <a:p>
            <a:r>
              <a:rPr lang="en-US" dirty="0"/>
              <a:t>Singleton Pattern</a:t>
            </a:r>
          </a:p>
          <a:p>
            <a:pPr lvl="1"/>
            <a:r>
              <a:rPr lang="en-US" dirty="0"/>
              <a:t>Indicator: need single instance of a class (with </a:t>
            </a:r>
            <a:r>
              <a:rPr lang="en-US" i="1" dirty="0"/>
              <a:t>global</a:t>
            </a:r>
            <a:r>
              <a:rPr lang="en-US" dirty="0"/>
              <a:t> access)</a:t>
            </a:r>
          </a:p>
          <a:p>
            <a:pPr lvl="1"/>
            <a:r>
              <a:rPr lang="en-US" dirty="0"/>
              <a:t>Consequence: guarantee one instance, globally accessible</a:t>
            </a:r>
          </a:p>
          <a:p>
            <a:pPr lvl="1"/>
            <a:r>
              <a:rPr lang="en-US" dirty="0"/>
              <a:t>Multi-threaded applications: must use more complex solution</a:t>
            </a:r>
          </a:p>
          <a:p>
            <a:pPr lvl="1"/>
            <a:r>
              <a:rPr lang="en-US" dirty="0"/>
              <a:t>Possible overuse</a:t>
            </a:r>
          </a:p>
          <a:p>
            <a:r>
              <a:rPr lang="en-US" dirty="0"/>
              <a:t>Creational, Behavioral, Structural Design Patterns</a:t>
            </a:r>
          </a:p>
          <a:p>
            <a:r>
              <a:rPr lang="en-US" dirty="0"/>
              <a:t>Reducing coupling, increasing cohesion</a:t>
            </a:r>
          </a:p>
        </p:txBody>
      </p:sp>
    </p:spTree>
    <p:extLst>
      <p:ext uri="{BB962C8B-B14F-4D97-AF65-F5344CB8AC3E}">
        <p14:creationId xmlns:p14="http://schemas.microsoft.com/office/powerpoint/2010/main" val="249570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</a:t>
            </a:r>
            <a:endParaRPr lang="en-US" sz="36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8198" y="1911105"/>
            <a:ext cx="9631682" cy="458177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Sometimes it is important to have only one instance of a class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Easy to do of course, just declare a variable in a block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But what if need global access?</a:t>
            </a:r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Factory (that creates many “product” instances)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More on this later!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Window manager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Event logger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The challenge: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Ensure that a certain class has only </a:t>
            </a:r>
            <a:r>
              <a:rPr lang="en-US" b="1" dirty="0">
                <a:solidFill>
                  <a:schemeClr val="tx1"/>
                </a:solidFill>
              </a:rPr>
              <a:t>one</a:t>
            </a:r>
            <a:r>
              <a:rPr lang="en-US" dirty="0">
                <a:solidFill>
                  <a:schemeClr val="tx1"/>
                </a:solidFill>
              </a:rPr>
              <a:t> instance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global access to it</a:t>
            </a:r>
          </a:p>
        </p:txBody>
      </p:sp>
      <p:pic>
        <p:nvPicPr>
          <p:cNvPr id="1026" name="Picture 2" descr="C:\Documents and Settings\hornick\Local Settings\Temporary Internet Files\Content.IE5\PFYR14UO\MCj032609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08833" y="3705125"/>
            <a:ext cx="1295400" cy="1780289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2B8C75-D404-15B5-7BFA-5DCD71DFD2AB}"/>
              </a:ext>
            </a:extLst>
          </p:cNvPr>
          <p:cNvSpPr txBox="1"/>
          <p:nvPr/>
        </p:nvSpPr>
        <p:spPr>
          <a:xfrm>
            <a:off x="8358809" y="349889"/>
            <a:ext cx="3478695" cy="3756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Ch. 21 of </a:t>
            </a:r>
            <a:r>
              <a:rPr lang="en-US" i="1" dirty="0"/>
              <a:t>Design Patterns Explained</a:t>
            </a:r>
          </a:p>
        </p:txBody>
      </p:sp>
    </p:spTree>
    <p:extLst>
      <p:ext uri="{BB962C8B-B14F-4D97-AF65-F5344CB8AC3E}">
        <p14:creationId xmlns:p14="http://schemas.microsoft.com/office/powerpoint/2010/main" val="20731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90800"/>
            <a:ext cx="8001000" cy="2362200"/>
          </a:xfrm>
        </p:spPr>
        <p:txBody>
          <a:bodyPr/>
          <a:lstStyle/>
          <a:p>
            <a:pPr>
              <a:buNone/>
            </a:pPr>
            <a:r>
              <a:rPr 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How can you prevent </a:t>
            </a:r>
            <a:r>
              <a:rPr lang="en-US" sz="4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any</a:t>
            </a:r>
            <a:r>
              <a:rPr 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instances of a class from being created?</a:t>
            </a:r>
          </a:p>
        </p:txBody>
      </p:sp>
      <p:pic>
        <p:nvPicPr>
          <p:cNvPr id="3074" name="Picture 2" descr="C:\Documents and Settings\hornick\Local Settings\Temporary Internet Files\Content.IE5\3EMX8BOC\MCj043156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343400"/>
            <a:ext cx="1981200" cy="19812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18F052-477F-40C1-AD9D-8ABCC0CF1955}"/>
              </a:ext>
            </a:extLst>
          </p:cNvPr>
          <p:cNvSpPr txBox="1"/>
          <p:nvPr/>
        </p:nvSpPr>
        <p:spPr>
          <a:xfrm>
            <a:off x="530322" y="4808904"/>
            <a:ext cx="2901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Don’t write it?...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99C937-C31A-4AB3-A7D0-67F6631B061A}"/>
              </a:ext>
            </a:extLst>
          </p:cNvPr>
          <p:cNvSpPr txBox="1"/>
          <p:nvPr/>
        </p:nvSpPr>
        <p:spPr>
          <a:xfrm>
            <a:off x="530322" y="5334000"/>
            <a:ext cx="52064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Tell programmers, “just don’t </a:t>
            </a:r>
          </a:p>
          <a:p>
            <a:r>
              <a:rPr lang="en-US" sz="3200" dirty="0"/>
              <a:t>create instances”?</a:t>
            </a:r>
          </a:p>
        </p:txBody>
      </p:sp>
    </p:spTree>
    <p:extLst>
      <p:ext uri="{BB962C8B-B14F-4D97-AF65-F5344CB8AC3E}">
        <p14:creationId xmlns:p14="http://schemas.microsoft.com/office/powerpoint/2010/main" val="14602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Moving towards a solution…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4130" y="1985169"/>
            <a:ext cx="6934200" cy="4411662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Restrict the ability to construct more than one instance of a </a:t>
            </a:r>
            <a:r>
              <a:rPr lang="en-US" b="1" u="sng" dirty="0">
                <a:solidFill>
                  <a:schemeClr val="tx1"/>
                </a:solidFill>
              </a:rPr>
              <a:t>Singleton </a:t>
            </a:r>
            <a:r>
              <a:rPr lang="en-US" dirty="0">
                <a:solidFill>
                  <a:schemeClr val="tx1"/>
                </a:solidFill>
              </a:rPr>
              <a:t>class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Make the class responsible for keeping track of its one and only instance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Provide a global (static) access method</a:t>
            </a:r>
          </a:p>
        </p:txBody>
      </p:sp>
      <p:pic>
        <p:nvPicPr>
          <p:cNvPr id="2050" name="Picture 2" descr="C:\Documents and Settings\hornick\Local Settings\Temporary Internet Files\Content.IE5\DKJ0Z5I0\MCj00822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3839" y="3806031"/>
            <a:ext cx="2263242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1908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Basic solution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8199" y="1966669"/>
            <a:ext cx="11068665" cy="47474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Singleton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private static Singleton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private constructor cannot be called;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no instances can be created.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return the same instance to all callers of this method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static Singleton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add other methods…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4820652" y="2228451"/>
            <a:ext cx="5699864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75976" y="5004169"/>
            <a:ext cx="4268347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hornick\Local Settings\Temporary Internet Files\Content.IE5\8GV4S627\MCj042470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3137" y="5004169"/>
            <a:ext cx="2454757" cy="163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41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5E4AB-FA7E-4E39-B92B-ED232DC08CEA}"/>
              </a:ext>
            </a:extLst>
          </p:cNvPr>
          <p:cNvSpPr txBox="1"/>
          <p:nvPr/>
        </p:nvSpPr>
        <p:spPr>
          <a:xfrm>
            <a:off x="518511" y="1120365"/>
            <a:ext cx="1201482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class</a:t>
            </a:r>
            <a:r>
              <a:rPr lang="en-US" sz="2800" dirty="0">
                <a:latin typeface="Consolas" panose="020B0609020204030204" pitchFamily="49" charset="0"/>
              </a:rPr>
              <a:t> Printer {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private static </a:t>
            </a:r>
            <a:r>
              <a:rPr lang="en-US" sz="2800" dirty="0">
                <a:latin typeface="Consolas" panose="020B0609020204030204" pitchFamily="49" charset="0"/>
              </a:rPr>
              <a:t>Printer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= new Printer();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private</a:t>
            </a:r>
            <a:r>
              <a:rPr lang="en-US" sz="2800" dirty="0">
                <a:latin typeface="Consolas" panose="020B0609020204030204" pitchFamily="49" charset="0"/>
              </a:rPr>
              <a:t> Printer() { }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static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</a:rPr>
              <a:t>getInstance</a:t>
            </a:r>
            <a:r>
              <a:rPr lang="en-US" sz="2800" dirty="0">
                <a:latin typeface="Consolas" panose="020B0609020204030204" pitchFamily="49" charset="0"/>
              </a:rPr>
              <a:t>() {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; }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void write(String text) {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</a:t>
            </a:r>
            <a:r>
              <a:rPr lang="en-US" sz="2800" dirty="0" err="1">
                <a:latin typeface="Consolas" panose="020B0609020204030204" pitchFamily="49" charset="0"/>
              </a:rPr>
              <a:t>System.out.println</a:t>
            </a:r>
            <a:r>
              <a:rPr lang="en-US" sz="2800" dirty="0">
                <a:latin typeface="Consolas" panose="020B0609020204030204" pitchFamily="49" charset="0"/>
              </a:rPr>
              <a:t>(text); // or something fancier…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D9269-1F3B-4127-9015-B0F66BD61992}"/>
              </a:ext>
            </a:extLst>
          </p:cNvPr>
          <p:cNvSpPr/>
          <p:nvPr/>
        </p:nvSpPr>
        <p:spPr>
          <a:xfrm>
            <a:off x="9601474" y="474656"/>
            <a:ext cx="22076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4F54DB-621B-4477-9412-EE924B17607B}"/>
              </a:ext>
            </a:extLst>
          </p:cNvPr>
          <p:cNvSpPr txBox="1"/>
          <p:nvPr/>
        </p:nvSpPr>
        <p:spPr>
          <a:xfrm>
            <a:off x="2777924" y="5949387"/>
            <a:ext cx="12971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Usage: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39EAA9-9385-45F5-B20E-77E50AA20E39}"/>
              </a:ext>
            </a:extLst>
          </p:cNvPr>
          <p:cNvSpPr txBox="1"/>
          <p:nvPr/>
        </p:nvSpPr>
        <p:spPr>
          <a:xfrm>
            <a:off x="2777924" y="5948731"/>
            <a:ext cx="8868133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Usage</a:t>
            </a:r>
            <a:r>
              <a:rPr lang="en-US" sz="2400" dirty="0">
                <a:solidFill>
                  <a:schemeClr val="tx1"/>
                </a:solidFill>
              </a:rPr>
              <a:t>: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Printer.getInstance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().write(“Hello, Dolly!”);</a:t>
            </a:r>
          </a:p>
        </p:txBody>
      </p:sp>
    </p:spTree>
    <p:extLst>
      <p:ext uri="{BB962C8B-B14F-4D97-AF65-F5344CB8AC3E}">
        <p14:creationId xmlns:p14="http://schemas.microsoft.com/office/powerpoint/2010/main" val="2306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7084" y="350837"/>
            <a:ext cx="7543800" cy="1096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Important Concepts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561" y="1447799"/>
            <a:ext cx="10471355" cy="5021827"/>
          </a:xfrm>
        </p:spPr>
        <p:txBody>
          <a:bodyPr>
            <a:normAutofit/>
          </a:bodyPr>
          <a:lstStyle/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Why a private constructor?</a:t>
            </a:r>
          </a:p>
          <a:p>
            <a:pPr lvl="1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Instantiating the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class directly: compilation error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Only the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sz="2200" dirty="0">
                <a:solidFill>
                  <a:schemeClr val="tx1"/>
                </a:solidFill>
              </a:rPr>
              <a:t> class can create instances of itself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How can you access the single instance of the </a:t>
            </a:r>
            <a:r>
              <a:rPr lang="en-US" sz="3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sz="3000" dirty="0">
                <a:solidFill>
                  <a:schemeClr val="tx1"/>
                </a:solidFill>
              </a:rPr>
              <a:t> class?</a:t>
            </a:r>
          </a:p>
          <a:p>
            <a:pPr lvl="1"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is a static method, so accessible through the class name</a:t>
            </a:r>
          </a:p>
          <a:p>
            <a:pPr lvl="2"/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Singleton.getInstance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Provides global access to the instance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8E1E84-21F8-4A85-BBB1-C4C83D9C0CBB}"/>
              </a:ext>
            </a:extLst>
          </p:cNvPr>
          <p:cNvSpPr txBox="1"/>
          <p:nvPr/>
        </p:nvSpPr>
        <p:spPr>
          <a:xfrm rot="21026745">
            <a:off x="5956837" y="1201801"/>
            <a:ext cx="371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Print" panose="02000600000000000000" pitchFamily="2" charset="0"/>
              </a:rPr>
              <a:t>Could you make the constructor protected?</a:t>
            </a:r>
          </a:p>
        </p:txBody>
      </p:sp>
    </p:spTree>
    <p:extLst>
      <p:ext uri="{BB962C8B-B14F-4D97-AF65-F5344CB8AC3E}">
        <p14:creationId xmlns:p14="http://schemas.microsoft.com/office/powerpoint/2010/main" val="941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95E4AB-FA7E-4E39-B92B-ED232DC08CEA}"/>
              </a:ext>
            </a:extLst>
          </p:cNvPr>
          <p:cNvSpPr txBox="1"/>
          <p:nvPr/>
        </p:nvSpPr>
        <p:spPr>
          <a:xfrm>
            <a:off x="302201" y="633234"/>
            <a:ext cx="118897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class</a:t>
            </a:r>
            <a:r>
              <a:rPr lang="en-US" sz="2800" dirty="0">
                <a:latin typeface="Consolas" panose="020B0609020204030204" pitchFamily="49" charset="0"/>
              </a:rPr>
              <a:t> Printer {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private static </a:t>
            </a:r>
            <a:r>
              <a:rPr lang="en-US" sz="2800" dirty="0">
                <a:latin typeface="Consolas" panose="020B0609020204030204" pitchFamily="49" charset="0"/>
              </a:rPr>
              <a:t>Printer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; </a:t>
            </a:r>
            <a:r>
              <a:rPr lang="en-US" sz="2400" dirty="0">
                <a:latin typeface="Consolas" panose="020B0609020204030204" pitchFamily="49" charset="0"/>
              </a:rPr>
              <a:t>//</a:t>
            </a:r>
            <a:r>
              <a:rPr lang="en-US" sz="2400" strike="sngStrike" dirty="0">
                <a:solidFill>
                  <a:schemeClr val="tx1">
                    <a:lumMod val="85000"/>
                  </a:schemeClr>
                </a:solidFill>
                <a:latin typeface="Consolas" panose="020B0609020204030204" pitchFamily="49" charset="0"/>
              </a:rPr>
              <a:t>= new Printer();</a:t>
            </a:r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private</a:t>
            </a:r>
            <a:r>
              <a:rPr lang="en-US" sz="2800" dirty="0">
                <a:latin typeface="Consolas" panose="020B0609020204030204" pitchFamily="49" charset="0"/>
              </a:rPr>
              <a:t> Printer() { }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static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</a:rPr>
              <a:t>getInstance</a:t>
            </a:r>
            <a:r>
              <a:rPr lang="en-US" sz="2800" dirty="0">
                <a:latin typeface="Consolas" panose="020B0609020204030204" pitchFamily="49" charset="0"/>
              </a:rPr>
              <a:t>() { 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if (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 == null )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   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 = new Printer();</a:t>
            </a:r>
          </a:p>
          <a:p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        return</a:t>
            </a:r>
            <a:r>
              <a:rPr lang="en-US" sz="2800" dirty="0">
                <a:latin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</a:rPr>
              <a:t>uniqueInstance</a:t>
            </a:r>
            <a:r>
              <a:rPr lang="en-US" sz="2800" dirty="0">
                <a:latin typeface="Consolas" panose="020B0609020204030204" pitchFamily="49" charset="0"/>
              </a:rPr>
              <a:t>; 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}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US" sz="2800" dirty="0">
                <a:latin typeface="Consolas" panose="020B0609020204030204" pitchFamily="49" charset="0"/>
              </a:rPr>
              <a:t> write(String text) {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    </a:t>
            </a:r>
            <a:r>
              <a:rPr lang="en-US" sz="2800" dirty="0" err="1">
                <a:latin typeface="Consolas" panose="020B0609020204030204" pitchFamily="49" charset="0"/>
              </a:rPr>
              <a:t>System.out.println</a:t>
            </a:r>
            <a:r>
              <a:rPr lang="en-US" sz="2800" dirty="0">
                <a:latin typeface="Consolas" panose="020B0609020204030204" pitchFamily="49" charset="0"/>
              </a:rPr>
              <a:t>(text);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D9269-1F3B-4127-9015-B0F66BD61992}"/>
              </a:ext>
            </a:extLst>
          </p:cNvPr>
          <p:cNvSpPr/>
          <p:nvPr/>
        </p:nvSpPr>
        <p:spPr>
          <a:xfrm>
            <a:off x="7615358" y="248514"/>
            <a:ext cx="4379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Alternative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8420C7-9A42-43F2-95C0-2DDBA54A3BF7}"/>
              </a:ext>
            </a:extLst>
          </p:cNvPr>
          <p:cNvSpPr txBox="1"/>
          <p:nvPr/>
        </p:nvSpPr>
        <p:spPr>
          <a:xfrm>
            <a:off x="7451418" y="3979830"/>
            <a:ext cx="397027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Segoe Print" panose="02000600000000000000" pitchFamily="2" charset="0"/>
              </a:rPr>
              <a:t>“Lazy” initialization – initialize on 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8D41DB-F01F-4E4B-B88F-A8FE27499432}"/>
              </a:ext>
            </a:extLst>
          </p:cNvPr>
          <p:cNvSpPr txBox="1"/>
          <p:nvPr/>
        </p:nvSpPr>
        <p:spPr>
          <a:xfrm>
            <a:off x="7887708" y="2104622"/>
            <a:ext cx="360226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latin typeface="Segoe Print" panose="02000600000000000000" pitchFamily="2" charset="0"/>
              </a:rPr>
              <a:t>Eager initialization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7DA40B-241F-4FCA-BB7A-2B77251B8469}"/>
              </a:ext>
            </a:extLst>
          </p:cNvPr>
          <p:cNvCxnSpPr/>
          <p:nvPr/>
        </p:nvCxnSpPr>
        <p:spPr>
          <a:xfrm flipV="1">
            <a:off x="9875520" y="1479665"/>
            <a:ext cx="266007" cy="62345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6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dirty="0"/>
              <a:t>Eager instantiation has pros and cons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3932"/>
            <a:ext cx="8449638" cy="4618064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Global/static objects created whether used or not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Created on application load, before call to main()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If creating singleton object is resource intensive, get delay on start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Example: object establishes a network connection to a remote database server upon creation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Not all information may be available at static initialization time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Example: the specific file/database/resource that you are connecting to may not be known at application load time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Win: static initialization is guaranteed to be “thread-safe”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Relevant for GUI apps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Why? Need example where it fails!</a:t>
            </a:r>
          </a:p>
        </p:txBody>
      </p:sp>
      <p:pic>
        <p:nvPicPr>
          <p:cNvPr id="3074" name="Picture 2" descr="C:\Documents and Settings\hornick\Local Settings\Temporary Internet Files\Content.IE5\YDNS56TQ\MCj015701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4418" y="1952737"/>
            <a:ext cx="2286000" cy="2952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80102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11068</TotalTime>
  <Words>1152</Words>
  <Application>Microsoft Office PowerPoint</Application>
  <PresentationFormat>Widescreen</PresentationFormat>
  <Paragraphs>200</Paragraphs>
  <Slides>15</Slides>
  <Notes>10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Corbel</vt:lpstr>
      <vt:lpstr>Courier New</vt:lpstr>
      <vt:lpstr>Segoe Print</vt:lpstr>
      <vt:lpstr>Depth</vt:lpstr>
      <vt:lpstr> 11. Singleton Pattern</vt:lpstr>
      <vt:lpstr>Singleton</vt:lpstr>
      <vt:lpstr>Question:</vt:lpstr>
      <vt:lpstr>Moving towards a solution…</vt:lpstr>
      <vt:lpstr>Basic solution</vt:lpstr>
      <vt:lpstr>PowerPoint Presentation</vt:lpstr>
      <vt:lpstr>Important Concepts</vt:lpstr>
      <vt:lpstr>PowerPoint Presentation</vt:lpstr>
      <vt:lpstr>Eager instantiation has pros and cons</vt:lpstr>
      <vt:lpstr>Multithreading</vt:lpstr>
      <vt:lpstr>Lazy Initialization with Multithreading</vt:lpstr>
      <vt:lpstr>Summary</vt:lpstr>
      <vt:lpstr>Design Patterns</vt:lpstr>
      <vt:lpstr>Patterns of patterns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380</cp:revision>
  <dcterms:created xsi:type="dcterms:W3CDTF">2014-08-01T20:24:53Z</dcterms:created>
  <dcterms:modified xsi:type="dcterms:W3CDTF">2024-11-20T16:24:03Z</dcterms:modified>
</cp:coreProperties>
</file>