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17"/>
  </p:notesMasterIdLst>
  <p:sldIdLst>
    <p:sldId id="256" r:id="rId2"/>
    <p:sldId id="297" r:id="rId3"/>
    <p:sldId id="313" r:id="rId4"/>
    <p:sldId id="301" r:id="rId5"/>
    <p:sldId id="302" r:id="rId6"/>
    <p:sldId id="303" r:id="rId7"/>
    <p:sldId id="304" r:id="rId8"/>
    <p:sldId id="305" r:id="rId9"/>
    <p:sldId id="311" r:id="rId10"/>
    <p:sldId id="312" r:id="rId11"/>
    <p:sldId id="306" r:id="rId12"/>
    <p:sldId id="307" r:id="rId13"/>
    <p:sldId id="308" r:id="rId14"/>
    <p:sldId id="309" r:id="rId15"/>
    <p:sldId id="31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5" autoAdjust="0"/>
    <p:restoredTop sz="94490" autoAdjust="0"/>
  </p:normalViewPr>
  <p:slideViewPr>
    <p:cSldViewPr snapToGrid="0">
      <p:cViewPr varScale="1">
        <p:scale>
          <a:sx n="66" d="100"/>
          <a:sy n="66" d="100"/>
        </p:scale>
        <p:origin x="3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0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D4466496-733F-40D0-9D79-0C206DC0D135}" type="slidenum">
              <a:rPr lang="en-US" sz="1200">
                <a:latin typeface="Times New Roman"/>
              </a:rPr>
              <a:t>6</a:t>
            </a:fld>
            <a:endParaRPr/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081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30CC965D-EEDF-49F0-BB2B-C3F4EA63036C}" type="slidenum">
              <a:rPr lang="en-US" sz="1200">
                <a:latin typeface="Times New Roman"/>
              </a:rPr>
              <a:t>7</a:t>
            </a:fld>
            <a:endParaRPr/>
          </a:p>
        </p:txBody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5345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procedural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49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668BCF8D-9B1C-4D95-B23B-89F1BED2B12B}" type="slidenum">
              <a:rPr lang="en-US" sz="1200">
                <a:latin typeface="Times New Roman"/>
              </a:rPr>
              <a:t>12</a:t>
            </a:fld>
            <a:endParaRPr/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3105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DBFEB801-771F-4EB6-8AB4-2A2DA3DF789A}" type="slidenum">
              <a:rPr lang="en-US" sz="1200">
                <a:latin typeface="Times New Roman"/>
              </a:rPr>
              <a:t>13</a:t>
            </a:fld>
            <a:endParaRPr/>
          </a:p>
        </p:txBody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r>
              <a:rPr lang="en-US" dirty="0"/>
              <a:t>OS Layer image from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1399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D3E531C7-ADBC-49E1-AE4A-CA2CE841997E}" type="slidenum">
              <a:rPr lang="en-US" sz="1200">
                <a:latin typeface="Times New Roman"/>
              </a:rPr>
              <a:t>14</a:t>
            </a:fld>
            <a:endParaRPr/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1004760" y="4565520"/>
            <a:ext cx="5304960" cy="4281120"/>
          </a:xfrm>
          <a:prstGeom prst="rect">
            <a:avLst/>
          </a:prstGeom>
        </p:spPr>
        <p:txBody>
          <a:bodyPr lIns="95400" tIns="47520" rIns="95400" bIns="4752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21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64028"/>
            <a:ext cx="11353800" cy="2393972"/>
          </a:xfrm>
        </p:spPr>
        <p:txBody>
          <a:bodyPr>
            <a:normAutofit/>
          </a:bodyPr>
          <a:lstStyle/>
          <a:p>
            <a:br>
              <a:rPr lang="en-US" sz="7200"/>
            </a:br>
            <a:r>
              <a:rPr lang="en-US" sz="7200"/>
              <a:t>12. </a:t>
            </a:r>
            <a:r>
              <a:rPr lang="en-US" sz="7200" dirty="0"/>
              <a:t>Façade Pattern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SWE2410 Design and Cloud Patterns</a:t>
            </a:r>
          </a:p>
          <a:p>
            <a:r>
              <a:rPr lang="en-US"/>
              <a:t>Dr</a:t>
            </a:r>
            <a:r>
              <a:rPr lang="en-US" dirty="0"/>
              <a:t>. Rob Hasker (based on slides by Dr. Mark Hornick)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DE3AAB-CC20-904F-ADE4-7BECF8900C03}"/>
              </a:ext>
            </a:extLst>
          </p:cNvPr>
          <p:cNvSpPr txBox="1"/>
          <p:nvPr/>
        </p:nvSpPr>
        <p:spPr>
          <a:xfrm>
            <a:off x="8026398" y="749300"/>
            <a:ext cx="332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Design Patterns Explained</a:t>
            </a:r>
            <a:r>
              <a:rPr lang="en-US" dirty="0"/>
              <a:t>, Ch. 6</a:t>
            </a:r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DBB1-76FA-44E8-A367-8921BD00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Vehicle sales prep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3BC2D3-FE67-4969-AB97-4EE682154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767" y="3973137"/>
            <a:ext cx="3915554" cy="19687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5B30C7-924E-41A3-816E-2226B78D2C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66" y="1862224"/>
            <a:ext cx="6870988" cy="47708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E0F866B-30F7-4703-96E4-1CD50B69010A}"/>
              </a:ext>
            </a:extLst>
          </p:cNvPr>
          <p:cNvSpPr txBox="1"/>
          <p:nvPr/>
        </p:nvSpPr>
        <p:spPr>
          <a:xfrm>
            <a:off x="7788767" y="2238532"/>
            <a:ext cx="3792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cohesion does </a:t>
            </a:r>
            <a:r>
              <a:rPr lang="en-US" sz="2400" dirty="0" err="1"/>
              <a:t>VehicleFacade</a:t>
            </a:r>
            <a:r>
              <a:rPr lang="en-US" sz="2400" dirty="0"/>
              <a:t> exhibit?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Is this a problem?</a:t>
            </a:r>
          </a:p>
        </p:txBody>
      </p:sp>
    </p:spTree>
    <p:extLst>
      <p:ext uri="{BB962C8B-B14F-4D97-AF65-F5344CB8AC3E}">
        <p14:creationId xmlns:p14="http://schemas.microsoft.com/office/powerpoint/2010/main" val="282604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618624" y="2843028"/>
            <a:ext cx="3014592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 dirty="0">
                <a:latin typeface="Corbel"/>
              </a:rPr>
              <a:t>Generic Pattern</a:t>
            </a:r>
            <a:endParaRPr dirty="0"/>
          </a:p>
        </p:txBody>
      </p:sp>
      <p:pic>
        <p:nvPicPr>
          <p:cNvPr id="304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227456" y="902088"/>
            <a:ext cx="6857640" cy="5207040"/>
          </a:xfrm>
          <a:prstGeom prst="rect">
            <a:avLst/>
          </a:prstGeom>
          <a:ln w="9360">
            <a:noFill/>
          </a:ln>
        </p:spPr>
      </p:pic>
    </p:spTree>
    <p:extLst>
      <p:ext uri="{BB962C8B-B14F-4D97-AF65-F5344CB8AC3E}">
        <p14:creationId xmlns:p14="http://schemas.microsoft.com/office/powerpoint/2010/main" val="13405214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/>
              <a:t>Façade </a:t>
            </a:r>
            <a:r>
              <a:rPr lang="en-US" sz="5400" dirty="0">
                <a:latin typeface="Corbel"/>
              </a:rPr>
              <a:t>Consequences</a:t>
            </a:r>
            <a:endParaRPr dirty="0"/>
          </a:p>
        </p:txBody>
      </p:sp>
      <p:sp>
        <p:nvSpPr>
          <p:cNvPr id="306" name="TextShape 2"/>
          <p:cNvSpPr txBox="1"/>
          <p:nvPr/>
        </p:nvSpPr>
        <p:spPr>
          <a:xfrm>
            <a:off x="566849" y="2321323"/>
            <a:ext cx="9617676" cy="4171637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Corbel"/>
              </a:rPr>
              <a:t>Shields clients from subsystem components</a:t>
            </a:r>
            <a:endParaRPr dirty="0"/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Make subsystem easier to use</a:t>
            </a:r>
            <a:endParaRPr dirty="0"/>
          </a:p>
          <a:p>
            <a:endParaRPr dirty="0"/>
          </a:p>
          <a:p>
            <a:pPr>
              <a:lnSpc>
                <a:spcPct val="90000"/>
              </a:lnSpc>
            </a:pPr>
            <a:r>
              <a:rPr lang="en-US" sz="2800" dirty="0">
                <a:latin typeface="Corbel"/>
              </a:rPr>
              <a:t>Reduces coupling from client to subsystem classes</a:t>
            </a:r>
            <a:endParaRPr dirty="0"/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Allow internal classes to change freely</a:t>
            </a:r>
            <a:endParaRPr dirty="0"/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Permit “layering” of system function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Level of client-subsystem coupling</a:t>
            </a:r>
            <a:endParaRPr dirty="0"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Make Facade an abstract class</a:t>
            </a:r>
            <a:endParaRPr sz="2000" dirty="0"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000" dirty="0">
                <a:latin typeface="Corbel"/>
              </a:rPr>
              <a:t>Different concrete subclasses for different implementations of the subsystem</a:t>
            </a:r>
            <a:endParaRPr sz="2000" dirty="0"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Configure the façade object with different subsystem objects</a:t>
            </a:r>
            <a:endParaRPr sz="2000" dirty="0"/>
          </a:p>
          <a:p>
            <a:endParaRPr dirty="0"/>
          </a:p>
        </p:txBody>
      </p:sp>
      <p:pic>
        <p:nvPicPr>
          <p:cNvPr id="307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78302" y="5318290"/>
            <a:ext cx="1119556" cy="1450961"/>
          </a:xfrm>
          <a:prstGeom prst="rect">
            <a:avLst/>
          </a:prstGeom>
          <a:ln>
            <a:noFill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35D848B9-6103-42D1-97BF-4FF3E60E8C8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556937" y="131337"/>
            <a:ext cx="4393325" cy="3117725"/>
          </a:xfrm>
          <a:prstGeom prst="rect">
            <a:avLst/>
          </a:prstGeom>
          <a:ln w="9360">
            <a:noFill/>
          </a:ln>
        </p:spPr>
      </p:pic>
    </p:spTree>
    <p:extLst>
      <p:ext uri="{BB962C8B-B14F-4D97-AF65-F5344CB8AC3E}">
        <p14:creationId xmlns:p14="http://schemas.microsoft.com/office/powerpoint/2010/main" val="892935017"/>
      </p:ext>
    </p:extLst>
  </p:cSld>
  <p:clrMapOvr>
    <a:masterClrMapping/>
  </p:clrMapOvr>
  <p:transition spd="slow"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/>
              <a:t>Façade </a:t>
            </a:r>
            <a:r>
              <a:rPr lang="en-US" sz="5400" dirty="0">
                <a:latin typeface="Corbel"/>
              </a:rPr>
              <a:t>Applications</a:t>
            </a:r>
            <a:endParaRPr dirty="0"/>
          </a:p>
        </p:txBody>
      </p:sp>
      <p:sp>
        <p:nvSpPr>
          <p:cNvPr id="309" name="TextShape 2"/>
          <p:cNvSpPr txBox="1"/>
          <p:nvPr/>
        </p:nvSpPr>
        <p:spPr>
          <a:xfrm>
            <a:off x="462454" y="2125675"/>
            <a:ext cx="5844803" cy="3530966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Corbel"/>
              </a:rPr>
              <a:t>Interface to existing library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Unify or “clean up” complex interface</a:t>
            </a:r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r>
              <a:rPr lang="en-US" sz="2800" dirty="0">
                <a:latin typeface="Corbel"/>
              </a:rPr>
              <a:t>Design layered system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Various service levels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Façade abstracts interface of each level</a:t>
            </a:r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r>
              <a:rPr lang="en-US" sz="2800" dirty="0">
                <a:latin typeface="Corbel"/>
              </a:rPr>
              <a:t>Provide abstract interfaces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To alternative implementations</a:t>
            </a:r>
            <a:endParaRPr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F64E968-5929-47B7-A1B6-E69D4A20285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114112" y="365040"/>
            <a:ext cx="4813738" cy="3297663"/>
          </a:xfrm>
          <a:prstGeom prst="rect">
            <a:avLst/>
          </a:prstGeom>
          <a:ln w="9360">
            <a:noFill/>
          </a:ln>
        </p:spPr>
      </p:pic>
      <p:pic>
        <p:nvPicPr>
          <p:cNvPr id="3" name="Picture 2" descr="A diagram of a diagram of a layer of operating system">
            <a:extLst>
              <a:ext uri="{FF2B5EF4-FFF2-40B4-BE49-F238E27FC236}">
                <a16:creationId xmlns:a16="http://schemas.microsoft.com/office/drawing/2014/main" id="{2947BC35-3332-9CC5-CDDB-9462728441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112" y="4023911"/>
            <a:ext cx="4813738" cy="260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4274"/>
      </p:ext>
    </p:extLst>
  </p:cSld>
  <p:clrMapOvr>
    <a:masterClrMapping/>
  </p:clrMapOvr>
  <p:transition spd="slow"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>
                <a:latin typeface="Corbel"/>
              </a:rPr>
              <a:t>Three patterns...</a:t>
            </a:r>
            <a:endParaRPr dirty="0"/>
          </a:p>
        </p:txBody>
      </p:sp>
      <p:sp>
        <p:nvSpPr>
          <p:cNvPr id="311" name="TextShape 2"/>
          <p:cNvSpPr txBox="1"/>
          <p:nvPr/>
        </p:nvSpPr>
        <p:spPr>
          <a:xfrm>
            <a:off x="1097280" y="1828800"/>
            <a:ext cx="10241280" cy="4663440"/>
          </a:xfrm>
          <a:prstGeom prst="rect">
            <a:avLst/>
          </a:prstGeom>
        </p:spPr>
        <p:txBody>
          <a:bodyPr lIns="92160" tIns="46080" rIns="92160" bIns="46080"/>
          <a:lstStyle/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q"/>
            </a:pPr>
            <a:r>
              <a:rPr lang="en-US" sz="2800" dirty="0"/>
              <a:t>Façade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Provide “clean” interface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Underlying operations still available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latin typeface="Corbel"/>
              </a:rPr>
              <a:t>Adapter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Conform interface to a specific client 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Adapt new set of classes to old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Stabilize interface to library under development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q"/>
            </a:pPr>
            <a:r>
              <a:rPr lang="en-US" sz="2800" dirty="0">
                <a:latin typeface="Corbel"/>
              </a:rPr>
              <a:t>Proxy - later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Interface to remote client or controlled access to a resource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q"/>
            </a:pPr>
            <a:r>
              <a:rPr lang="en-US" sz="2600" dirty="0">
                <a:latin typeface="Corbel"/>
              </a:rPr>
              <a:t>Underlying operations not available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328152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Façade: clean interface to complex subsystems</a:t>
            </a:r>
          </a:p>
          <a:p>
            <a:r>
              <a:rPr lang="en-US" dirty="0">
                <a:solidFill>
                  <a:schemeClr val="tx1"/>
                </a:solidFill>
              </a:rPr>
              <a:t>Decorator </a:t>
            </a:r>
            <a:r>
              <a:rPr lang="en-US">
                <a:solidFill>
                  <a:schemeClr val="tx1"/>
                </a:solidFill>
              </a:rPr>
              <a:t>(previous notes): </a:t>
            </a:r>
            <a:r>
              <a:rPr lang="en-US" dirty="0">
                <a:solidFill>
                  <a:schemeClr val="tx1"/>
                </a:solidFill>
              </a:rPr>
              <a:t>adding properties to objects without using inheritance</a:t>
            </a:r>
          </a:p>
          <a:p>
            <a:r>
              <a:rPr lang="en-US" dirty="0">
                <a:solidFill>
                  <a:schemeClr val="tx1"/>
                </a:solidFill>
              </a:rPr>
              <a:t>Composition Over Extension principle</a:t>
            </a:r>
          </a:p>
        </p:txBody>
      </p:sp>
    </p:spTree>
    <p:extLst>
      <p:ext uri="{BB962C8B-B14F-4D97-AF65-F5344CB8AC3E}">
        <p14:creationId xmlns:p14="http://schemas.microsoft.com/office/powerpoint/2010/main" val="119789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 dirty="0">
                <a:latin typeface="Corbel"/>
              </a:rPr>
              <a:t>Recall: Adapter (Wrapper) Pattern</a:t>
            </a:r>
            <a:endParaRPr dirty="0"/>
          </a:p>
        </p:txBody>
      </p:sp>
      <p:sp>
        <p:nvSpPr>
          <p:cNvPr id="224" name="CustomShape 36"/>
          <p:cNvSpPr/>
          <p:nvPr/>
        </p:nvSpPr>
        <p:spPr>
          <a:xfrm>
            <a:off x="1033919" y="2646360"/>
            <a:ext cx="3411957" cy="3747240"/>
          </a:xfrm>
          <a:prstGeom prst="rect">
            <a:avLst/>
          </a:prstGeom>
          <a:solidFill>
            <a:srgbClr val="41AEBD"/>
          </a:solidFill>
          <a:ln w="19080">
            <a:solidFill>
              <a:srgbClr val="FFFFFF"/>
            </a:solidFill>
            <a:miter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Adapter</a:t>
            </a:r>
            <a:endParaRPr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 Implements the interface your classes expect</a:t>
            </a:r>
            <a:endParaRPr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  <a:latin typeface="Corbel"/>
              </a:rPr>
              <a:t> Uses the old vendor interface to pass requests to the new vendor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CustomShape 12">
            <a:extLst>
              <a:ext uri="{FF2B5EF4-FFF2-40B4-BE49-F238E27FC236}">
                <a16:creationId xmlns:a16="http://schemas.microsoft.com/office/drawing/2014/main" id="{10126A7F-3661-4A12-624A-C1218BA114DA}"/>
              </a:ext>
            </a:extLst>
          </p:cNvPr>
          <p:cNvSpPr/>
          <p:nvPr/>
        </p:nvSpPr>
        <p:spPr>
          <a:xfrm>
            <a:off x="6590660" y="2597403"/>
            <a:ext cx="1381540" cy="60131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Existing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Application</a:t>
            </a:r>
            <a:endParaRPr dirty="0"/>
          </a:p>
        </p:txBody>
      </p:sp>
      <p:sp>
        <p:nvSpPr>
          <p:cNvPr id="6" name="Arrow: Pentagon 19">
            <a:extLst>
              <a:ext uri="{FF2B5EF4-FFF2-40B4-BE49-F238E27FC236}">
                <a16:creationId xmlns:a16="http://schemas.microsoft.com/office/drawing/2014/main" id="{0262938B-40A5-072C-37B7-D90D519AE814}"/>
              </a:ext>
            </a:extLst>
          </p:cNvPr>
          <p:cNvSpPr/>
          <p:nvPr/>
        </p:nvSpPr>
        <p:spPr>
          <a:xfrm>
            <a:off x="6504409" y="1993876"/>
            <a:ext cx="2016141" cy="1852500"/>
          </a:xfrm>
          <a:prstGeom prst="homePlat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stomShape 13">
            <a:extLst>
              <a:ext uri="{FF2B5EF4-FFF2-40B4-BE49-F238E27FC236}">
                <a16:creationId xmlns:a16="http://schemas.microsoft.com/office/drawing/2014/main" id="{AE4F3A48-AFAF-5F6F-D46A-44E78777BFD5}"/>
              </a:ext>
            </a:extLst>
          </p:cNvPr>
          <p:cNvSpPr/>
          <p:nvPr/>
        </p:nvSpPr>
        <p:spPr>
          <a:xfrm>
            <a:off x="9535213" y="2593050"/>
            <a:ext cx="1144294" cy="57980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Vendor 1 Classes</a:t>
            </a:r>
            <a:endParaRPr dirty="0"/>
          </a:p>
        </p:txBody>
      </p:sp>
      <p:sp>
        <p:nvSpPr>
          <p:cNvPr id="7" name="Arrow: Chevron 20">
            <a:extLst>
              <a:ext uri="{FF2B5EF4-FFF2-40B4-BE49-F238E27FC236}">
                <a16:creationId xmlns:a16="http://schemas.microsoft.com/office/drawing/2014/main" id="{7639D2EE-52AE-9AA8-6D3B-3AA688343CA3}"/>
              </a:ext>
            </a:extLst>
          </p:cNvPr>
          <p:cNvSpPr/>
          <p:nvPr/>
        </p:nvSpPr>
        <p:spPr>
          <a:xfrm>
            <a:off x="8635762" y="2018333"/>
            <a:ext cx="1919194" cy="1807567"/>
          </a:xfrm>
          <a:custGeom>
            <a:avLst/>
            <a:gdLst>
              <a:gd name="connsiteX0" fmla="*/ 0 w 2408215"/>
              <a:gd name="connsiteY0" fmla="*/ 0 h 1992113"/>
              <a:gd name="connsiteX1" fmla="*/ 1412159 w 2408215"/>
              <a:gd name="connsiteY1" fmla="*/ 0 h 1992113"/>
              <a:gd name="connsiteX2" fmla="*/ 2408215 w 2408215"/>
              <a:gd name="connsiteY2" fmla="*/ 996057 h 1992113"/>
              <a:gd name="connsiteX3" fmla="*/ 1412159 w 2408215"/>
              <a:gd name="connsiteY3" fmla="*/ 1992113 h 1992113"/>
              <a:gd name="connsiteX4" fmla="*/ 0 w 2408215"/>
              <a:gd name="connsiteY4" fmla="*/ 1992113 h 1992113"/>
              <a:gd name="connsiteX5" fmla="*/ 996057 w 2408215"/>
              <a:gd name="connsiteY5" fmla="*/ 996057 h 1992113"/>
              <a:gd name="connsiteX6" fmla="*/ 0 w 2408215"/>
              <a:gd name="connsiteY6" fmla="*/ 0 h 1992113"/>
              <a:gd name="connsiteX0" fmla="*/ 0 w 2408215"/>
              <a:gd name="connsiteY0" fmla="*/ 13447 h 2005560"/>
              <a:gd name="connsiteX1" fmla="*/ 2286218 w 2408215"/>
              <a:gd name="connsiteY1" fmla="*/ 0 h 2005560"/>
              <a:gd name="connsiteX2" fmla="*/ 2408215 w 2408215"/>
              <a:gd name="connsiteY2" fmla="*/ 1009504 h 2005560"/>
              <a:gd name="connsiteX3" fmla="*/ 1412159 w 2408215"/>
              <a:gd name="connsiteY3" fmla="*/ 2005560 h 2005560"/>
              <a:gd name="connsiteX4" fmla="*/ 0 w 2408215"/>
              <a:gd name="connsiteY4" fmla="*/ 2005560 h 2005560"/>
              <a:gd name="connsiteX5" fmla="*/ 996057 w 2408215"/>
              <a:gd name="connsiteY5" fmla="*/ 1009504 h 2005560"/>
              <a:gd name="connsiteX6" fmla="*/ 0 w 2408215"/>
              <a:gd name="connsiteY6" fmla="*/ 13447 h 2005560"/>
              <a:gd name="connsiteX0" fmla="*/ 0 w 2327533"/>
              <a:gd name="connsiteY0" fmla="*/ 13447 h 2005560"/>
              <a:gd name="connsiteX1" fmla="*/ 2286218 w 2327533"/>
              <a:gd name="connsiteY1" fmla="*/ 0 h 2005560"/>
              <a:gd name="connsiteX2" fmla="*/ 2327533 w 2327533"/>
              <a:gd name="connsiteY2" fmla="*/ 1009504 h 2005560"/>
              <a:gd name="connsiteX3" fmla="*/ 1412159 w 2327533"/>
              <a:gd name="connsiteY3" fmla="*/ 2005560 h 2005560"/>
              <a:gd name="connsiteX4" fmla="*/ 0 w 2327533"/>
              <a:gd name="connsiteY4" fmla="*/ 2005560 h 2005560"/>
              <a:gd name="connsiteX5" fmla="*/ 996057 w 2327533"/>
              <a:gd name="connsiteY5" fmla="*/ 1009504 h 2005560"/>
              <a:gd name="connsiteX6" fmla="*/ 0 w 2327533"/>
              <a:gd name="connsiteY6" fmla="*/ 13447 h 2005560"/>
              <a:gd name="connsiteX0" fmla="*/ 0 w 2393794"/>
              <a:gd name="connsiteY0" fmla="*/ 13447 h 2005560"/>
              <a:gd name="connsiteX1" fmla="*/ 2286218 w 2393794"/>
              <a:gd name="connsiteY1" fmla="*/ 0 h 2005560"/>
              <a:gd name="connsiteX2" fmla="*/ 2327533 w 2393794"/>
              <a:gd name="connsiteY2" fmla="*/ 1009504 h 2005560"/>
              <a:gd name="connsiteX3" fmla="*/ 2393794 w 2393794"/>
              <a:gd name="connsiteY3" fmla="*/ 1965219 h 2005560"/>
              <a:gd name="connsiteX4" fmla="*/ 0 w 2393794"/>
              <a:gd name="connsiteY4" fmla="*/ 2005560 h 2005560"/>
              <a:gd name="connsiteX5" fmla="*/ 996057 w 2393794"/>
              <a:gd name="connsiteY5" fmla="*/ 1009504 h 2005560"/>
              <a:gd name="connsiteX6" fmla="*/ 0 w 2393794"/>
              <a:gd name="connsiteY6" fmla="*/ 13447 h 2005560"/>
              <a:gd name="connsiteX0" fmla="*/ 0 w 2327533"/>
              <a:gd name="connsiteY0" fmla="*/ 13447 h 2005560"/>
              <a:gd name="connsiteX1" fmla="*/ 2286218 w 2327533"/>
              <a:gd name="connsiteY1" fmla="*/ 0 h 2005560"/>
              <a:gd name="connsiteX2" fmla="*/ 2327533 w 2327533"/>
              <a:gd name="connsiteY2" fmla="*/ 1009504 h 2005560"/>
              <a:gd name="connsiteX3" fmla="*/ 2326558 w 2327533"/>
              <a:gd name="connsiteY3" fmla="*/ 1965219 h 2005560"/>
              <a:gd name="connsiteX4" fmla="*/ 0 w 2327533"/>
              <a:gd name="connsiteY4" fmla="*/ 2005560 h 2005560"/>
              <a:gd name="connsiteX5" fmla="*/ 996057 w 2327533"/>
              <a:gd name="connsiteY5" fmla="*/ 1009504 h 2005560"/>
              <a:gd name="connsiteX6" fmla="*/ 0 w 2327533"/>
              <a:gd name="connsiteY6" fmla="*/ 13447 h 2005560"/>
              <a:gd name="connsiteX0" fmla="*/ 0 w 2326558"/>
              <a:gd name="connsiteY0" fmla="*/ 13447 h 2005560"/>
              <a:gd name="connsiteX1" fmla="*/ 2286218 w 2326558"/>
              <a:gd name="connsiteY1" fmla="*/ 0 h 2005560"/>
              <a:gd name="connsiteX2" fmla="*/ 2326558 w 2326558"/>
              <a:gd name="connsiteY2" fmla="*/ 1965219 h 2005560"/>
              <a:gd name="connsiteX3" fmla="*/ 0 w 2326558"/>
              <a:gd name="connsiteY3" fmla="*/ 2005560 h 2005560"/>
              <a:gd name="connsiteX4" fmla="*/ 996057 w 2326558"/>
              <a:gd name="connsiteY4" fmla="*/ 1009504 h 2005560"/>
              <a:gd name="connsiteX5" fmla="*/ 0 w 2326558"/>
              <a:gd name="connsiteY5" fmla="*/ 13447 h 2005560"/>
              <a:gd name="connsiteX0" fmla="*/ 0 w 2326559"/>
              <a:gd name="connsiteY0" fmla="*/ 0 h 1992113"/>
              <a:gd name="connsiteX1" fmla="*/ 2326559 w 2326559"/>
              <a:gd name="connsiteY1" fmla="*/ 0 h 1992113"/>
              <a:gd name="connsiteX2" fmla="*/ 2326558 w 2326559"/>
              <a:gd name="connsiteY2" fmla="*/ 1951772 h 1992113"/>
              <a:gd name="connsiteX3" fmla="*/ 0 w 2326559"/>
              <a:gd name="connsiteY3" fmla="*/ 1992113 h 1992113"/>
              <a:gd name="connsiteX4" fmla="*/ 996057 w 2326559"/>
              <a:gd name="connsiteY4" fmla="*/ 996057 h 1992113"/>
              <a:gd name="connsiteX5" fmla="*/ 0 w 2326559"/>
              <a:gd name="connsiteY5" fmla="*/ 0 h 1992113"/>
              <a:gd name="connsiteX0" fmla="*/ 0 w 2326558"/>
              <a:gd name="connsiteY0" fmla="*/ 0 h 1992113"/>
              <a:gd name="connsiteX1" fmla="*/ 2151747 w 2326558"/>
              <a:gd name="connsiteY1" fmla="*/ 0 h 1992113"/>
              <a:gd name="connsiteX2" fmla="*/ 2326558 w 2326558"/>
              <a:gd name="connsiteY2" fmla="*/ 1951772 h 1992113"/>
              <a:gd name="connsiteX3" fmla="*/ 0 w 2326558"/>
              <a:gd name="connsiteY3" fmla="*/ 1992113 h 1992113"/>
              <a:gd name="connsiteX4" fmla="*/ 996057 w 2326558"/>
              <a:gd name="connsiteY4" fmla="*/ 996057 h 1992113"/>
              <a:gd name="connsiteX5" fmla="*/ 0 w 2326558"/>
              <a:gd name="connsiteY5" fmla="*/ 0 h 1992113"/>
              <a:gd name="connsiteX0" fmla="*/ 0 w 2165194"/>
              <a:gd name="connsiteY0" fmla="*/ 0 h 1992113"/>
              <a:gd name="connsiteX1" fmla="*/ 2151747 w 2165194"/>
              <a:gd name="connsiteY1" fmla="*/ 0 h 1992113"/>
              <a:gd name="connsiteX2" fmla="*/ 2165194 w 2165194"/>
              <a:gd name="connsiteY2" fmla="*/ 1951772 h 1992113"/>
              <a:gd name="connsiteX3" fmla="*/ 0 w 2165194"/>
              <a:gd name="connsiteY3" fmla="*/ 1992113 h 1992113"/>
              <a:gd name="connsiteX4" fmla="*/ 996057 w 2165194"/>
              <a:gd name="connsiteY4" fmla="*/ 996057 h 1992113"/>
              <a:gd name="connsiteX5" fmla="*/ 0 w 2165194"/>
              <a:gd name="connsiteY5" fmla="*/ 0 h 19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5194" h="1992113">
                <a:moveTo>
                  <a:pt x="0" y="0"/>
                </a:moveTo>
                <a:lnTo>
                  <a:pt x="2151747" y="0"/>
                </a:lnTo>
                <a:cubicBezTo>
                  <a:pt x="2151747" y="650591"/>
                  <a:pt x="2165194" y="1301181"/>
                  <a:pt x="2165194" y="1951772"/>
                </a:cubicBezTo>
                <a:lnTo>
                  <a:pt x="0" y="1992113"/>
                </a:lnTo>
                <a:lnTo>
                  <a:pt x="996057" y="996057"/>
                </a:lnTo>
                <a:lnTo>
                  <a:pt x="0" y="0"/>
                </a:lnTo>
                <a:close/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ustomShape 35">
            <a:extLst>
              <a:ext uri="{FF2B5EF4-FFF2-40B4-BE49-F238E27FC236}">
                <a16:creationId xmlns:a16="http://schemas.microsoft.com/office/drawing/2014/main" id="{957C6E34-ECBE-D331-8EC0-BD7464406E88}"/>
              </a:ext>
            </a:extLst>
          </p:cNvPr>
          <p:cNvSpPr/>
          <p:nvPr/>
        </p:nvSpPr>
        <p:spPr>
          <a:xfrm>
            <a:off x="7953577" y="5967646"/>
            <a:ext cx="1232605" cy="36960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Adapter</a:t>
            </a:r>
            <a:endParaRPr dirty="0"/>
          </a:p>
        </p:txBody>
      </p:sp>
      <p:sp>
        <p:nvSpPr>
          <p:cNvPr id="11" name="CustomShape 12">
            <a:extLst>
              <a:ext uri="{FF2B5EF4-FFF2-40B4-BE49-F238E27FC236}">
                <a16:creationId xmlns:a16="http://schemas.microsoft.com/office/drawing/2014/main" id="{54A2EE80-A124-7998-B0FB-D7D8A959302E}"/>
              </a:ext>
            </a:extLst>
          </p:cNvPr>
          <p:cNvSpPr/>
          <p:nvPr/>
        </p:nvSpPr>
        <p:spPr>
          <a:xfrm>
            <a:off x="6309246" y="5183182"/>
            <a:ext cx="1623983" cy="64762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Existing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Application</a:t>
            </a:r>
            <a:endParaRPr dirty="0"/>
          </a:p>
        </p:txBody>
      </p:sp>
      <p:sp>
        <p:nvSpPr>
          <p:cNvPr id="12" name="Arrow: Pentagon 42">
            <a:extLst>
              <a:ext uri="{FF2B5EF4-FFF2-40B4-BE49-F238E27FC236}">
                <a16:creationId xmlns:a16="http://schemas.microsoft.com/office/drawing/2014/main" id="{E491AC42-A020-D3FE-1600-0ADD5CA51BB3}"/>
              </a:ext>
            </a:extLst>
          </p:cNvPr>
          <p:cNvSpPr/>
          <p:nvPr/>
        </p:nvSpPr>
        <p:spPr>
          <a:xfrm>
            <a:off x="6096000" y="4620389"/>
            <a:ext cx="2100225" cy="1773211"/>
          </a:xfrm>
          <a:prstGeom prst="homePlat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stomShape 32">
            <a:extLst>
              <a:ext uri="{FF2B5EF4-FFF2-40B4-BE49-F238E27FC236}">
                <a16:creationId xmlns:a16="http://schemas.microsoft.com/office/drawing/2014/main" id="{ACECB5EF-1263-ED97-053F-EF0EE7A4534B}"/>
              </a:ext>
            </a:extLst>
          </p:cNvPr>
          <p:cNvSpPr/>
          <p:nvPr/>
        </p:nvSpPr>
        <p:spPr>
          <a:xfrm>
            <a:off x="10167880" y="5134235"/>
            <a:ext cx="1237355" cy="64762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rbel"/>
              </a:rPr>
              <a:t>Vendor 2 Classes</a:t>
            </a:r>
            <a:endParaRPr dirty="0"/>
          </a:p>
        </p:txBody>
      </p:sp>
      <p:sp>
        <p:nvSpPr>
          <p:cNvPr id="14" name="Rectangle 43">
            <a:extLst>
              <a:ext uri="{FF2B5EF4-FFF2-40B4-BE49-F238E27FC236}">
                <a16:creationId xmlns:a16="http://schemas.microsoft.com/office/drawing/2014/main" id="{F129F2EB-3D02-5534-1E6C-6B47028EB0CB}"/>
              </a:ext>
            </a:extLst>
          </p:cNvPr>
          <p:cNvSpPr/>
          <p:nvPr/>
        </p:nvSpPr>
        <p:spPr>
          <a:xfrm>
            <a:off x="9491391" y="4586032"/>
            <a:ext cx="1766123" cy="1807568"/>
          </a:xfrm>
          <a:custGeom>
            <a:avLst/>
            <a:gdLst>
              <a:gd name="connsiteX0" fmla="*/ 0 w 1734671"/>
              <a:gd name="connsiteY0" fmla="*/ 0 h 1783500"/>
              <a:gd name="connsiteX1" fmla="*/ 1734671 w 1734671"/>
              <a:gd name="connsiteY1" fmla="*/ 0 h 1783500"/>
              <a:gd name="connsiteX2" fmla="*/ 1734671 w 1734671"/>
              <a:gd name="connsiteY2" fmla="*/ 1783500 h 1783500"/>
              <a:gd name="connsiteX3" fmla="*/ 0 w 1734671"/>
              <a:gd name="connsiteY3" fmla="*/ 1783500 h 1783500"/>
              <a:gd name="connsiteX4" fmla="*/ 0 w 1734671"/>
              <a:gd name="connsiteY4" fmla="*/ 0 h 1783500"/>
              <a:gd name="connsiteX0" fmla="*/ 2587 w 1737258"/>
              <a:gd name="connsiteY0" fmla="*/ 0 h 1783500"/>
              <a:gd name="connsiteX1" fmla="*/ 1737258 w 1737258"/>
              <a:gd name="connsiteY1" fmla="*/ 0 h 1783500"/>
              <a:gd name="connsiteX2" fmla="*/ 1737258 w 1737258"/>
              <a:gd name="connsiteY2" fmla="*/ 1783500 h 1783500"/>
              <a:gd name="connsiteX3" fmla="*/ 2587 w 1737258"/>
              <a:gd name="connsiteY3" fmla="*/ 1783500 h 1783500"/>
              <a:gd name="connsiteX4" fmla="*/ 2587 w 1737258"/>
              <a:gd name="connsiteY4" fmla="*/ 544732 h 1783500"/>
              <a:gd name="connsiteX5" fmla="*/ 2587 w 1737258"/>
              <a:gd name="connsiteY5" fmla="*/ 0 h 1783500"/>
              <a:gd name="connsiteX0" fmla="*/ 91256 w 1825927"/>
              <a:gd name="connsiteY0" fmla="*/ 0 h 1783500"/>
              <a:gd name="connsiteX1" fmla="*/ 1825927 w 1825927"/>
              <a:gd name="connsiteY1" fmla="*/ 0 h 1783500"/>
              <a:gd name="connsiteX2" fmla="*/ 1825927 w 1825927"/>
              <a:gd name="connsiteY2" fmla="*/ 1783500 h 1783500"/>
              <a:gd name="connsiteX3" fmla="*/ 91256 w 1825927"/>
              <a:gd name="connsiteY3" fmla="*/ 1783500 h 1783500"/>
              <a:gd name="connsiteX4" fmla="*/ 306409 w 1825927"/>
              <a:gd name="connsiteY4" fmla="*/ 1324662 h 1783500"/>
              <a:gd name="connsiteX5" fmla="*/ 91256 w 1825927"/>
              <a:gd name="connsiteY5" fmla="*/ 544732 h 1783500"/>
              <a:gd name="connsiteX6" fmla="*/ 91256 w 1825927"/>
              <a:gd name="connsiteY6" fmla="*/ 0 h 1783500"/>
              <a:gd name="connsiteX0" fmla="*/ 91256 w 1825927"/>
              <a:gd name="connsiteY0" fmla="*/ 0 h 1783500"/>
              <a:gd name="connsiteX1" fmla="*/ 1825927 w 1825927"/>
              <a:gd name="connsiteY1" fmla="*/ 0 h 1783500"/>
              <a:gd name="connsiteX2" fmla="*/ 1825927 w 1825927"/>
              <a:gd name="connsiteY2" fmla="*/ 1783500 h 1783500"/>
              <a:gd name="connsiteX3" fmla="*/ 91256 w 1825927"/>
              <a:gd name="connsiteY3" fmla="*/ 1783500 h 1783500"/>
              <a:gd name="connsiteX4" fmla="*/ 306409 w 1825927"/>
              <a:gd name="connsiteY4" fmla="*/ 1324662 h 1783500"/>
              <a:gd name="connsiteX5" fmla="*/ 817398 w 1825927"/>
              <a:gd name="connsiteY5" fmla="*/ 652309 h 1783500"/>
              <a:gd name="connsiteX6" fmla="*/ 91256 w 1825927"/>
              <a:gd name="connsiteY6" fmla="*/ 544732 h 1783500"/>
              <a:gd name="connsiteX7" fmla="*/ 91256 w 1825927"/>
              <a:gd name="connsiteY7" fmla="*/ 0 h 1783500"/>
              <a:gd name="connsiteX0" fmla="*/ 91256 w 1825927"/>
              <a:gd name="connsiteY0" fmla="*/ 0 h 1783500"/>
              <a:gd name="connsiteX1" fmla="*/ 1825927 w 1825927"/>
              <a:gd name="connsiteY1" fmla="*/ 0 h 1783500"/>
              <a:gd name="connsiteX2" fmla="*/ 1825927 w 1825927"/>
              <a:gd name="connsiteY2" fmla="*/ 1783500 h 1783500"/>
              <a:gd name="connsiteX3" fmla="*/ 91256 w 1825927"/>
              <a:gd name="connsiteY3" fmla="*/ 1783500 h 1783500"/>
              <a:gd name="connsiteX4" fmla="*/ 306409 w 1825927"/>
              <a:gd name="connsiteY4" fmla="*/ 1324662 h 1783500"/>
              <a:gd name="connsiteX5" fmla="*/ 924975 w 1825927"/>
              <a:gd name="connsiteY5" fmla="*/ 1311215 h 1783500"/>
              <a:gd name="connsiteX6" fmla="*/ 817398 w 1825927"/>
              <a:gd name="connsiteY6" fmla="*/ 652309 h 1783500"/>
              <a:gd name="connsiteX7" fmla="*/ 91256 w 1825927"/>
              <a:gd name="connsiteY7" fmla="*/ 544732 h 1783500"/>
              <a:gd name="connsiteX8" fmla="*/ 91256 w 1825927"/>
              <a:gd name="connsiteY8" fmla="*/ 0 h 1783500"/>
              <a:gd name="connsiteX0" fmla="*/ 91256 w 1825927"/>
              <a:gd name="connsiteY0" fmla="*/ 0 h 1783500"/>
              <a:gd name="connsiteX1" fmla="*/ 1825927 w 1825927"/>
              <a:gd name="connsiteY1" fmla="*/ 0 h 1783500"/>
              <a:gd name="connsiteX2" fmla="*/ 1825927 w 1825927"/>
              <a:gd name="connsiteY2" fmla="*/ 1783500 h 1783500"/>
              <a:gd name="connsiteX3" fmla="*/ 91256 w 1825927"/>
              <a:gd name="connsiteY3" fmla="*/ 1783500 h 1783500"/>
              <a:gd name="connsiteX4" fmla="*/ 306409 w 1825927"/>
              <a:gd name="connsiteY4" fmla="*/ 1324662 h 1783500"/>
              <a:gd name="connsiteX5" fmla="*/ 924975 w 1825927"/>
              <a:gd name="connsiteY5" fmla="*/ 1311215 h 1783500"/>
              <a:gd name="connsiteX6" fmla="*/ 803951 w 1825927"/>
              <a:gd name="connsiteY6" fmla="*/ 611968 h 1783500"/>
              <a:gd name="connsiteX7" fmla="*/ 91256 w 1825927"/>
              <a:gd name="connsiteY7" fmla="*/ 544732 h 1783500"/>
              <a:gd name="connsiteX8" fmla="*/ 91256 w 1825927"/>
              <a:gd name="connsiteY8" fmla="*/ 0 h 1783500"/>
              <a:gd name="connsiteX0" fmla="*/ 91256 w 1825927"/>
              <a:gd name="connsiteY0" fmla="*/ 0 h 1783500"/>
              <a:gd name="connsiteX1" fmla="*/ 1825927 w 1825927"/>
              <a:gd name="connsiteY1" fmla="*/ 0 h 1783500"/>
              <a:gd name="connsiteX2" fmla="*/ 1825927 w 1825927"/>
              <a:gd name="connsiteY2" fmla="*/ 1783500 h 1783500"/>
              <a:gd name="connsiteX3" fmla="*/ 91256 w 1825927"/>
              <a:gd name="connsiteY3" fmla="*/ 1783500 h 1783500"/>
              <a:gd name="connsiteX4" fmla="*/ 306409 w 1825927"/>
              <a:gd name="connsiteY4" fmla="*/ 1324662 h 1783500"/>
              <a:gd name="connsiteX5" fmla="*/ 924975 w 1825927"/>
              <a:gd name="connsiteY5" fmla="*/ 1311215 h 1783500"/>
              <a:gd name="connsiteX6" fmla="*/ 790504 w 1825927"/>
              <a:gd name="connsiteY6" fmla="*/ 625415 h 1783500"/>
              <a:gd name="connsiteX7" fmla="*/ 91256 w 1825927"/>
              <a:gd name="connsiteY7" fmla="*/ 544732 h 1783500"/>
              <a:gd name="connsiteX8" fmla="*/ 91256 w 1825927"/>
              <a:gd name="connsiteY8" fmla="*/ 0 h 1783500"/>
              <a:gd name="connsiteX0" fmla="*/ 91256 w 1825927"/>
              <a:gd name="connsiteY0" fmla="*/ 0 h 1783500"/>
              <a:gd name="connsiteX1" fmla="*/ 1825927 w 1825927"/>
              <a:gd name="connsiteY1" fmla="*/ 0 h 1783500"/>
              <a:gd name="connsiteX2" fmla="*/ 1825927 w 1825927"/>
              <a:gd name="connsiteY2" fmla="*/ 1783500 h 1783500"/>
              <a:gd name="connsiteX3" fmla="*/ 91256 w 1825927"/>
              <a:gd name="connsiteY3" fmla="*/ 1783500 h 1783500"/>
              <a:gd name="connsiteX4" fmla="*/ 306409 w 1825927"/>
              <a:gd name="connsiteY4" fmla="*/ 1324662 h 1783500"/>
              <a:gd name="connsiteX5" fmla="*/ 763610 w 1825927"/>
              <a:gd name="connsiteY5" fmla="*/ 1257427 h 1783500"/>
              <a:gd name="connsiteX6" fmla="*/ 790504 w 1825927"/>
              <a:gd name="connsiteY6" fmla="*/ 625415 h 1783500"/>
              <a:gd name="connsiteX7" fmla="*/ 91256 w 1825927"/>
              <a:gd name="connsiteY7" fmla="*/ 544732 h 1783500"/>
              <a:gd name="connsiteX8" fmla="*/ 91256 w 1825927"/>
              <a:gd name="connsiteY8" fmla="*/ 0 h 1783500"/>
              <a:gd name="connsiteX0" fmla="*/ 130486 w 1865157"/>
              <a:gd name="connsiteY0" fmla="*/ 0 h 1783500"/>
              <a:gd name="connsiteX1" fmla="*/ 1865157 w 1865157"/>
              <a:gd name="connsiteY1" fmla="*/ 0 h 1783500"/>
              <a:gd name="connsiteX2" fmla="*/ 1865157 w 1865157"/>
              <a:gd name="connsiteY2" fmla="*/ 1783500 h 1783500"/>
              <a:gd name="connsiteX3" fmla="*/ 130486 w 1865157"/>
              <a:gd name="connsiteY3" fmla="*/ 1783500 h 1783500"/>
              <a:gd name="connsiteX4" fmla="*/ 130486 w 1865157"/>
              <a:gd name="connsiteY4" fmla="*/ 1284321 h 1783500"/>
              <a:gd name="connsiteX5" fmla="*/ 802840 w 1865157"/>
              <a:gd name="connsiteY5" fmla="*/ 1257427 h 1783500"/>
              <a:gd name="connsiteX6" fmla="*/ 829734 w 1865157"/>
              <a:gd name="connsiteY6" fmla="*/ 625415 h 1783500"/>
              <a:gd name="connsiteX7" fmla="*/ 130486 w 1865157"/>
              <a:gd name="connsiteY7" fmla="*/ 544732 h 1783500"/>
              <a:gd name="connsiteX8" fmla="*/ 130486 w 1865157"/>
              <a:gd name="connsiteY8" fmla="*/ 0 h 1783500"/>
              <a:gd name="connsiteX0" fmla="*/ 130486 w 1865157"/>
              <a:gd name="connsiteY0" fmla="*/ 0 h 1783500"/>
              <a:gd name="connsiteX1" fmla="*/ 1865157 w 1865157"/>
              <a:gd name="connsiteY1" fmla="*/ 0 h 1783500"/>
              <a:gd name="connsiteX2" fmla="*/ 1865157 w 1865157"/>
              <a:gd name="connsiteY2" fmla="*/ 1783500 h 1783500"/>
              <a:gd name="connsiteX3" fmla="*/ 130486 w 1865157"/>
              <a:gd name="connsiteY3" fmla="*/ 1783500 h 1783500"/>
              <a:gd name="connsiteX4" fmla="*/ 130486 w 1865157"/>
              <a:gd name="connsiteY4" fmla="*/ 1284321 h 1783500"/>
              <a:gd name="connsiteX5" fmla="*/ 802840 w 1865157"/>
              <a:gd name="connsiteY5" fmla="*/ 1257427 h 1783500"/>
              <a:gd name="connsiteX6" fmla="*/ 829734 w 1865157"/>
              <a:gd name="connsiteY6" fmla="*/ 625415 h 1783500"/>
              <a:gd name="connsiteX7" fmla="*/ 130486 w 1865157"/>
              <a:gd name="connsiteY7" fmla="*/ 544732 h 1783500"/>
              <a:gd name="connsiteX8" fmla="*/ 130486 w 1865157"/>
              <a:gd name="connsiteY8" fmla="*/ 0 h 1783500"/>
              <a:gd name="connsiteX0" fmla="*/ 169853 w 1904524"/>
              <a:gd name="connsiteY0" fmla="*/ 0 h 1783500"/>
              <a:gd name="connsiteX1" fmla="*/ 1904524 w 1904524"/>
              <a:gd name="connsiteY1" fmla="*/ 0 h 1783500"/>
              <a:gd name="connsiteX2" fmla="*/ 1904524 w 1904524"/>
              <a:gd name="connsiteY2" fmla="*/ 1783500 h 1783500"/>
              <a:gd name="connsiteX3" fmla="*/ 169853 w 1904524"/>
              <a:gd name="connsiteY3" fmla="*/ 1783500 h 1783500"/>
              <a:gd name="connsiteX4" fmla="*/ 169853 w 1904524"/>
              <a:gd name="connsiteY4" fmla="*/ 1284321 h 1783500"/>
              <a:gd name="connsiteX5" fmla="*/ 842207 w 1904524"/>
              <a:gd name="connsiteY5" fmla="*/ 1257427 h 1783500"/>
              <a:gd name="connsiteX6" fmla="*/ 869101 w 1904524"/>
              <a:gd name="connsiteY6" fmla="*/ 625415 h 1783500"/>
              <a:gd name="connsiteX7" fmla="*/ 169853 w 1904524"/>
              <a:gd name="connsiteY7" fmla="*/ 544732 h 1783500"/>
              <a:gd name="connsiteX8" fmla="*/ 169853 w 1904524"/>
              <a:gd name="connsiteY8" fmla="*/ 0 h 1783500"/>
              <a:gd name="connsiteX0" fmla="*/ 59728 w 1794399"/>
              <a:gd name="connsiteY0" fmla="*/ 0 h 1783500"/>
              <a:gd name="connsiteX1" fmla="*/ 1794399 w 1794399"/>
              <a:gd name="connsiteY1" fmla="*/ 0 h 1783500"/>
              <a:gd name="connsiteX2" fmla="*/ 1794399 w 1794399"/>
              <a:gd name="connsiteY2" fmla="*/ 1783500 h 1783500"/>
              <a:gd name="connsiteX3" fmla="*/ 59728 w 1794399"/>
              <a:gd name="connsiteY3" fmla="*/ 1783500 h 1783500"/>
              <a:gd name="connsiteX4" fmla="*/ 59728 w 1794399"/>
              <a:gd name="connsiteY4" fmla="*/ 1284321 h 1783500"/>
              <a:gd name="connsiteX5" fmla="*/ 732082 w 1794399"/>
              <a:gd name="connsiteY5" fmla="*/ 1257427 h 1783500"/>
              <a:gd name="connsiteX6" fmla="*/ 758976 w 1794399"/>
              <a:gd name="connsiteY6" fmla="*/ 625415 h 1783500"/>
              <a:gd name="connsiteX7" fmla="*/ 59728 w 1794399"/>
              <a:gd name="connsiteY7" fmla="*/ 544732 h 1783500"/>
              <a:gd name="connsiteX8" fmla="*/ 59728 w 1794399"/>
              <a:gd name="connsiteY8" fmla="*/ 0 h 1783500"/>
              <a:gd name="connsiteX0" fmla="*/ 65245 w 1799916"/>
              <a:gd name="connsiteY0" fmla="*/ 0 h 1783500"/>
              <a:gd name="connsiteX1" fmla="*/ 1799916 w 1799916"/>
              <a:gd name="connsiteY1" fmla="*/ 0 h 1783500"/>
              <a:gd name="connsiteX2" fmla="*/ 1799916 w 1799916"/>
              <a:gd name="connsiteY2" fmla="*/ 1783500 h 1783500"/>
              <a:gd name="connsiteX3" fmla="*/ 65245 w 1799916"/>
              <a:gd name="connsiteY3" fmla="*/ 1783500 h 1783500"/>
              <a:gd name="connsiteX4" fmla="*/ 65245 w 1799916"/>
              <a:gd name="connsiteY4" fmla="*/ 1284321 h 1783500"/>
              <a:gd name="connsiteX5" fmla="*/ 737599 w 1799916"/>
              <a:gd name="connsiteY5" fmla="*/ 1257427 h 1783500"/>
              <a:gd name="connsiteX6" fmla="*/ 764493 w 1799916"/>
              <a:gd name="connsiteY6" fmla="*/ 625415 h 1783500"/>
              <a:gd name="connsiteX7" fmla="*/ 65245 w 1799916"/>
              <a:gd name="connsiteY7" fmla="*/ 544732 h 1783500"/>
              <a:gd name="connsiteX8" fmla="*/ 65245 w 1799916"/>
              <a:gd name="connsiteY8" fmla="*/ 0 h 1783500"/>
              <a:gd name="connsiteX0" fmla="*/ 7 w 1734678"/>
              <a:gd name="connsiteY0" fmla="*/ 0 h 1783500"/>
              <a:gd name="connsiteX1" fmla="*/ 1734678 w 1734678"/>
              <a:gd name="connsiteY1" fmla="*/ 0 h 1783500"/>
              <a:gd name="connsiteX2" fmla="*/ 1734678 w 1734678"/>
              <a:gd name="connsiteY2" fmla="*/ 1783500 h 1783500"/>
              <a:gd name="connsiteX3" fmla="*/ 7 w 1734678"/>
              <a:gd name="connsiteY3" fmla="*/ 1783500 h 1783500"/>
              <a:gd name="connsiteX4" fmla="*/ 7 w 1734678"/>
              <a:gd name="connsiteY4" fmla="*/ 1284321 h 1783500"/>
              <a:gd name="connsiteX5" fmla="*/ 672361 w 1734678"/>
              <a:gd name="connsiteY5" fmla="*/ 1257427 h 1783500"/>
              <a:gd name="connsiteX6" fmla="*/ 699255 w 1734678"/>
              <a:gd name="connsiteY6" fmla="*/ 625415 h 1783500"/>
              <a:gd name="connsiteX7" fmla="*/ 7 w 1734678"/>
              <a:gd name="connsiteY7" fmla="*/ 544732 h 1783500"/>
              <a:gd name="connsiteX8" fmla="*/ 7 w 1734678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12701 w 1734677"/>
              <a:gd name="connsiteY5" fmla="*/ 1163297 h 1783500"/>
              <a:gd name="connsiteX6" fmla="*/ 699254 w 1734677"/>
              <a:gd name="connsiteY6" fmla="*/ 625415 h 1783500"/>
              <a:gd name="connsiteX7" fmla="*/ 6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699254 w 1734677"/>
              <a:gd name="connsiteY6" fmla="*/ 625415 h 1783500"/>
              <a:gd name="connsiteX7" fmla="*/ 6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699254 w 1734677"/>
              <a:gd name="connsiteY6" fmla="*/ 625415 h 1783500"/>
              <a:gd name="connsiteX7" fmla="*/ 6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699254 w 1734677"/>
              <a:gd name="connsiteY6" fmla="*/ 625415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53042 w 1734677"/>
              <a:gd name="connsiteY6" fmla="*/ 585074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53042 w 1734677"/>
              <a:gd name="connsiteY6" fmla="*/ 585074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93383 w 1734677"/>
              <a:gd name="connsiteY6" fmla="*/ 611968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53041 w 1734677"/>
              <a:gd name="connsiteY6" fmla="*/ 571626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53041 w 1734677"/>
              <a:gd name="connsiteY6" fmla="*/ 571626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53041 w 1734677"/>
              <a:gd name="connsiteY6" fmla="*/ 571626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6 w 1734677"/>
              <a:gd name="connsiteY0" fmla="*/ 0 h 1783500"/>
              <a:gd name="connsiteX1" fmla="*/ 1734677 w 1734677"/>
              <a:gd name="connsiteY1" fmla="*/ 0 h 1783500"/>
              <a:gd name="connsiteX2" fmla="*/ 1734677 w 1734677"/>
              <a:gd name="connsiteY2" fmla="*/ 1783500 h 1783500"/>
              <a:gd name="connsiteX3" fmla="*/ 6 w 1734677"/>
              <a:gd name="connsiteY3" fmla="*/ 1783500 h 1783500"/>
              <a:gd name="connsiteX4" fmla="*/ 6 w 1734677"/>
              <a:gd name="connsiteY4" fmla="*/ 1284321 h 1783500"/>
              <a:gd name="connsiteX5" fmla="*/ 726148 w 1734677"/>
              <a:gd name="connsiteY5" fmla="*/ 1203639 h 1783500"/>
              <a:gd name="connsiteX6" fmla="*/ 753041 w 1734677"/>
              <a:gd name="connsiteY6" fmla="*/ 571626 h 1783500"/>
              <a:gd name="connsiteX7" fmla="*/ 26900 w 1734677"/>
              <a:gd name="connsiteY7" fmla="*/ 544732 h 1783500"/>
              <a:gd name="connsiteX8" fmla="*/ 6 w 1734677"/>
              <a:gd name="connsiteY8" fmla="*/ 0 h 1783500"/>
              <a:gd name="connsiteX0" fmla="*/ 0 w 1734671"/>
              <a:gd name="connsiteY0" fmla="*/ 0 h 1783500"/>
              <a:gd name="connsiteX1" fmla="*/ 1734671 w 1734671"/>
              <a:gd name="connsiteY1" fmla="*/ 0 h 1783500"/>
              <a:gd name="connsiteX2" fmla="*/ 1734671 w 1734671"/>
              <a:gd name="connsiteY2" fmla="*/ 1783500 h 1783500"/>
              <a:gd name="connsiteX3" fmla="*/ 0 w 1734671"/>
              <a:gd name="connsiteY3" fmla="*/ 1783500 h 1783500"/>
              <a:gd name="connsiteX4" fmla="*/ 26894 w 1734671"/>
              <a:gd name="connsiteY4" fmla="*/ 1230532 h 1783500"/>
              <a:gd name="connsiteX5" fmla="*/ 726142 w 1734671"/>
              <a:gd name="connsiteY5" fmla="*/ 1203639 h 1783500"/>
              <a:gd name="connsiteX6" fmla="*/ 753035 w 1734671"/>
              <a:gd name="connsiteY6" fmla="*/ 571626 h 1783500"/>
              <a:gd name="connsiteX7" fmla="*/ 26894 w 1734671"/>
              <a:gd name="connsiteY7" fmla="*/ 544732 h 1783500"/>
              <a:gd name="connsiteX8" fmla="*/ 0 w 1734671"/>
              <a:gd name="connsiteY8" fmla="*/ 0 h 1783500"/>
              <a:gd name="connsiteX0" fmla="*/ 0 w 1734671"/>
              <a:gd name="connsiteY0" fmla="*/ 0 h 1783500"/>
              <a:gd name="connsiteX1" fmla="*/ 1734671 w 1734671"/>
              <a:gd name="connsiteY1" fmla="*/ 0 h 1783500"/>
              <a:gd name="connsiteX2" fmla="*/ 1734671 w 1734671"/>
              <a:gd name="connsiteY2" fmla="*/ 1783500 h 1783500"/>
              <a:gd name="connsiteX3" fmla="*/ 0 w 1734671"/>
              <a:gd name="connsiteY3" fmla="*/ 1783500 h 1783500"/>
              <a:gd name="connsiteX4" fmla="*/ 26894 w 1734671"/>
              <a:gd name="connsiteY4" fmla="*/ 1230532 h 1783500"/>
              <a:gd name="connsiteX5" fmla="*/ 726142 w 1734671"/>
              <a:gd name="connsiteY5" fmla="*/ 1149851 h 1783500"/>
              <a:gd name="connsiteX6" fmla="*/ 753035 w 1734671"/>
              <a:gd name="connsiteY6" fmla="*/ 571626 h 1783500"/>
              <a:gd name="connsiteX7" fmla="*/ 26894 w 1734671"/>
              <a:gd name="connsiteY7" fmla="*/ 544732 h 1783500"/>
              <a:gd name="connsiteX8" fmla="*/ 0 w 1734671"/>
              <a:gd name="connsiteY8" fmla="*/ 0 h 1783500"/>
              <a:gd name="connsiteX0" fmla="*/ 5 w 1734676"/>
              <a:gd name="connsiteY0" fmla="*/ 0 h 1783500"/>
              <a:gd name="connsiteX1" fmla="*/ 1734676 w 1734676"/>
              <a:gd name="connsiteY1" fmla="*/ 0 h 1783500"/>
              <a:gd name="connsiteX2" fmla="*/ 1734676 w 1734676"/>
              <a:gd name="connsiteY2" fmla="*/ 1783500 h 1783500"/>
              <a:gd name="connsiteX3" fmla="*/ 5 w 1734676"/>
              <a:gd name="connsiteY3" fmla="*/ 1783500 h 1783500"/>
              <a:gd name="connsiteX4" fmla="*/ 5 w 1734676"/>
              <a:gd name="connsiteY4" fmla="*/ 1230532 h 1783500"/>
              <a:gd name="connsiteX5" fmla="*/ 726147 w 1734676"/>
              <a:gd name="connsiteY5" fmla="*/ 1149851 h 1783500"/>
              <a:gd name="connsiteX6" fmla="*/ 753040 w 1734676"/>
              <a:gd name="connsiteY6" fmla="*/ 571626 h 1783500"/>
              <a:gd name="connsiteX7" fmla="*/ 26899 w 1734676"/>
              <a:gd name="connsiteY7" fmla="*/ 544732 h 1783500"/>
              <a:gd name="connsiteX8" fmla="*/ 5 w 1734676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764505 w 1746141"/>
              <a:gd name="connsiteY6" fmla="*/ 571626 h 1783500"/>
              <a:gd name="connsiteX7" fmla="*/ 38364 w 1746141"/>
              <a:gd name="connsiteY7" fmla="*/ 544732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764505 w 1746141"/>
              <a:gd name="connsiteY6" fmla="*/ 571626 h 1783500"/>
              <a:gd name="connsiteX7" fmla="*/ 38364 w 1746141"/>
              <a:gd name="connsiteY7" fmla="*/ 544732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764505 w 1746141"/>
              <a:gd name="connsiteY6" fmla="*/ 571626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764505 w 1746141"/>
              <a:gd name="connsiteY6" fmla="*/ 571626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764505 w 1746141"/>
              <a:gd name="connsiteY6" fmla="*/ 571626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737612 w 1746141"/>
              <a:gd name="connsiteY5" fmla="*/ 1149851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644094 w 1746141"/>
              <a:gd name="connsiteY5" fmla="*/ 1160242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644094 w 1746141"/>
              <a:gd name="connsiteY5" fmla="*/ 1160242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654485 w 1746141"/>
              <a:gd name="connsiteY5" fmla="*/ 1160242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654485 w 1746141"/>
              <a:gd name="connsiteY5" fmla="*/ 1160242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654485 w 1746141"/>
              <a:gd name="connsiteY5" fmla="*/ 1160242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11470 w 1746141"/>
              <a:gd name="connsiteY0" fmla="*/ 0 h 1783500"/>
              <a:gd name="connsiteX1" fmla="*/ 1746141 w 1746141"/>
              <a:gd name="connsiteY1" fmla="*/ 0 h 1783500"/>
              <a:gd name="connsiteX2" fmla="*/ 1746141 w 1746141"/>
              <a:gd name="connsiteY2" fmla="*/ 1783500 h 1783500"/>
              <a:gd name="connsiteX3" fmla="*/ 11470 w 1746141"/>
              <a:gd name="connsiteY3" fmla="*/ 1783500 h 1783500"/>
              <a:gd name="connsiteX4" fmla="*/ 11470 w 1746141"/>
              <a:gd name="connsiteY4" fmla="*/ 1230532 h 1783500"/>
              <a:gd name="connsiteX5" fmla="*/ 654485 w 1746141"/>
              <a:gd name="connsiteY5" fmla="*/ 1160242 h 1783500"/>
              <a:gd name="connsiteX6" fmla="*/ 650205 w 1746141"/>
              <a:gd name="connsiteY6" fmla="*/ 576821 h 1783500"/>
              <a:gd name="connsiteX7" fmla="*/ 22778 w 1746141"/>
              <a:gd name="connsiteY7" fmla="*/ 570709 h 1783500"/>
              <a:gd name="connsiteX8" fmla="*/ 11470 w 1746141"/>
              <a:gd name="connsiteY8" fmla="*/ 0 h 1783500"/>
              <a:gd name="connsiteX0" fmla="*/ 4284 w 1738955"/>
              <a:gd name="connsiteY0" fmla="*/ 0 h 1783500"/>
              <a:gd name="connsiteX1" fmla="*/ 1738955 w 1738955"/>
              <a:gd name="connsiteY1" fmla="*/ 0 h 1783500"/>
              <a:gd name="connsiteX2" fmla="*/ 1738955 w 1738955"/>
              <a:gd name="connsiteY2" fmla="*/ 1783500 h 1783500"/>
              <a:gd name="connsiteX3" fmla="*/ 4284 w 1738955"/>
              <a:gd name="connsiteY3" fmla="*/ 1783500 h 1783500"/>
              <a:gd name="connsiteX4" fmla="*/ 14675 w 1738955"/>
              <a:gd name="connsiteY4" fmla="*/ 1183773 h 1783500"/>
              <a:gd name="connsiteX5" fmla="*/ 647299 w 1738955"/>
              <a:gd name="connsiteY5" fmla="*/ 1160242 h 1783500"/>
              <a:gd name="connsiteX6" fmla="*/ 643019 w 1738955"/>
              <a:gd name="connsiteY6" fmla="*/ 576821 h 1783500"/>
              <a:gd name="connsiteX7" fmla="*/ 15592 w 1738955"/>
              <a:gd name="connsiteY7" fmla="*/ 570709 h 1783500"/>
              <a:gd name="connsiteX8" fmla="*/ 4284 w 1738955"/>
              <a:gd name="connsiteY8" fmla="*/ 0 h 1783500"/>
              <a:gd name="connsiteX0" fmla="*/ 4284 w 1738955"/>
              <a:gd name="connsiteY0" fmla="*/ 0 h 1783500"/>
              <a:gd name="connsiteX1" fmla="*/ 1738955 w 1738955"/>
              <a:gd name="connsiteY1" fmla="*/ 0 h 1783500"/>
              <a:gd name="connsiteX2" fmla="*/ 1738955 w 1738955"/>
              <a:gd name="connsiteY2" fmla="*/ 1783500 h 1783500"/>
              <a:gd name="connsiteX3" fmla="*/ 4284 w 1738955"/>
              <a:gd name="connsiteY3" fmla="*/ 1783500 h 1783500"/>
              <a:gd name="connsiteX4" fmla="*/ 14675 w 1738955"/>
              <a:gd name="connsiteY4" fmla="*/ 1183773 h 1783500"/>
              <a:gd name="connsiteX5" fmla="*/ 647299 w 1738955"/>
              <a:gd name="connsiteY5" fmla="*/ 1160242 h 1783500"/>
              <a:gd name="connsiteX6" fmla="*/ 643019 w 1738955"/>
              <a:gd name="connsiteY6" fmla="*/ 576821 h 1783500"/>
              <a:gd name="connsiteX7" fmla="*/ 15592 w 1738955"/>
              <a:gd name="connsiteY7" fmla="*/ 570709 h 1783500"/>
              <a:gd name="connsiteX8" fmla="*/ 4284 w 1738955"/>
              <a:gd name="connsiteY8" fmla="*/ 0 h 1783500"/>
              <a:gd name="connsiteX0" fmla="*/ 0 w 1734671"/>
              <a:gd name="connsiteY0" fmla="*/ 0 h 1783500"/>
              <a:gd name="connsiteX1" fmla="*/ 1734671 w 1734671"/>
              <a:gd name="connsiteY1" fmla="*/ 0 h 1783500"/>
              <a:gd name="connsiteX2" fmla="*/ 1734671 w 1734671"/>
              <a:gd name="connsiteY2" fmla="*/ 1783500 h 1783500"/>
              <a:gd name="connsiteX3" fmla="*/ 0 w 1734671"/>
              <a:gd name="connsiteY3" fmla="*/ 1783500 h 1783500"/>
              <a:gd name="connsiteX4" fmla="*/ 10391 w 1734671"/>
              <a:gd name="connsiteY4" fmla="*/ 1183773 h 1783500"/>
              <a:gd name="connsiteX5" fmla="*/ 643015 w 1734671"/>
              <a:gd name="connsiteY5" fmla="*/ 1160242 h 1783500"/>
              <a:gd name="connsiteX6" fmla="*/ 638735 w 1734671"/>
              <a:gd name="connsiteY6" fmla="*/ 576821 h 1783500"/>
              <a:gd name="connsiteX7" fmla="*/ 11308 w 1734671"/>
              <a:gd name="connsiteY7" fmla="*/ 570709 h 1783500"/>
              <a:gd name="connsiteX8" fmla="*/ 0 w 1734671"/>
              <a:gd name="connsiteY8" fmla="*/ 0 h 1783500"/>
              <a:gd name="connsiteX0" fmla="*/ 5195 w 1739866"/>
              <a:gd name="connsiteY0" fmla="*/ 0 h 1783500"/>
              <a:gd name="connsiteX1" fmla="*/ 1739866 w 1739866"/>
              <a:gd name="connsiteY1" fmla="*/ 0 h 1783500"/>
              <a:gd name="connsiteX2" fmla="*/ 1739866 w 1739866"/>
              <a:gd name="connsiteY2" fmla="*/ 1783500 h 1783500"/>
              <a:gd name="connsiteX3" fmla="*/ 5195 w 1739866"/>
              <a:gd name="connsiteY3" fmla="*/ 1783500 h 1783500"/>
              <a:gd name="connsiteX4" fmla="*/ 0 w 1739866"/>
              <a:gd name="connsiteY4" fmla="*/ 1173383 h 1783500"/>
              <a:gd name="connsiteX5" fmla="*/ 648210 w 1739866"/>
              <a:gd name="connsiteY5" fmla="*/ 1160242 h 1783500"/>
              <a:gd name="connsiteX6" fmla="*/ 643930 w 1739866"/>
              <a:gd name="connsiteY6" fmla="*/ 576821 h 1783500"/>
              <a:gd name="connsiteX7" fmla="*/ 16503 w 1739866"/>
              <a:gd name="connsiteY7" fmla="*/ 570709 h 1783500"/>
              <a:gd name="connsiteX8" fmla="*/ 5195 w 1739866"/>
              <a:gd name="connsiteY8" fmla="*/ 0 h 178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9866" h="1783500">
                <a:moveTo>
                  <a:pt x="5195" y="0"/>
                </a:moveTo>
                <a:lnTo>
                  <a:pt x="1739866" y="0"/>
                </a:lnTo>
                <a:lnTo>
                  <a:pt x="1739866" y="1783500"/>
                </a:lnTo>
                <a:lnTo>
                  <a:pt x="5195" y="1783500"/>
                </a:lnTo>
                <a:cubicBezTo>
                  <a:pt x="7436" y="1467220"/>
                  <a:pt x="9475" y="1452275"/>
                  <a:pt x="0" y="1173383"/>
                </a:cubicBezTo>
                <a:cubicBezTo>
                  <a:pt x="241945" y="1166489"/>
                  <a:pt x="505895" y="1173588"/>
                  <a:pt x="648210" y="1160242"/>
                </a:cubicBezTo>
                <a:cubicBezTo>
                  <a:pt x="650247" y="1022206"/>
                  <a:pt x="659414" y="782195"/>
                  <a:pt x="643930" y="576821"/>
                </a:cubicBezTo>
                <a:lnTo>
                  <a:pt x="16503" y="570709"/>
                </a:lnTo>
                <a:lnTo>
                  <a:pt x="5195" y="0"/>
                </a:lnTo>
                <a:close/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Chevron 46">
            <a:extLst>
              <a:ext uri="{FF2B5EF4-FFF2-40B4-BE49-F238E27FC236}">
                <a16:creationId xmlns:a16="http://schemas.microsoft.com/office/drawing/2014/main" id="{83A276E5-6F3E-8CC1-5FFB-8C6D4451EB1F}"/>
              </a:ext>
            </a:extLst>
          </p:cNvPr>
          <p:cNvSpPr/>
          <p:nvPr/>
        </p:nvSpPr>
        <p:spPr>
          <a:xfrm>
            <a:off x="7574476" y="4586032"/>
            <a:ext cx="1916915" cy="1802155"/>
          </a:xfrm>
          <a:custGeom>
            <a:avLst/>
            <a:gdLst>
              <a:gd name="connsiteX0" fmla="*/ 0 w 2069001"/>
              <a:gd name="connsiteY0" fmla="*/ 0 h 1815030"/>
              <a:gd name="connsiteX1" fmla="*/ 1161486 w 2069001"/>
              <a:gd name="connsiteY1" fmla="*/ 0 h 1815030"/>
              <a:gd name="connsiteX2" fmla="*/ 2069001 w 2069001"/>
              <a:gd name="connsiteY2" fmla="*/ 907515 h 1815030"/>
              <a:gd name="connsiteX3" fmla="*/ 1161486 w 2069001"/>
              <a:gd name="connsiteY3" fmla="*/ 1815030 h 1815030"/>
              <a:gd name="connsiteX4" fmla="*/ 0 w 2069001"/>
              <a:gd name="connsiteY4" fmla="*/ 1815030 h 1815030"/>
              <a:gd name="connsiteX5" fmla="*/ 907515 w 2069001"/>
              <a:gd name="connsiteY5" fmla="*/ 907515 h 1815030"/>
              <a:gd name="connsiteX6" fmla="*/ 0 w 2069001"/>
              <a:gd name="connsiteY6" fmla="*/ 0 h 1815030"/>
              <a:gd name="connsiteX0" fmla="*/ 0 w 2069001"/>
              <a:gd name="connsiteY0" fmla="*/ 0 h 1815030"/>
              <a:gd name="connsiteX1" fmla="*/ 1810415 w 2069001"/>
              <a:gd name="connsiteY1" fmla="*/ 7374 h 1815030"/>
              <a:gd name="connsiteX2" fmla="*/ 2069001 w 2069001"/>
              <a:gd name="connsiteY2" fmla="*/ 907515 h 1815030"/>
              <a:gd name="connsiteX3" fmla="*/ 1161486 w 2069001"/>
              <a:gd name="connsiteY3" fmla="*/ 1815030 h 1815030"/>
              <a:gd name="connsiteX4" fmla="*/ 0 w 2069001"/>
              <a:gd name="connsiteY4" fmla="*/ 1815030 h 1815030"/>
              <a:gd name="connsiteX5" fmla="*/ 907515 w 2069001"/>
              <a:gd name="connsiteY5" fmla="*/ 907515 h 1815030"/>
              <a:gd name="connsiteX6" fmla="*/ 0 w 2069001"/>
              <a:gd name="connsiteY6" fmla="*/ 0 h 1815030"/>
              <a:gd name="connsiteX0" fmla="*/ 0 w 2069001"/>
              <a:gd name="connsiteY0" fmla="*/ 0 h 1815030"/>
              <a:gd name="connsiteX1" fmla="*/ 1810415 w 2069001"/>
              <a:gd name="connsiteY1" fmla="*/ 7374 h 1815030"/>
              <a:gd name="connsiteX2" fmla="*/ 2069001 w 2069001"/>
              <a:gd name="connsiteY2" fmla="*/ 907515 h 1815030"/>
              <a:gd name="connsiteX3" fmla="*/ 1803041 w 2069001"/>
              <a:gd name="connsiteY3" fmla="*/ 1800281 h 1815030"/>
              <a:gd name="connsiteX4" fmla="*/ 0 w 2069001"/>
              <a:gd name="connsiteY4" fmla="*/ 1815030 h 1815030"/>
              <a:gd name="connsiteX5" fmla="*/ 907515 w 2069001"/>
              <a:gd name="connsiteY5" fmla="*/ 907515 h 1815030"/>
              <a:gd name="connsiteX6" fmla="*/ 0 w 2069001"/>
              <a:gd name="connsiteY6" fmla="*/ 0 h 1815030"/>
              <a:gd name="connsiteX0" fmla="*/ 0 w 2511453"/>
              <a:gd name="connsiteY0" fmla="*/ 0 h 1815030"/>
              <a:gd name="connsiteX1" fmla="*/ 1810415 w 2511453"/>
              <a:gd name="connsiteY1" fmla="*/ 7374 h 1815030"/>
              <a:gd name="connsiteX2" fmla="*/ 2511453 w 2511453"/>
              <a:gd name="connsiteY2" fmla="*/ 575676 h 1815030"/>
              <a:gd name="connsiteX3" fmla="*/ 1803041 w 2511453"/>
              <a:gd name="connsiteY3" fmla="*/ 1800281 h 1815030"/>
              <a:gd name="connsiteX4" fmla="*/ 0 w 2511453"/>
              <a:gd name="connsiteY4" fmla="*/ 1815030 h 1815030"/>
              <a:gd name="connsiteX5" fmla="*/ 907515 w 2511453"/>
              <a:gd name="connsiteY5" fmla="*/ 907515 h 1815030"/>
              <a:gd name="connsiteX6" fmla="*/ 0 w 2511453"/>
              <a:gd name="connsiteY6" fmla="*/ 0 h 1815030"/>
              <a:gd name="connsiteX0" fmla="*/ 0 w 2517079"/>
              <a:gd name="connsiteY0" fmla="*/ 0 h 1815030"/>
              <a:gd name="connsiteX1" fmla="*/ 1810415 w 2517079"/>
              <a:gd name="connsiteY1" fmla="*/ 7374 h 1815030"/>
              <a:gd name="connsiteX2" fmla="*/ 2511453 w 2517079"/>
              <a:gd name="connsiteY2" fmla="*/ 575676 h 1815030"/>
              <a:gd name="connsiteX3" fmla="*/ 2485725 w 2517079"/>
              <a:gd name="connsiteY3" fmla="*/ 1128114 h 1815030"/>
              <a:gd name="connsiteX4" fmla="*/ 1803041 w 2517079"/>
              <a:gd name="connsiteY4" fmla="*/ 1800281 h 1815030"/>
              <a:gd name="connsiteX5" fmla="*/ 0 w 2517079"/>
              <a:gd name="connsiteY5" fmla="*/ 1815030 h 1815030"/>
              <a:gd name="connsiteX6" fmla="*/ 907515 w 2517079"/>
              <a:gd name="connsiteY6" fmla="*/ 907515 h 1815030"/>
              <a:gd name="connsiteX7" fmla="*/ 0 w 2517079"/>
              <a:gd name="connsiteY7" fmla="*/ 0 h 1815030"/>
              <a:gd name="connsiteX0" fmla="*/ 0 w 2511453"/>
              <a:gd name="connsiteY0" fmla="*/ 0 h 1815030"/>
              <a:gd name="connsiteX1" fmla="*/ 1810415 w 2511453"/>
              <a:gd name="connsiteY1" fmla="*/ 7374 h 1815030"/>
              <a:gd name="connsiteX2" fmla="*/ 2511453 w 2511453"/>
              <a:gd name="connsiteY2" fmla="*/ 575676 h 1815030"/>
              <a:gd name="connsiteX3" fmla="*/ 2485725 w 2511453"/>
              <a:gd name="connsiteY3" fmla="*/ 1128114 h 1815030"/>
              <a:gd name="connsiteX4" fmla="*/ 1803041 w 2511453"/>
              <a:gd name="connsiteY4" fmla="*/ 1800281 h 1815030"/>
              <a:gd name="connsiteX5" fmla="*/ 0 w 2511453"/>
              <a:gd name="connsiteY5" fmla="*/ 1815030 h 1815030"/>
              <a:gd name="connsiteX6" fmla="*/ 907515 w 2511453"/>
              <a:gd name="connsiteY6" fmla="*/ 907515 h 1815030"/>
              <a:gd name="connsiteX7" fmla="*/ 0 w 2511453"/>
              <a:gd name="connsiteY7" fmla="*/ 0 h 1815030"/>
              <a:gd name="connsiteX0" fmla="*/ 0 w 2511453"/>
              <a:gd name="connsiteY0" fmla="*/ 0 h 1815030"/>
              <a:gd name="connsiteX1" fmla="*/ 1810415 w 2511453"/>
              <a:gd name="connsiteY1" fmla="*/ 7374 h 1815030"/>
              <a:gd name="connsiteX2" fmla="*/ 2511453 w 2511453"/>
              <a:gd name="connsiteY2" fmla="*/ 575676 h 1815030"/>
              <a:gd name="connsiteX3" fmla="*/ 2485725 w 2511453"/>
              <a:gd name="connsiteY3" fmla="*/ 1128114 h 1815030"/>
              <a:gd name="connsiteX4" fmla="*/ 1803041 w 2511453"/>
              <a:gd name="connsiteY4" fmla="*/ 1800281 h 1815030"/>
              <a:gd name="connsiteX5" fmla="*/ 0 w 2511453"/>
              <a:gd name="connsiteY5" fmla="*/ 1815030 h 1815030"/>
              <a:gd name="connsiteX6" fmla="*/ 907515 w 2511453"/>
              <a:gd name="connsiteY6" fmla="*/ 907515 h 1815030"/>
              <a:gd name="connsiteX7" fmla="*/ 0 w 2511453"/>
              <a:gd name="connsiteY7" fmla="*/ 0 h 1815030"/>
              <a:gd name="connsiteX0" fmla="*/ 0 w 2485725"/>
              <a:gd name="connsiteY0" fmla="*/ 0 h 1815030"/>
              <a:gd name="connsiteX1" fmla="*/ 1810415 w 2485725"/>
              <a:gd name="connsiteY1" fmla="*/ 7374 h 1815030"/>
              <a:gd name="connsiteX2" fmla="*/ 2481956 w 2485725"/>
              <a:gd name="connsiteY2" fmla="*/ 605173 h 1815030"/>
              <a:gd name="connsiteX3" fmla="*/ 2485725 w 2485725"/>
              <a:gd name="connsiteY3" fmla="*/ 1128114 h 1815030"/>
              <a:gd name="connsiteX4" fmla="*/ 1803041 w 2485725"/>
              <a:gd name="connsiteY4" fmla="*/ 1800281 h 1815030"/>
              <a:gd name="connsiteX5" fmla="*/ 0 w 2485725"/>
              <a:gd name="connsiteY5" fmla="*/ 1815030 h 1815030"/>
              <a:gd name="connsiteX6" fmla="*/ 907515 w 2485725"/>
              <a:gd name="connsiteY6" fmla="*/ 907515 h 1815030"/>
              <a:gd name="connsiteX7" fmla="*/ 0 w 2485725"/>
              <a:gd name="connsiteY7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2481956 w 2481956"/>
              <a:gd name="connsiteY2" fmla="*/ 605173 h 1815030"/>
              <a:gd name="connsiteX3" fmla="*/ 2463602 w 2481956"/>
              <a:gd name="connsiteY3" fmla="*/ 1128114 h 1815030"/>
              <a:gd name="connsiteX4" fmla="*/ 1803041 w 2481956"/>
              <a:gd name="connsiteY4" fmla="*/ 1800281 h 1815030"/>
              <a:gd name="connsiteX5" fmla="*/ 0 w 2481956"/>
              <a:gd name="connsiteY5" fmla="*/ 1815030 h 1815030"/>
              <a:gd name="connsiteX6" fmla="*/ 907515 w 2481956"/>
              <a:gd name="connsiteY6" fmla="*/ 907515 h 1815030"/>
              <a:gd name="connsiteX7" fmla="*/ 0 w 2481956"/>
              <a:gd name="connsiteY7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2481956 w 2481956"/>
              <a:gd name="connsiteY2" fmla="*/ 605173 h 1815030"/>
              <a:gd name="connsiteX3" fmla="*/ 2463602 w 2481956"/>
              <a:gd name="connsiteY3" fmla="*/ 1128114 h 1815030"/>
              <a:gd name="connsiteX4" fmla="*/ 1803041 w 2481956"/>
              <a:gd name="connsiteY4" fmla="*/ 1800281 h 1815030"/>
              <a:gd name="connsiteX5" fmla="*/ 0 w 2481956"/>
              <a:gd name="connsiteY5" fmla="*/ 1815030 h 1815030"/>
              <a:gd name="connsiteX6" fmla="*/ 907515 w 2481956"/>
              <a:gd name="connsiteY6" fmla="*/ 907515 h 1815030"/>
              <a:gd name="connsiteX7" fmla="*/ 0 w 2481956"/>
              <a:gd name="connsiteY7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2481956 w 2481956"/>
              <a:gd name="connsiteY2" fmla="*/ 605173 h 1815030"/>
              <a:gd name="connsiteX3" fmla="*/ 2478351 w 2481956"/>
              <a:gd name="connsiteY3" fmla="*/ 1128114 h 1815030"/>
              <a:gd name="connsiteX4" fmla="*/ 1803041 w 2481956"/>
              <a:gd name="connsiteY4" fmla="*/ 1800281 h 1815030"/>
              <a:gd name="connsiteX5" fmla="*/ 0 w 2481956"/>
              <a:gd name="connsiteY5" fmla="*/ 1815030 h 1815030"/>
              <a:gd name="connsiteX6" fmla="*/ 907515 w 2481956"/>
              <a:gd name="connsiteY6" fmla="*/ 907515 h 1815030"/>
              <a:gd name="connsiteX7" fmla="*/ 0 w 2481956"/>
              <a:gd name="connsiteY7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2481956 w 2481956"/>
              <a:gd name="connsiteY2" fmla="*/ 605173 h 1815030"/>
              <a:gd name="connsiteX3" fmla="*/ 2478351 w 2481956"/>
              <a:gd name="connsiteY3" fmla="*/ 1128114 h 1815030"/>
              <a:gd name="connsiteX4" fmla="*/ 1803041 w 2481956"/>
              <a:gd name="connsiteY4" fmla="*/ 1800281 h 1815030"/>
              <a:gd name="connsiteX5" fmla="*/ 0 w 2481956"/>
              <a:gd name="connsiteY5" fmla="*/ 1815030 h 1815030"/>
              <a:gd name="connsiteX6" fmla="*/ 907515 w 2481956"/>
              <a:gd name="connsiteY6" fmla="*/ 907515 h 1815030"/>
              <a:gd name="connsiteX7" fmla="*/ 0 w 2481956"/>
              <a:gd name="connsiteY7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2481956 w 2481956"/>
              <a:gd name="connsiteY2" fmla="*/ 605173 h 1815030"/>
              <a:gd name="connsiteX3" fmla="*/ 2478351 w 2481956"/>
              <a:gd name="connsiteY3" fmla="*/ 1128114 h 1815030"/>
              <a:gd name="connsiteX4" fmla="*/ 2094893 w 2481956"/>
              <a:gd name="connsiteY4" fmla="*/ 1356714 h 1815030"/>
              <a:gd name="connsiteX5" fmla="*/ 1803041 w 2481956"/>
              <a:gd name="connsiteY5" fmla="*/ 1800281 h 1815030"/>
              <a:gd name="connsiteX6" fmla="*/ 0 w 2481956"/>
              <a:gd name="connsiteY6" fmla="*/ 1815030 h 1815030"/>
              <a:gd name="connsiteX7" fmla="*/ 907515 w 2481956"/>
              <a:gd name="connsiteY7" fmla="*/ 907515 h 1815030"/>
              <a:gd name="connsiteX8" fmla="*/ 0 w 2481956"/>
              <a:gd name="connsiteY8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2481956 w 2481956"/>
              <a:gd name="connsiteY2" fmla="*/ 605173 h 1815030"/>
              <a:gd name="connsiteX3" fmla="*/ 2478351 w 2481956"/>
              <a:gd name="connsiteY3" fmla="*/ 1128114 h 1815030"/>
              <a:gd name="connsiteX4" fmla="*/ 1814674 w 2481956"/>
              <a:gd name="connsiteY4" fmla="*/ 1231352 h 1815030"/>
              <a:gd name="connsiteX5" fmla="*/ 1803041 w 2481956"/>
              <a:gd name="connsiteY5" fmla="*/ 1800281 h 1815030"/>
              <a:gd name="connsiteX6" fmla="*/ 0 w 2481956"/>
              <a:gd name="connsiteY6" fmla="*/ 1815030 h 1815030"/>
              <a:gd name="connsiteX7" fmla="*/ 907515 w 2481956"/>
              <a:gd name="connsiteY7" fmla="*/ 907515 h 1815030"/>
              <a:gd name="connsiteX8" fmla="*/ 0 w 2481956"/>
              <a:gd name="connsiteY8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1785176 w 2481956"/>
              <a:gd name="connsiteY2" fmla="*/ 619294 h 1815030"/>
              <a:gd name="connsiteX3" fmla="*/ 2481956 w 2481956"/>
              <a:gd name="connsiteY3" fmla="*/ 605173 h 1815030"/>
              <a:gd name="connsiteX4" fmla="*/ 2478351 w 2481956"/>
              <a:gd name="connsiteY4" fmla="*/ 1128114 h 1815030"/>
              <a:gd name="connsiteX5" fmla="*/ 1814674 w 2481956"/>
              <a:gd name="connsiteY5" fmla="*/ 1231352 h 1815030"/>
              <a:gd name="connsiteX6" fmla="*/ 1803041 w 2481956"/>
              <a:gd name="connsiteY6" fmla="*/ 1800281 h 1815030"/>
              <a:gd name="connsiteX7" fmla="*/ 0 w 2481956"/>
              <a:gd name="connsiteY7" fmla="*/ 1815030 h 1815030"/>
              <a:gd name="connsiteX8" fmla="*/ 907515 w 2481956"/>
              <a:gd name="connsiteY8" fmla="*/ 907515 h 1815030"/>
              <a:gd name="connsiteX9" fmla="*/ 0 w 2481956"/>
              <a:gd name="connsiteY9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1829421 w 2481956"/>
              <a:gd name="connsiteY2" fmla="*/ 597171 h 1815030"/>
              <a:gd name="connsiteX3" fmla="*/ 2481956 w 2481956"/>
              <a:gd name="connsiteY3" fmla="*/ 605173 h 1815030"/>
              <a:gd name="connsiteX4" fmla="*/ 2478351 w 2481956"/>
              <a:gd name="connsiteY4" fmla="*/ 1128114 h 1815030"/>
              <a:gd name="connsiteX5" fmla="*/ 1814674 w 2481956"/>
              <a:gd name="connsiteY5" fmla="*/ 1231352 h 1815030"/>
              <a:gd name="connsiteX6" fmla="*/ 1803041 w 2481956"/>
              <a:gd name="connsiteY6" fmla="*/ 1800281 h 1815030"/>
              <a:gd name="connsiteX7" fmla="*/ 0 w 2481956"/>
              <a:gd name="connsiteY7" fmla="*/ 1815030 h 1815030"/>
              <a:gd name="connsiteX8" fmla="*/ 907515 w 2481956"/>
              <a:gd name="connsiteY8" fmla="*/ 907515 h 1815030"/>
              <a:gd name="connsiteX9" fmla="*/ 0 w 2481956"/>
              <a:gd name="connsiteY9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1829421 w 2481956"/>
              <a:gd name="connsiteY2" fmla="*/ 597171 h 1815030"/>
              <a:gd name="connsiteX3" fmla="*/ 2481956 w 2481956"/>
              <a:gd name="connsiteY3" fmla="*/ 605173 h 1815030"/>
              <a:gd name="connsiteX4" fmla="*/ 2478351 w 2481956"/>
              <a:gd name="connsiteY4" fmla="*/ 1128114 h 1815030"/>
              <a:gd name="connsiteX5" fmla="*/ 1814674 w 2481956"/>
              <a:gd name="connsiteY5" fmla="*/ 1231352 h 1815030"/>
              <a:gd name="connsiteX6" fmla="*/ 1803041 w 2481956"/>
              <a:gd name="connsiteY6" fmla="*/ 1800281 h 1815030"/>
              <a:gd name="connsiteX7" fmla="*/ 0 w 2481956"/>
              <a:gd name="connsiteY7" fmla="*/ 1815030 h 1815030"/>
              <a:gd name="connsiteX8" fmla="*/ 907515 w 2481956"/>
              <a:gd name="connsiteY8" fmla="*/ 907515 h 1815030"/>
              <a:gd name="connsiteX9" fmla="*/ 0 w 2481956"/>
              <a:gd name="connsiteY9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1829421 w 2481956"/>
              <a:gd name="connsiteY2" fmla="*/ 597171 h 1815030"/>
              <a:gd name="connsiteX3" fmla="*/ 2481956 w 2481956"/>
              <a:gd name="connsiteY3" fmla="*/ 605173 h 1815030"/>
              <a:gd name="connsiteX4" fmla="*/ 2478351 w 2481956"/>
              <a:gd name="connsiteY4" fmla="*/ 1128114 h 1815030"/>
              <a:gd name="connsiteX5" fmla="*/ 1814674 w 2481956"/>
              <a:gd name="connsiteY5" fmla="*/ 1231352 h 1815030"/>
              <a:gd name="connsiteX6" fmla="*/ 1803041 w 2481956"/>
              <a:gd name="connsiteY6" fmla="*/ 1800281 h 1815030"/>
              <a:gd name="connsiteX7" fmla="*/ 0 w 2481956"/>
              <a:gd name="connsiteY7" fmla="*/ 1815030 h 1815030"/>
              <a:gd name="connsiteX8" fmla="*/ 907515 w 2481956"/>
              <a:gd name="connsiteY8" fmla="*/ 907515 h 1815030"/>
              <a:gd name="connsiteX9" fmla="*/ 0 w 2481956"/>
              <a:gd name="connsiteY9" fmla="*/ 0 h 1815030"/>
              <a:gd name="connsiteX0" fmla="*/ 0 w 2481956"/>
              <a:gd name="connsiteY0" fmla="*/ 0 h 1815030"/>
              <a:gd name="connsiteX1" fmla="*/ 1810415 w 2481956"/>
              <a:gd name="connsiteY1" fmla="*/ 7374 h 1815030"/>
              <a:gd name="connsiteX2" fmla="*/ 1814672 w 2481956"/>
              <a:gd name="connsiteY2" fmla="*/ 597171 h 1815030"/>
              <a:gd name="connsiteX3" fmla="*/ 2481956 w 2481956"/>
              <a:gd name="connsiteY3" fmla="*/ 605173 h 1815030"/>
              <a:gd name="connsiteX4" fmla="*/ 2478351 w 2481956"/>
              <a:gd name="connsiteY4" fmla="*/ 1128114 h 1815030"/>
              <a:gd name="connsiteX5" fmla="*/ 1814674 w 2481956"/>
              <a:gd name="connsiteY5" fmla="*/ 1231352 h 1815030"/>
              <a:gd name="connsiteX6" fmla="*/ 1803041 w 2481956"/>
              <a:gd name="connsiteY6" fmla="*/ 1800281 h 1815030"/>
              <a:gd name="connsiteX7" fmla="*/ 0 w 2481956"/>
              <a:gd name="connsiteY7" fmla="*/ 1815030 h 1815030"/>
              <a:gd name="connsiteX8" fmla="*/ 907515 w 2481956"/>
              <a:gd name="connsiteY8" fmla="*/ 907515 h 1815030"/>
              <a:gd name="connsiteX9" fmla="*/ 0 w 2481956"/>
              <a:gd name="connsiteY9" fmla="*/ 0 h 1815030"/>
              <a:gd name="connsiteX0" fmla="*/ 243348 w 2481956"/>
              <a:gd name="connsiteY0" fmla="*/ 14748 h 1807656"/>
              <a:gd name="connsiteX1" fmla="*/ 1810415 w 2481956"/>
              <a:gd name="connsiteY1" fmla="*/ 0 h 1807656"/>
              <a:gd name="connsiteX2" fmla="*/ 1814672 w 2481956"/>
              <a:gd name="connsiteY2" fmla="*/ 589797 h 1807656"/>
              <a:gd name="connsiteX3" fmla="*/ 2481956 w 2481956"/>
              <a:gd name="connsiteY3" fmla="*/ 597799 h 1807656"/>
              <a:gd name="connsiteX4" fmla="*/ 2478351 w 2481956"/>
              <a:gd name="connsiteY4" fmla="*/ 1120740 h 1807656"/>
              <a:gd name="connsiteX5" fmla="*/ 1814674 w 2481956"/>
              <a:gd name="connsiteY5" fmla="*/ 1223978 h 1807656"/>
              <a:gd name="connsiteX6" fmla="*/ 1803041 w 2481956"/>
              <a:gd name="connsiteY6" fmla="*/ 1792907 h 1807656"/>
              <a:gd name="connsiteX7" fmla="*/ 0 w 2481956"/>
              <a:gd name="connsiteY7" fmla="*/ 1807656 h 1807656"/>
              <a:gd name="connsiteX8" fmla="*/ 907515 w 2481956"/>
              <a:gd name="connsiteY8" fmla="*/ 900141 h 1807656"/>
              <a:gd name="connsiteX9" fmla="*/ 243348 w 2481956"/>
              <a:gd name="connsiteY9" fmla="*/ 14748 h 1807656"/>
              <a:gd name="connsiteX0" fmla="*/ 243348 w 2481956"/>
              <a:gd name="connsiteY0" fmla="*/ 14748 h 1807656"/>
              <a:gd name="connsiteX1" fmla="*/ 1810415 w 2481956"/>
              <a:gd name="connsiteY1" fmla="*/ 0 h 1807656"/>
              <a:gd name="connsiteX2" fmla="*/ 1814672 w 2481956"/>
              <a:gd name="connsiteY2" fmla="*/ 589797 h 1807656"/>
              <a:gd name="connsiteX3" fmla="*/ 2481956 w 2481956"/>
              <a:gd name="connsiteY3" fmla="*/ 597799 h 1807656"/>
              <a:gd name="connsiteX4" fmla="*/ 2478351 w 2481956"/>
              <a:gd name="connsiteY4" fmla="*/ 1120740 h 1807656"/>
              <a:gd name="connsiteX5" fmla="*/ 1814674 w 2481956"/>
              <a:gd name="connsiteY5" fmla="*/ 1223978 h 1807656"/>
              <a:gd name="connsiteX6" fmla="*/ 1803041 w 2481956"/>
              <a:gd name="connsiteY6" fmla="*/ 1792907 h 1807656"/>
              <a:gd name="connsiteX7" fmla="*/ 0 w 2481956"/>
              <a:gd name="connsiteY7" fmla="*/ 1807656 h 1807656"/>
              <a:gd name="connsiteX8" fmla="*/ 1091870 w 2481956"/>
              <a:gd name="connsiteY8" fmla="*/ 870645 h 1807656"/>
              <a:gd name="connsiteX9" fmla="*/ 243348 w 2481956"/>
              <a:gd name="connsiteY9" fmla="*/ 14748 h 1807656"/>
              <a:gd name="connsiteX0" fmla="*/ 44245 w 2282853"/>
              <a:gd name="connsiteY0" fmla="*/ 14748 h 1815030"/>
              <a:gd name="connsiteX1" fmla="*/ 1611312 w 2282853"/>
              <a:gd name="connsiteY1" fmla="*/ 0 h 1815030"/>
              <a:gd name="connsiteX2" fmla="*/ 1615569 w 2282853"/>
              <a:gd name="connsiteY2" fmla="*/ 589797 h 1815030"/>
              <a:gd name="connsiteX3" fmla="*/ 2282853 w 2282853"/>
              <a:gd name="connsiteY3" fmla="*/ 597799 h 1815030"/>
              <a:gd name="connsiteX4" fmla="*/ 2279248 w 2282853"/>
              <a:gd name="connsiteY4" fmla="*/ 1120740 h 1815030"/>
              <a:gd name="connsiteX5" fmla="*/ 1615571 w 2282853"/>
              <a:gd name="connsiteY5" fmla="*/ 1223978 h 1815030"/>
              <a:gd name="connsiteX6" fmla="*/ 1603938 w 2282853"/>
              <a:gd name="connsiteY6" fmla="*/ 1792907 h 1815030"/>
              <a:gd name="connsiteX7" fmla="*/ 0 w 2282853"/>
              <a:gd name="connsiteY7" fmla="*/ 1815030 h 1815030"/>
              <a:gd name="connsiteX8" fmla="*/ 892767 w 2282853"/>
              <a:gd name="connsiteY8" fmla="*/ 870645 h 1815030"/>
              <a:gd name="connsiteX9" fmla="*/ 44245 w 2282853"/>
              <a:gd name="connsiteY9" fmla="*/ 14748 h 1815030"/>
              <a:gd name="connsiteX0" fmla="*/ 73742 w 2312350"/>
              <a:gd name="connsiteY0" fmla="*/ 14748 h 1792907"/>
              <a:gd name="connsiteX1" fmla="*/ 1640809 w 2312350"/>
              <a:gd name="connsiteY1" fmla="*/ 0 h 1792907"/>
              <a:gd name="connsiteX2" fmla="*/ 1645066 w 2312350"/>
              <a:gd name="connsiteY2" fmla="*/ 589797 h 1792907"/>
              <a:gd name="connsiteX3" fmla="*/ 2312350 w 2312350"/>
              <a:gd name="connsiteY3" fmla="*/ 597799 h 1792907"/>
              <a:gd name="connsiteX4" fmla="*/ 2308745 w 2312350"/>
              <a:gd name="connsiteY4" fmla="*/ 1120740 h 1792907"/>
              <a:gd name="connsiteX5" fmla="*/ 1645068 w 2312350"/>
              <a:gd name="connsiteY5" fmla="*/ 1223978 h 1792907"/>
              <a:gd name="connsiteX6" fmla="*/ 1633435 w 2312350"/>
              <a:gd name="connsiteY6" fmla="*/ 1792907 h 1792907"/>
              <a:gd name="connsiteX7" fmla="*/ 0 w 2312350"/>
              <a:gd name="connsiteY7" fmla="*/ 1778159 h 1792907"/>
              <a:gd name="connsiteX8" fmla="*/ 922264 w 2312350"/>
              <a:gd name="connsiteY8" fmla="*/ 870645 h 1792907"/>
              <a:gd name="connsiteX9" fmla="*/ 73742 w 2312350"/>
              <a:gd name="connsiteY9" fmla="*/ 14748 h 1792907"/>
              <a:gd name="connsiteX0" fmla="*/ 73742 w 2312350"/>
              <a:gd name="connsiteY0" fmla="*/ 14748 h 1792907"/>
              <a:gd name="connsiteX1" fmla="*/ 1640809 w 2312350"/>
              <a:gd name="connsiteY1" fmla="*/ 0 h 1792907"/>
              <a:gd name="connsiteX2" fmla="*/ 1645066 w 2312350"/>
              <a:gd name="connsiteY2" fmla="*/ 589797 h 1792907"/>
              <a:gd name="connsiteX3" fmla="*/ 2312350 w 2312350"/>
              <a:gd name="connsiteY3" fmla="*/ 597799 h 1792907"/>
              <a:gd name="connsiteX4" fmla="*/ 2308745 w 2312350"/>
              <a:gd name="connsiteY4" fmla="*/ 1120740 h 1792907"/>
              <a:gd name="connsiteX5" fmla="*/ 1645068 w 2312350"/>
              <a:gd name="connsiteY5" fmla="*/ 1223978 h 1792907"/>
              <a:gd name="connsiteX6" fmla="*/ 1633435 w 2312350"/>
              <a:gd name="connsiteY6" fmla="*/ 1792907 h 1792907"/>
              <a:gd name="connsiteX7" fmla="*/ 0 w 2312350"/>
              <a:gd name="connsiteY7" fmla="*/ 1778159 h 1792907"/>
              <a:gd name="connsiteX8" fmla="*/ 1093159 w 2312350"/>
              <a:gd name="connsiteY8" fmla="*/ 892768 h 1792907"/>
              <a:gd name="connsiteX9" fmla="*/ 73742 w 2312350"/>
              <a:gd name="connsiteY9" fmla="*/ 14748 h 1792907"/>
              <a:gd name="connsiteX0" fmla="*/ 73742 w 2312350"/>
              <a:gd name="connsiteY0" fmla="*/ 14748 h 1792907"/>
              <a:gd name="connsiteX1" fmla="*/ 1640809 w 2312350"/>
              <a:gd name="connsiteY1" fmla="*/ 0 h 1792907"/>
              <a:gd name="connsiteX2" fmla="*/ 1645066 w 2312350"/>
              <a:gd name="connsiteY2" fmla="*/ 626668 h 1792907"/>
              <a:gd name="connsiteX3" fmla="*/ 2312350 w 2312350"/>
              <a:gd name="connsiteY3" fmla="*/ 597799 h 1792907"/>
              <a:gd name="connsiteX4" fmla="*/ 2308745 w 2312350"/>
              <a:gd name="connsiteY4" fmla="*/ 1120740 h 1792907"/>
              <a:gd name="connsiteX5" fmla="*/ 1645068 w 2312350"/>
              <a:gd name="connsiteY5" fmla="*/ 1223978 h 1792907"/>
              <a:gd name="connsiteX6" fmla="*/ 1633435 w 2312350"/>
              <a:gd name="connsiteY6" fmla="*/ 1792907 h 1792907"/>
              <a:gd name="connsiteX7" fmla="*/ 0 w 2312350"/>
              <a:gd name="connsiteY7" fmla="*/ 1778159 h 1792907"/>
              <a:gd name="connsiteX8" fmla="*/ 1093159 w 2312350"/>
              <a:gd name="connsiteY8" fmla="*/ 892768 h 1792907"/>
              <a:gd name="connsiteX9" fmla="*/ 73742 w 2312350"/>
              <a:gd name="connsiteY9" fmla="*/ 14748 h 1792907"/>
              <a:gd name="connsiteX0" fmla="*/ 73742 w 2308744"/>
              <a:gd name="connsiteY0" fmla="*/ 14748 h 1792907"/>
              <a:gd name="connsiteX1" fmla="*/ 1640809 w 2308744"/>
              <a:gd name="connsiteY1" fmla="*/ 0 h 1792907"/>
              <a:gd name="connsiteX2" fmla="*/ 1645066 w 2308744"/>
              <a:gd name="connsiteY2" fmla="*/ 626668 h 1792907"/>
              <a:gd name="connsiteX3" fmla="*/ 2303356 w 2308744"/>
              <a:gd name="connsiteY3" fmla="*/ 634670 h 1792907"/>
              <a:gd name="connsiteX4" fmla="*/ 2308745 w 2308744"/>
              <a:gd name="connsiteY4" fmla="*/ 1120740 h 1792907"/>
              <a:gd name="connsiteX5" fmla="*/ 1645068 w 2308744"/>
              <a:gd name="connsiteY5" fmla="*/ 1223978 h 1792907"/>
              <a:gd name="connsiteX6" fmla="*/ 1633435 w 2308744"/>
              <a:gd name="connsiteY6" fmla="*/ 1792907 h 1792907"/>
              <a:gd name="connsiteX7" fmla="*/ 0 w 2308744"/>
              <a:gd name="connsiteY7" fmla="*/ 1778159 h 1792907"/>
              <a:gd name="connsiteX8" fmla="*/ 1093159 w 2308744"/>
              <a:gd name="connsiteY8" fmla="*/ 892768 h 1792907"/>
              <a:gd name="connsiteX9" fmla="*/ 73742 w 2308744"/>
              <a:gd name="connsiteY9" fmla="*/ 14748 h 1792907"/>
              <a:gd name="connsiteX0" fmla="*/ 73742 w 2303356"/>
              <a:gd name="connsiteY0" fmla="*/ 14748 h 1792907"/>
              <a:gd name="connsiteX1" fmla="*/ 1640809 w 2303356"/>
              <a:gd name="connsiteY1" fmla="*/ 0 h 1792907"/>
              <a:gd name="connsiteX2" fmla="*/ 1645066 w 2303356"/>
              <a:gd name="connsiteY2" fmla="*/ 626668 h 1792907"/>
              <a:gd name="connsiteX3" fmla="*/ 2303356 w 2303356"/>
              <a:gd name="connsiteY3" fmla="*/ 634670 h 1792907"/>
              <a:gd name="connsiteX4" fmla="*/ 2299751 w 2303356"/>
              <a:gd name="connsiteY4" fmla="*/ 1091243 h 1792907"/>
              <a:gd name="connsiteX5" fmla="*/ 1645068 w 2303356"/>
              <a:gd name="connsiteY5" fmla="*/ 1223978 h 1792907"/>
              <a:gd name="connsiteX6" fmla="*/ 1633435 w 2303356"/>
              <a:gd name="connsiteY6" fmla="*/ 1792907 h 1792907"/>
              <a:gd name="connsiteX7" fmla="*/ 0 w 2303356"/>
              <a:gd name="connsiteY7" fmla="*/ 1778159 h 1792907"/>
              <a:gd name="connsiteX8" fmla="*/ 1093159 w 2303356"/>
              <a:gd name="connsiteY8" fmla="*/ 892768 h 1792907"/>
              <a:gd name="connsiteX9" fmla="*/ 73742 w 2303356"/>
              <a:gd name="connsiteY9" fmla="*/ 14748 h 1792907"/>
              <a:gd name="connsiteX0" fmla="*/ 73742 w 2303356"/>
              <a:gd name="connsiteY0" fmla="*/ 14748 h 1792907"/>
              <a:gd name="connsiteX1" fmla="*/ 1640809 w 2303356"/>
              <a:gd name="connsiteY1" fmla="*/ 0 h 1792907"/>
              <a:gd name="connsiteX2" fmla="*/ 1645066 w 2303356"/>
              <a:gd name="connsiteY2" fmla="*/ 626668 h 1792907"/>
              <a:gd name="connsiteX3" fmla="*/ 2303356 w 2303356"/>
              <a:gd name="connsiteY3" fmla="*/ 634670 h 1792907"/>
              <a:gd name="connsiteX4" fmla="*/ 2299751 w 2303356"/>
              <a:gd name="connsiteY4" fmla="*/ 1091243 h 1792907"/>
              <a:gd name="connsiteX5" fmla="*/ 1645068 w 2303356"/>
              <a:gd name="connsiteY5" fmla="*/ 1223978 h 1792907"/>
              <a:gd name="connsiteX6" fmla="*/ 1633435 w 2303356"/>
              <a:gd name="connsiteY6" fmla="*/ 1792907 h 1792907"/>
              <a:gd name="connsiteX7" fmla="*/ 0 w 2303356"/>
              <a:gd name="connsiteY7" fmla="*/ 1778159 h 1792907"/>
              <a:gd name="connsiteX8" fmla="*/ 1093159 w 2303356"/>
              <a:gd name="connsiteY8" fmla="*/ 892768 h 1792907"/>
              <a:gd name="connsiteX9" fmla="*/ 73742 w 2303356"/>
              <a:gd name="connsiteY9" fmla="*/ 14748 h 1792907"/>
              <a:gd name="connsiteX0" fmla="*/ 73742 w 2303356"/>
              <a:gd name="connsiteY0" fmla="*/ 14748 h 1792907"/>
              <a:gd name="connsiteX1" fmla="*/ 1640809 w 2303356"/>
              <a:gd name="connsiteY1" fmla="*/ 0 h 1792907"/>
              <a:gd name="connsiteX2" fmla="*/ 1645066 w 2303356"/>
              <a:gd name="connsiteY2" fmla="*/ 626668 h 1792907"/>
              <a:gd name="connsiteX3" fmla="*/ 2303356 w 2303356"/>
              <a:gd name="connsiteY3" fmla="*/ 634670 h 1792907"/>
              <a:gd name="connsiteX4" fmla="*/ 2299751 w 2303356"/>
              <a:gd name="connsiteY4" fmla="*/ 1091243 h 1792907"/>
              <a:gd name="connsiteX5" fmla="*/ 1645068 w 2303356"/>
              <a:gd name="connsiteY5" fmla="*/ 1223978 h 1792907"/>
              <a:gd name="connsiteX6" fmla="*/ 1633435 w 2303356"/>
              <a:gd name="connsiteY6" fmla="*/ 1792907 h 1792907"/>
              <a:gd name="connsiteX7" fmla="*/ 0 w 2303356"/>
              <a:gd name="connsiteY7" fmla="*/ 1778159 h 1792907"/>
              <a:gd name="connsiteX8" fmla="*/ 1093159 w 2303356"/>
              <a:gd name="connsiteY8" fmla="*/ 892768 h 1792907"/>
              <a:gd name="connsiteX9" fmla="*/ 73742 w 2303356"/>
              <a:gd name="connsiteY9" fmla="*/ 14748 h 1792907"/>
              <a:gd name="connsiteX0" fmla="*/ 73742 w 2303356"/>
              <a:gd name="connsiteY0" fmla="*/ 14748 h 1792907"/>
              <a:gd name="connsiteX1" fmla="*/ 1640809 w 2303356"/>
              <a:gd name="connsiteY1" fmla="*/ 0 h 1792907"/>
              <a:gd name="connsiteX2" fmla="*/ 1645066 w 2303356"/>
              <a:gd name="connsiteY2" fmla="*/ 626668 h 1792907"/>
              <a:gd name="connsiteX3" fmla="*/ 2303356 w 2303356"/>
              <a:gd name="connsiteY3" fmla="*/ 634670 h 1792907"/>
              <a:gd name="connsiteX4" fmla="*/ 2299751 w 2303356"/>
              <a:gd name="connsiteY4" fmla="*/ 1091243 h 1792907"/>
              <a:gd name="connsiteX5" fmla="*/ 1663057 w 2303356"/>
              <a:gd name="connsiteY5" fmla="*/ 1091243 h 1792907"/>
              <a:gd name="connsiteX6" fmla="*/ 1633435 w 2303356"/>
              <a:gd name="connsiteY6" fmla="*/ 1792907 h 1792907"/>
              <a:gd name="connsiteX7" fmla="*/ 0 w 2303356"/>
              <a:gd name="connsiteY7" fmla="*/ 1778159 h 1792907"/>
              <a:gd name="connsiteX8" fmla="*/ 1093159 w 2303356"/>
              <a:gd name="connsiteY8" fmla="*/ 892768 h 1792907"/>
              <a:gd name="connsiteX9" fmla="*/ 73742 w 2303356"/>
              <a:gd name="connsiteY9" fmla="*/ 14748 h 1792907"/>
              <a:gd name="connsiteX0" fmla="*/ 73742 w 2303356"/>
              <a:gd name="connsiteY0" fmla="*/ 14748 h 1792907"/>
              <a:gd name="connsiteX1" fmla="*/ 1640809 w 2303356"/>
              <a:gd name="connsiteY1" fmla="*/ 0 h 1792907"/>
              <a:gd name="connsiteX2" fmla="*/ 1645066 w 2303356"/>
              <a:gd name="connsiteY2" fmla="*/ 626668 h 1792907"/>
              <a:gd name="connsiteX3" fmla="*/ 2303356 w 2303356"/>
              <a:gd name="connsiteY3" fmla="*/ 634670 h 1792907"/>
              <a:gd name="connsiteX4" fmla="*/ 2299751 w 2303356"/>
              <a:gd name="connsiteY4" fmla="*/ 1091243 h 1792907"/>
              <a:gd name="connsiteX5" fmla="*/ 1663057 w 2303356"/>
              <a:gd name="connsiteY5" fmla="*/ 1091243 h 1792907"/>
              <a:gd name="connsiteX6" fmla="*/ 1633435 w 2303356"/>
              <a:gd name="connsiteY6" fmla="*/ 1792907 h 1792907"/>
              <a:gd name="connsiteX7" fmla="*/ 0 w 2303356"/>
              <a:gd name="connsiteY7" fmla="*/ 1778159 h 1792907"/>
              <a:gd name="connsiteX8" fmla="*/ 1093159 w 2303356"/>
              <a:gd name="connsiteY8" fmla="*/ 892768 h 1792907"/>
              <a:gd name="connsiteX9" fmla="*/ 73742 w 2303356"/>
              <a:gd name="connsiteY9" fmla="*/ 14748 h 1792907"/>
              <a:gd name="connsiteX0" fmla="*/ 73742 w 2303356"/>
              <a:gd name="connsiteY0" fmla="*/ 14748 h 1792907"/>
              <a:gd name="connsiteX1" fmla="*/ 1640809 w 2303356"/>
              <a:gd name="connsiteY1" fmla="*/ 0 h 1792907"/>
              <a:gd name="connsiteX2" fmla="*/ 1645066 w 2303356"/>
              <a:gd name="connsiteY2" fmla="*/ 626668 h 1792907"/>
              <a:gd name="connsiteX3" fmla="*/ 2303356 w 2303356"/>
              <a:gd name="connsiteY3" fmla="*/ 634670 h 1792907"/>
              <a:gd name="connsiteX4" fmla="*/ 2299751 w 2303356"/>
              <a:gd name="connsiteY4" fmla="*/ 1091243 h 1792907"/>
              <a:gd name="connsiteX5" fmla="*/ 1663057 w 2303356"/>
              <a:gd name="connsiteY5" fmla="*/ 1091243 h 1792907"/>
              <a:gd name="connsiteX6" fmla="*/ 1633435 w 2303356"/>
              <a:gd name="connsiteY6" fmla="*/ 1792907 h 1792907"/>
              <a:gd name="connsiteX7" fmla="*/ 0 w 2303356"/>
              <a:gd name="connsiteY7" fmla="*/ 1778159 h 1792907"/>
              <a:gd name="connsiteX8" fmla="*/ 1093159 w 2303356"/>
              <a:gd name="connsiteY8" fmla="*/ 892768 h 1792907"/>
              <a:gd name="connsiteX9" fmla="*/ 73742 w 2303356"/>
              <a:gd name="connsiteY9" fmla="*/ 14748 h 1792907"/>
              <a:gd name="connsiteX0" fmla="*/ 73742 w 2303356"/>
              <a:gd name="connsiteY0" fmla="*/ 14748 h 1815030"/>
              <a:gd name="connsiteX1" fmla="*/ 1640809 w 2303356"/>
              <a:gd name="connsiteY1" fmla="*/ 0 h 1815030"/>
              <a:gd name="connsiteX2" fmla="*/ 1645066 w 2303356"/>
              <a:gd name="connsiteY2" fmla="*/ 626668 h 1815030"/>
              <a:gd name="connsiteX3" fmla="*/ 2303356 w 2303356"/>
              <a:gd name="connsiteY3" fmla="*/ 634670 h 1815030"/>
              <a:gd name="connsiteX4" fmla="*/ 2299751 w 2303356"/>
              <a:gd name="connsiteY4" fmla="*/ 1091243 h 1815030"/>
              <a:gd name="connsiteX5" fmla="*/ 1663057 w 2303356"/>
              <a:gd name="connsiteY5" fmla="*/ 1091243 h 1815030"/>
              <a:gd name="connsiteX6" fmla="*/ 1642429 w 2303356"/>
              <a:gd name="connsiteY6" fmla="*/ 1815030 h 1815030"/>
              <a:gd name="connsiteX7" fmla="*/ 0 w 2303356"/>
              <a:gd name="connsiteY7" fmla="*/ 1778159 h 1815030"/>
              <a:gd name="connsiteX8" fmla="*/ 1093159 w 2303356"/>
              <a:gd name="connsiteY8" fmla="*/ 892768 h 1815030"/>
              <a:gd name="connsiteX9" fmla="*/ 73742 w 2303356"/>
              <a:gd name="connsiteY9" fmla="*/ 14748 h 1815030"/>
              <a:gd name="connsiteX0" fmla="*/ 73742 w 2303356"/>
              <a:gd name="connsiteY0" fmla="*/ 14748 h 1778159"/>
              <a:gd name="connsiteX1" fmla="*/ 1640809 w 2303356"/>
              <a:gd name="connsiteY1" fmla="*/ 0 h 1778159"/>
              <a:gd name="connsiteX2" fmla="*/ 1645066 w 2303356"/>
              <a:gd name="connsiteY2" fmla="*/ 626668 h 1778159"/>
              <a:gd name="connsiteX3" fmla="*/ 2303356 w 2303356"/>
              <a:gd name="connsiteY3" fmla="*/ 634670 h 1778159"/>
              <a:gd name="connsiteX4" fmla="*/ 2299751 w 2303356"/>
              <a:gd name="connsiteY4" fmla="*/ 1091243 h 1778159"/>
              <a:gd name="connsiteX5" fmla="*/ 1663057 w 2303356"/>
              <a:gd name="connsiteY5" fmla="*/ 1091243 h 1778159"/>
              <a:gd name="connsiteX6" fmla="*/ 1651423 w 2303356"/>
              <a:gd name="connsiteY6" fmla="*/ 1770785 h 1778159"/>
              <a:gd name="connsiteX7" fmla="*/ 0 w 2303356"/>
              <a:gd name="connsiteY7" fmla="*/ 1778159 h 1778159"/>
              <a:gd name="connsiteX8" fmla="*/ 1093159 w 2303356"/>
              <a:gd name="connsiteY8" fmla="*/ 892768 h 1778159"/>
              <a:gd name="connsiteX9" fmla="*/ 73742 w 2303356"/>
              <a:gd name="connsiteY9" fmla="*/ 14748 h 1778159"/>
              <a:gd name="connsiteX0" fmla="*/ 73742 w 2303356"/>
              <a:gd name="connsiteY0" fmla="*/ 14748 h 1778159"/>
              <a:gd name="connsiteX1" fmla="*/ 1640809 w 2303356"/>
              <a:gd name="connsiteY1" fmla="*/ 0 h 1778159"/>
              <a:gd name="connsiteX2" fmla="*/ 1645066 w 2303356"/>
              <a:gd name="connsiteY2" fmla="*/ 626668 h 1778159"/>
              <a:gd name="connsiteX3" fmla="*/ 2303356 w 2303356"/>
              <a:gd name="connsiteY3" fmla="*/ 634670 h 1778159"/>
              <a:gd name="connsiteX4" fmla="*/ 2299751 w 2303356"/>
              <a:gd name="connsiteY4" fmla="*/ 1091243 h 1778159"/>
              <a:gd name="connsiteX5" fmla="*/ 1663057 w 2303356"/>
              <a:gd name="connsiteY5" fmla="*/ 1091243 h 1778159"/>
              <a:gd name="connsiteX6" fmla="*/ 1651423 w 2303356"/>
              <a:gd name="connsiteY6" fmla="*/ 1770785 h 1778159"/>
              <a:gd name="connsiteX7" fmla="*/ 0 w 2303356"/>
              <a:gd name="connsiteY7" fmla="*/ 1778159 h 1778159"/>
              <a:gd name="connsiteX8" fmla="*/ 1093159 w 2303356"/>
              <a:gd name="connsiteY8" fmla="*/ 892768 h 1778159"/>
              <a:gd name="connsiteX9" fmla="*/ 73742 w 2303356"/>
              <a:gd name="connsiteY9" fmla="*/ 14748 h 1778159"/>
              <a:gd name="connsiteX0" fmla="*/ 73742 w 2303356"/>
              <a:gd name="connsiteY0" fmla="*/ 14748 h 1778159"/>
              <a:gd name="connsiteX1" fmla="*/ 1640809 w 2303356"/>
              <a:gd name="connsiteY1" fmla="*/ 0 h 1778159"/>
              <a:gd name="connsiteX2" fmla="*/ 1645066 w 2303356"/>
              <a:gd name="connsiteY2" fmla="*/ 626668 h 1778159"/>
              <a:gd name="connsiteX3" fmla="*/ 2303356 w 2303356"/>
              <a:gd name="connsiteY3" fmla="*/ 634670 h 1778159"/>
              <a:gd name="connsiteX4" fmla="*/ 2299751 w 2303356"/>
              <a:gd name="connsiteY4" fmla="*/ 1091243 h 1778159"/>
              <a:gd name="connsiteX5" fmla="*/ 1663057 w 2303356"/>
              <a:gd name="connsiteY5" fmla="*/ 1091243 h 1778159"/>
              <a:gd name="connsiteX6" fmla="*/ 1651423 w 2303356"/>
              <a:gd name="connsiteY6" fmla="*/ 1770785 h 1778159"/>
              <a:gd name="connsiteX7" fmla="*/ 0 w 2303356"/>
              <a:gd name="connsiteY7" fmla="*/ 1778159 h 1778159"/>
              <a:gd name="connsiteX8" fmla="*/ 1093159 w 2303356"/>
              <a:gd name="connsiteY8" fmla="*/ 892768 h 1778159"/>
              <a:gd name="connsiteX9" fmla="*/ 73742 w 2303356"/>
              <a:gd name="connsiteY9" fmla="*/ 14748 h 1778159"/>
              <a:gd name="connsiteX0" fmla="*/ 73742 w 2303356"/>
              <a:gd name="connsiteY0" fmla="*/ 14748 h 1778159"/>
              <a:gd name="connsiteX1" fmla="*/ 1640809 w 2303356"/>
              <a:gd name="connsiteY1" fmla="*/ 0 h 1778159"/>
              <a:gd name="connsiteX2" fmla="*/ 1645066 w 2303356"/>
              <a:gd name="connsiteY2" fmla="*/ 626668 h 1778159"/>
              <a:gd name="connsiteX3" fmla="*/ 2303356 w 2303356"/>
              <a:gd name="connsiteY3" fmla="*/ 634670 h 1778159"/>
              <a:gd name="connsiteX4" fmla="*/ 2299751 w 2303356"/>
              <a:gd name="connsiteY4" fmla="*/ 1091243 h 1778159"/>
              <a:gd name="connsiteX5" fmla="*/ 1663057 w 2303356"/>
              <a:gd name="connsiteY5" fmla="*/ 1091243 h 1778159"/>
              <a:gd name="connsiteX6" fmla="*/ 1651423 w 2303356"/>
              <a:gd name="connsiteY6" fmla="*/ 1770785 h 1778159"/>
              <a:gd name="connsiteX7" fmla="*/ 0 w 2303356"/>
              <a:gd name="connsiteY7" fmla="*/ 1778159 h 1778159"/>
              <a:gd name="connsiteX8" fmla="*/ 1093159 w 2303356"/>
              <a:gd name="connsiteY8" fmla="*/ 892768 h 1778159"/>
              <a:gd name="connsiteX9" fmla="*/ 73742 w 2303356"/>
              <a:gd name="connsiteY9" fmla="*/ 14748 h 1778159"/>
              <a:gd name="connsiteX0" fmla="*/ 73742 w 2303356"/>
              <a:gd name="connsiteY0" fmla="*/ 14748 h 1778159"/>
              <a:gd name="connsiteX1" fmla="*/ 1640809 w 2303356"/>
              <a:gd name="connsiteY1" fmla="*/ 0 h 1778159"/>
              <a:gd name="connsiteX2" fmla="*/ 1645066 w 2303356"/>
              <a:gd name="connsiteY2" fmla="*/ 626668 h 1778159"/>
              <a:gd name="connsiteX3" fmla="*/ 2303356 w 2303356"/>
              <a:gd name="connsiteY3" fmla="*/ 634670 h 1778159"/>
              <a:gd name="connsiteX4" fmla="*/ 2299751 w 2303356"/>
              <a:gd name="connsiteY4" fmla="*/ 1091243 h 1778159"/>
              <a:gd name="connsiteX5" fmla="*/ 1663057 w 2303356"/>
              <a:gd name="connsiteY5" fmla="*/ 1091243 h 1778159"/>
              <a:gd name="connsiteX6" fmla="*/ 1651423 w 2303356"/>
              <a:gd name="connsiteY6" fmla="*/ 1770785 h 1778159"/>
              <a:gd name="connsiteX7" fmla="*/ 0 w 2303356"/>
              <a:gd name="connsiteY7" fmla="*/ 1778159 h 1778159"/>
              <a:gd name="connsiteX8" fmla="*/ 1093159 w 2303356"/>
              <a:gd name="connsiteY8" fmla="*/ 892768 h 1778159"/>
              <a:gd name="connsiteX9" fmla="*/ 73742 w 2303356"/>
              <a:gd name="connsiteY9" fmla="*/ 14748 h 1778159"/>
              <a:gd name="connsiteX0" fmla="*/ 73742 w 2303356"/>
              <a:gd name="connsiteY0" fmla="*/ 14748 h 1778159"/>
              <a:gd name="connsiteX1" fmla="*/ 1640809 w 2303356"/>
              <a:gd name="connsiteY1" fmla="*/ 0 h 1778159"/>
              <a:gd name="connsiteX2" fmla="*/ 1645066 w 2303356"/>
              <a:gd name="connsiteY2" fmla="*/ 626668 h 1778159"/>
              <a:gd name="connsiteX3" fmla="*/ 2303356 w 2303356"/>
              <a:gd name="connsiteY3" fmla="*/ 634670 h 1778159"/>
              <a:gd name="connsiteX4" fmla="*/ 2299751 w 2303356"/>
              <a:gd name="connsiteY4" fmla="*/ 1091243 h 1778159"/>
              <a:gd name="connsiteX5" fmla="*/ 1663057 w 2303356"/>
              <a:gd name="connsiteY5" fmla="*/ 1091243 h 1778159"/>
              <a:gd name="connsiteX6" fmla="*/ 1651423 w 2303356"/>
              <a:gd name="connsiteY6" fmla="*/ 1770785 h 1778159"/>
              <a:gd name="connsiteX7" fmla="*/ 0 w 2303356"/>
              <a:gd name="connsiteY7" fmla="*/ 1778159 h 1778159"/>
              <a:gd name="connsiteX8" fmla="*/ 1093159 w 2303356"/>
              <a:gd name="connsiteY8" fmla="*/ 892768 h 1778159"/>
              <a:gd name="connsiteX9" fmla="*/ 73742 w 2303356"/>
              <a:gd name="connsiteY9" fmla="*/ 14748 h 177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03356" h="1778159">
                <a:moveTo>
                  <a:pt x="73742" y="14748"/>
                </a:moveTo>
                <a:lnTo>
                  <a:pt x="1640809" y="0"/>
                </a:lnTo>
                <a:cubicBezTo>
                  <a:pt x="1649602" y="228554"/>
                  <a:pt x="1636272" y="449733"/>
                  <a:pt x="1645066" y="626668"/>
                </a:cubicBezTo>
                <a:lnTo>
                  <a:pt x="2303356" y="634670"/>
                </a:lnTo>
                <a:cubicBezTo>
                  <a:pt x="2294781" y="823732"/>
                  <a:pt x="2304193" y="916930"/>
                  <a:pt x="2299751" y="1091243"/>
                </a:cubicBezTo>
                <a:cubicBezTo>
                  <a:pt x="2037361" y="1083765"/>
                  <a:pt x="2027455" y="1089827"/>
                  <a:pt x="1663057" y="1091243"/>
                </a:cubicBezTo>
                <a:cubicBezTo>
                  <a:pt x="1649447" y="1269640"/>
                  <a:pt x="1649785" y="1502670"/>
                  <a:pt x="1651423" y="1770785"/>
                </a:cubicBezTo>
                <a:lnTo>
                  <a:pt x="0" y="1778159"/>
                </a:lnTo>
                <a:lnTo>
                  <a:pt x="1093159" y="892768"/>
                </a:lnTo>
                <a:lnTo>
                  <a:pt x="73742" y="14748"/>
                </a:lnTo>
                <a:close/>
              </a:path>
            </a:pathLst>
          </a:custGeom>
          <a:noFill/>
          <a:ln w="317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7CA32E0-2899-DCC4-18CE-091ACCEFFD7F}"/>
              </a:ext>
            </a:extLst>
          </p:cNvPr>
          <p:cNvSpPr/>
          <p:nvPr/>
        </p:nvSpPr>
        <p:spPr>
          <a:xfrm>
            <a:off x="9397420" y="2459421"/>
            <a:ext cx="1272748" cy="96957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D46E955D-1A51-70EF-351C-8FA14C946A9A}"/>
              </a:ext>
            </a:extLst>
          </p:cNvPr>
          <p:cNvSpPr/>
          <p:nvPr/>
        </p:nvSpPr>
        <p:spPr>
          <a:xfrm>
            <a:off x="10681156" y="1076142"/>
            <a:ext cx="1344327" cy="822896"/>
          </a:xfrm>
          <a:prstGeom prst="wedgeRoundRectCallout">
            <a:avLst>
              <a:gd name="adj1" fmla="val -68524"/>
              <a:gd name="adj2" fmla="val 134026"/>
              <a:gd name="adj3" fmla="val 16667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Goal: replace by Vendor 2</a:t>
            </a:r>
          </a:p>
        </p:txBody>
      </p:sp>
    </p:spTree>
    <p:extLst>
      <p:ext uri="{BB962C8B-B14F-4D97-AF65-F5344CB8AC3E}">
        <p14:creationId xmlns:p14="http://schemas.microsoft.com/office/powerpoint/2010/main" val="121852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 animBg="1"/>
      <p:bldP spid="10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Adapter</a:t>
            </a:r>
          </a:p>
        </p:txBody>
      </p:sp>
      <p:pic>
        <p:nvPicPr>
          <p:cNvPr id="4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274320" y="1828800"/>
            <a:ext cx="7223760" cy="4480560"/>
          </a:xfrm>
          <a:prstGeom prst="rect">
            <a:avLst/>
          </a:prstGeom>
          <a:ln w="9360">
            <a:noFill/>
          </a:ln>
        </p:spPr>
      </p:pic>
      <p:sp>
        <p:nvSpPr>
          <p:cNvPr id="5" name="CustomShape 2"/>
          <p:cNvSpPr/>
          <p:nvPr/>
        </p:nvSpPr>
        <p:spPr>
          <a:xfrm>
            <a:off x="5129428" y="4704985"/>
            <a:ext cx="1933143" cy="1186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rbel"/>
              </a:rPr>
              <a:t>1. The original </a:t>
            </a:r>
            <a:r>
              <a:rPr lang="en-US" sz="2000" b="1" dirty="0" err="1">
                <a:solidFill>
                  <a:schemeClr val="accent1"/>
                </a:solidFill>
                <a:latin typeface="Corbel"/>
              </a:rPr>
              <a:t>ServiceProvider</a:t>
            </a:r>
            <a:r>
              <a:rPr lang="en-US" sz="2000" dirty="0">
                <a:solidFill>
                  <a:schemeClr val="accent1"/>
                </a:solidFill>
                <a:latin typeface="Corbel"/>
              </a:rPr>
              <a:t> class is obsolete and discarded</a:t>
            </a:r>
            <a:endParaRPr sz="2000" dirty="0">
              <a:solidFill>
                <a:schemeClr val="accent1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8256871" y="1027906"/>
            <a:ext cx="3637800" cy="12672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FFFFFF"/>
                </a:solidFill>
                <a:latin typeface="Corbel"/>
              </a:rPr>
              <a:t>4. An </a:t>
            </a:r>
            <a:r>
              <a:rPr lang="en-US" sz="2000" b="1" dirty="0">
                <a:solidFill>
                  <a:srgbClr val="FFFFFF"/>
                </a:solidFill>
                <a:latin typeface="Corbel"/>
              </a:rPr>
              <a:t>adapter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 class maps calls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FFFFFF"/>
                </a:solidFill>
                <a:latin typeface="Corbel"/>
              </a:rPr>
              <a:t>from the original methods to
new methods</a:t>
            </a:r>
            <a:endParaRPr sz="2000" dirty="0"/>
          </a:p>
        </p:txBody>
      </p:sp>
      <p:sp>
        <p:nvSpPr>
          <p:cNvPr id="7" name="CustomShape 4"/>
          <p:cNvSpPr/>
          <p:nvPr/>
        </p:nvSpPr>
        <p:spPr>
          <a:xfrm>
            <a:off x="8205679" y="2739104"/>
            <a:ext cx="3637799" cy="101420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FFFFFF"/>
                </a:solidFill>
                <a:latin typeface="Corbel"/>
              </a:rPr>
              <a:t>2. An </a:t>
            </a:r>
            <a:r>
              <a:rPr lang="en-US" sz="2000" b="1" dirty="0">
                <a:solidFill>
                  <a:srgbClr val="FFFFFF"/>
                </a:solidFill>
                <a:latin typeface="Corbel"/>
              </a:rPr>
              <a:t>interface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 for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the original 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b="1" dirty="0" err="1">
                <a:solidFill>
                  <a:srgbClr val="FFFFFF"/>
                </a:solidFill>
                <a:latin typeface="Corbel"/>
              </a:rPr>
              <a:t>ServiceProvider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is created. 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rgbClr val="FFFFFF"/>
                </a:solidFill>
                <a:latin typeface="Corbel"/>
              </a:rPr>
              <a:t>Client MUST use this interface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!</a:t>
            </a:r>
            <a:endParaRPr sz="2000" dirty="0"/>
          </a:p>
        </p:txBody>
      </p:sp>
      <p:sp>
        <p:nvSpPr>
          <p:cNvPr id="8" name="CustomShape 5"/>
          <p:cNvSpPr/>
          <p:nvPr/>
        </p:nvSpPr>
        <p:spPr>
          <a:xfrm>
            <a:off x="7643040" y="4704985"/>
            <a:ext cx="4548960" cy="14623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FFFFFF"/>
                </a:solidFill>
                <a:latin typeface="Corbel"/>
              </a:rPr>
              <a:t>3. A replacement class for the original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rgbClr val="FFFFFF"/>
                </a:solidFill>
                <a:latin typeface="Corbel"/>
              </a:rPr>
              <a:t>ServiceProvider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 is found that provides
similar functionality but with a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FFFFFF"/>
                </a:solidFill>
                <a:latin typeface="Corbel"/>
              </a:rPr>
              <a:t>Different set of methods </a:t>
            </a:r>
            <a:r>
              <a:rPr lang="mr-IN" sz="2000" dirty="0">
                <a:solidFill>
                  <a:srgbClr val="FFFFFF"/>
                </a:solidFill>
                <a:latin typeface="Corbel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Corbel"/>
              </a:rPr>
              <a:t> the </a:t>
            </a:r>
            <a:r>
              <a:rPr lang="en-US" sz="2000" b="1" dirty="0" err="1">
                <a:solidFill>
                  <a:srgbClr val="FFFFFF"/>
                </a:solidFill>
                <a:latin typeface="Corbel"/>
              </a:rPr>
              <a:t>adaptee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78175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70720" y="2667240"/>
            <a:ext cx="2655360" cy="2819160"/>
          </a:xfrm>
          <a:prstGeom prst="rect">
            <a:avLst/>
          </a:prstGeom>
          <a:ln>
            <a:noFill/>
          </a:ln>
        </p:spPr>
      </p:pic>
      <p:sp>
        <p:nvSpPr>
          <p:cNvPr id="23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 dirty="0">
                <a:latin typeface="Corbel"/>
              </a:rPr>
              <a:t>But suppose you want to watch a Movie...</a:t>
            </a:r>
            <a:endParaRPr dirty="0"/>
          </a:p>
        </p:txBody>
      </p:sp>
      <p:sp>
        <p:nvSpPr>
          <p:cNvPr id="238" name="TextShape 2"/>
          <p:cNvSpPr txBox="1"/>
          <p:nvPr/>
        </p:nvSpPr>
        <p:spPr>
          <a:xfrm>
            <a:off x="3356280" y="2088360"/>
            <a:ext cx="5787720" cy="4495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Corbel"/>
              </a:rPr>
              <a:t>Use multiple interfaces (remotes) to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Turn on Receiver/amplifier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Turn on TV/Monitor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Turn on DVD player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Set the Receiver input to DVD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Put the Monitor in HDMI input mode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Set the Receiver volume to medium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Set Receiver to DTS Surround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latin typeface="Corbel"/>
              </a:rPr>
              <a:t>Start the DVD player.</a:t>
            </a:r>
            <a:endParaRPr dirty="0"/>
          </a:p>
        </p:txBody>
      </p:sp>
      <p:sp>
        <p:nvSpPr>
          <p:cNvPr id="239" name="CustomShape 3"/>
          <p:cNvSpPr/>
          <p:nvPr/>
        </p:nvSpPr>
        <p:spPr>
          <a:xfrm>
            <a:off x="9065160" y="2652840"/>
            <a:ext cx="2822040" cy="1461960"/>
          </a:xfrm>
          <a:prstGeom prst="rect">
            <a:avLst/>
          </a:prstGeom>
          <a:noFill/>
          <a:ln w="38160">
            <a:solidFill>
              <a:srgbClr val="C00000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Interacting with the following classes: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latin typeface="Corbel"/>
              </a:rPr>
              <a:t>Receiver/Amplifier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latin typeface="Corbel"/>
              </a:rPr>
              <a:t>TV/Monitor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FFFFFF"/>
                </a:solidFill>
                <a:latin typeface="Corbel"/>
              </a:rPr>
              <a:t>DVD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479107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0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38">
                                            <p:txEl>
                                              <p:charRg st="0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4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6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0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3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7" dur="500"/>
                                        <p:tgtEl>
                                          <p:spTgt spid="238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5400" dirty="0">
                <a:latin typeface="Corbel"/>
              </a:rPr>
              <a:t>To decrease the complexity…</a:t>
            </a:r>
            <a:endParaRPr dirty="0"/>
          </a:p>
        </p:txBody>
      </p:sp>
      <p:sp>
        <p:nvSpPr>
          <p:cNvPr id="241" name="TextShape 2"/>
          <p:cNvSpPr txBox="1"/>
          <p:nvPr/>
        </p:nvSpPr>
        <p:spPr>
          <a:xfrm>
            <a:off x="229079" y="1690200"/>
            <a:ext cx="9716431" cy="503797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Corbel"/>
              </a:rPr>
              <a:t>New class: </a:t>
            </a:r>
            <a:r>
              <a:rPr lang="en-US" sz="2800" dirty="0" err="1">
                <a:solidFill>
                  <a:schemeClr val="accent6"/>
                </a:solidFill>
                <a:latin typeface="Courier New"/>
              </a:rPr>
              <a:t>TheaterFacade</a:t>
            </a:r>
            <a:r>
              <a:rPr lang="en-US" sz="2800" dirty="0">
                <a:latin typeface="Corbel"/>
              </a:rPr>
              <a:t> </a:t>
            </a:r>
            <a:endParaRPr dirty="0"/>
          </a:p>
          <a:p>
            <a:pPr lvl="2">
              <a:buSzPct val="45000"/>
            </a:pPr>
            <a:endParaRPr dirty="0"/>
          </a:p>
          <a:p>
            <a:pPr marL="800100" lvl="1" indent="-342900">
              <a:buSzPct val="75000"/>
              <a:buFont typeface="Wingdings" panose="05000000000000000000" pitchFamily="2" charset="2"/>
              <a:buChar char="§"/>
            </a:pPr>
            <a:r>
              <a:rPr lang="en-US" sz="2400" dirty="0">
                <a:latin typeface="Corbel"/>
              </a:rPr>
              <a:t>The façade treats the various components as a sub system and calls on them to implement a </a:t>
            </a:r>
            <a:r>
              <a:rPr lang="en-US" sz="2400" dirty="0" err="1">
                <a:latin typeface="Courier New"/>
              </a:rPr>
              <a:t>watchMovie</a:t>
            </a:r>
            <a:r>
              <a:rPr lang="en-US" sz="2400" dirty="0">
                <a:latin typeface="Corbel"/>
              </a:rPr>
              <a:t> method.</a:t>
            </a:r>
            <a:endParaRPr sz="2400" dirty="0"/>
          </a:p>
          <a:p>
            <a:pPr marL="742950" lvl="1" indent="-285750">
              <a:buSzPct val="75000"/>
              <a:buFont typeface="Wingdings" panose="05000000000000000000" pitchFamily="2" charset="2"/>
              <a:buChar char="§"/>
            </a:pPr>
            <a:endParaRPr sz="2400" dirty="0"/>
          </a:p>
          <a:p>
            <a:pPr marL="800100" lvl="1" indent="-342900">
              <a:buSzPct val="75000"/>
              <a:buFont typeface="Wingdings" panose="05000000000000000000" pitchFamily="2" charset="2"/>
              <a:buChar char="§"/>
            </a:pPr>
            <a:r>
              <a:rPr lang="en-US" sz="2400" dirty="0">
                <a:latin typeface="Corbel"/>
              </a:rPr>
              <a:t>To watch a movie, we just call one method, </a:t>
            </a:r>
            <a:r>
              <a:rPr lang="en-US" sz="2400" dirty="0" err="1">
                <a:latin typeface="Courier New"/>
              </a:rPr>
              <a:t>watchMovie</a:t>
            </a:r>
            <a:r>
              <a:rPr lang="en-US" sz="2400" dirty="0">
                <a:latin typeface="Corbel"/>
              </a:rPr>
              <a:t> and it communicates with the </a:t>
            </a:r>
            <a:r>
              <a:rPr lang="en-US" sz="2400" dirty="0">
                <a:latin typeface="Courier New"/>
              </a:rPr>
              <a:t>Monitor</a:t>
            </a:r>
            <a:r>
              <a:rPr lang="en-US" sz="2400" dirty="0">
                <a:latin typeface="Corbel"/>
              </a:rPr>
              <a:t>, </a:t>
            </a:r>
            <a:r>
              <a:rPr lang="en-US" sz="2400" dirty="0">
                <a:latin typeface="Courier New"/>
              </a:rPr>
              <a:t>DVD</a:t>
            </a:r>
            <a:r>
              <a:rPr lang="en-US" sz="2400" dirty="0">
                <a:latin typeface="Corbel"/>
              </a:rPr>
              <a:t>, </a:t>
            </a:r>
            <a:r>
              <a:rPr lang="en-US" sz="2400" dirty="0">
                <a:latin typeface="Courier New"/>
              </a:rPr>
              <a:t>and Receiver </a:t>
            </a:r>
            <a:r>
              <a:rPr lang="en-US" sz="2400" dirty="0">
                <a:latin typeface="Corbel"/>
              </a:rPr>
              <a:t>for the rest of the system</a:t>
            </a:r>
          </a:p>
          <a:p>
            <a:pPr marL="800100" lvl="1" indent="-342900">
              <a:buSzPct val="75000"/>
              <a:buFont typeface="Wingdings" panose="05000000000000000000" pitchFamily="2" charset="2"/>
              <a:buChar char="§"/>
            </a:pPr>
            <a:endParaRPr sz="2400" dirty="0"/>
          </a:p>
          <a:p>
            <a:pPr marL="800100" lvl="1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Corbel"/>
              </a:rPr>
              <a:t>The façade still leaves the subsystem accessible to be used directly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Corbel"/>
              </a:rPr>
              <a:t>subsystem classes are still available to provide additional control </a:t>
            </a:r>
            <a:r>
              <a:rPr lang="en-US" sz="2400">
                <a:latin typeface="Corbel"/>
              </a:rPr>
              <a:t>if needed</a:t>
            </a:r>
            <a:endParaRPr sz="2400" dirty="0"/>
          </a:p>
        </p:txBody>
      </p:sp>
      <p:pic>
        <p:nvPicPr>
          <p:cNvPr id="242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0191402" y="703937"/>
            <a:ext cx="1511467" cy="1325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7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20"/>
          <p:cNvSpPr/>
          <p:nvPr/>
        </p:nvSpPr>
        <p:spPr>
          <a:xfrm>
            <a:off x="7890187" y="2011680"/>
            <a:ext cx="3352320" cy="3123720"/>
          </a:xfrm>
          <a:prstGeom prst="rect">
            <a:avLst/>
          </a:prstGeom>
          <a:solidFill>
            <a:schemeClr val="accent1">
              <a:lumMod val="60000"/>
              <a:lumOff val="40000"/>
              <a:alpha val="62000"/>
            </a:schemeClr>
          </a:solidFill>
          <a:ln w="38160">
            <a:solidFill>
              <a:srgbClr val="C0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4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>
                <a:latin typeface="Corbel"/>
              </a:rPr>
              <a:t>The Problem</a:t>
            </a:r>
            <a:endParaRPr dirty="0"/>
          </a:p>
        </p:txBody>
      </p:sp>
      <p:sp>
        <p:nvSpPr>
          <p:cNvPr id="244" name="TextShape 2"/>
          <p:cNvSpPr txBox="1"/>
          <p:nvPr/>
        </p:nvSpPr>
        <p:spPr>
          <a:xfrm>
            <a:off x="1173960" y="2011680"/>
            <a:ext cx="6017040" cy="4846320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Corbel"/>
              </a:rPr>
              <a:t>Complex system</a:t>
            </a:r>
            <a:endParaRPr dirty="0"/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Multiple subsystems</a:t>
            </a:r>
            <a:endParaRPr dirty="0"/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Each with its own interface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Each with many methods</a:t>
            </a:r>
          </a:p>
          <a:p>
            <a:pPr lvl="1"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r>
              <a:rPr lang="en-US" sz="2800" dirty="0">
                <a:latin typeface="Corbel"/>
              </a:rPr>
              <a:t>Difficult for clients (blue) to deal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 need to expose the complexity to clients if they aren’t using it…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Façade: the front of a building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Think especially of a </a:t>
            </a:r>
            <a:r>
              <a:rPr lang="en-US" sz="2400" dirty="0" err="1"/>
              <a:t>buliding</a:t>
            </a:r>
            <a:r>
              <a:rPr lang="en-US" sz="2400" dirty="0"/>
              <a:t> façade on a theater lot…</a:t>
            </a:r>
            <a:endParaRPr sz="2400" dirty="0"/>
          </a:p>
        </p:txBody>
      </p:sp>
      <p:sp>
        <p:nvSpPr>
          <p:cNvPr id="245" name="CustomShape 3"/>
          <p:cNvSpPr/>
          <p:nvPr/>
        </p:nvSpPr>
        <p:spPr>
          <a:xfrm>
            <a:off x="8327587" y="3998520"/>
            <a:ext cx="184320" cy="369000"/>
          </a:xfrm>
          <a:prstGeom prst="rect">
            <a:avLst/>
          </a:prstGeom>
          <a:noFill/>
          <a:ln w="25560">
            <a:solidFill>
              <a:srgbClr val="FFFF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46" name="CustomShape 4"/>
          <p:cNvSpPr/>
          <p:nvPr/>
        </p:nvSpPr>
        <p:spPr>
          <a:xfrm>
            <a:off x="8910427" y="3477336"/>
            <a:ext cx="184320" cy="36900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47" name="CustomShape 5"/>
          <p:cNvSpPr/>
          <p:nvPr/>
        </p:nvSpPr>
        <p:spPr>
          <a:xfrm>
            <a:off x="10295347" y="4074840"/>
            <a:ext cx="363960" cy="36900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48" name="CustomShape 6"/>
          <p:cNvSpPr/>
          <p:nvPr/>
        </p:nvSpPr>
        <p:spPr>
          <a:xfrm>
            <a:off x="8691907" y="4265280"/>
            <a:ext cx="363960" cy="36900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49" name="CustomShape 7"/>
          <p:cNvSpPr/>
          <p:nvPr/>
        </p:nvSpPr>
        <p:spPr>
          <a:xfrm>
            <a:off x="9420907" y="4373640"/>
            <a:ext cx="509760" cy="38052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50" name="Line 8"/>
          <p:cNvSpPr/>
          <p:nvPr/>
        </p:nvSpPr>
        <p:spPr>
          <a:xfrm flipH="1">
            <a:off x="8837707" y="3916440"/>
            <a:ext cx="72720" cy="30492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51" name="Line 9"/>
          <p:cNvSpPr/>
          <p:nvPr/>
        </p:nvSpPr>
        <p:spPr>
          <a:xfrm>
            <a:off x="9202027" y="3916440"/>
            <a:ext cx="1093320" cy="2286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52" name="Line 10"/>
          <p:cNvSpPr/>
          <p:nvPr/>
        </p:nvSpPr>
        <p:spPr>
          <a:xfrm flipH="1">
            <a:off x="9930667" y="4449960"/>
            <a:ext cx="364680" cy="1522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53" name="Line 11"/>
          <p:cNvSpPr/>
          <p:nvPr/>
        </p:nvSpPr>
        <p:spPr>
          <a:xfrm>
            <a:off x="9128947" y="3916440"/>
            <a:ext cx="364680" cy="4572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54" name="Line 12"/>
          <p:cNvSpPr/>
          <p:nvPr/>
        </p:nvSpPr>
        <p:spPr>
          <a:xfrm flipH="1">
            <a:off x="9056227" y="4145040"/>
            <a:ext cx="1239120" cy="30492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55" name="CustomShape 13"/>
          <p:cNvSpPr/>
          <p:nvPr/>
        </p:nvSpPr>
        <p:spPr>
          <a:xfrm>
            <a:off x="8308147" y="2197416"/>
            <a:ext cx="184320" cy="36900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56" name="CustomShape 14"/>
          <p:cNvSpPr/>
          <p:nvPr/>
        </p:nvSpPr>
        <p:spPr>
          <a:xfrm>
            <a:off x="9616027" y="2209404"/>
            <a:ext cx="184320" cy="36900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57" name="CustomShape 15"/>
          <p:cNvSpPr/>
          <p:nvPr/>
        </p:nvSpPr>
        <p:spPr>
          <a:xfrm>
            <a:off x="10732747" y="2209404"/>
            <a:ext cx="184320" cy="36900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58" name="Line 16"/>
          <p:cNvSpPr/>
          <p:nvPr/>
        </p:nvSpPr>
        <p:spPr>
          <a:xfrm>
            <a:off x="8473027" y="2621160"/>
            <a:ext cx="1968120" cy="11430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59" name="Line 17"/>
          <p:cNvSpPr/>
          <p:nvPr/>
        </p:nvSpPr>
        <p:spPr>
          <a:xfrm>
            <a:off x="9712147" y="2621160"/>
            <a:ext cx="0" cy="17524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60" name="Line 18"/>
          <p:cNvSpPr/>
          <p:nvPr/>
        </p:nvSpPr>
        <p:spPr>
          <a:xfrm flipH="1">
            <a:off x="9056227" y="2621160"/>
            <a:ext cx="1676520" cy="16002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61" name="Line 19"/>
          <p:cNvSpPr/>
          <p:nvPr/>
        </p:nvSpPr>
        <p:spPr>
          <a:xfrm>
            <a:off x="8400307" y="2621160"/>
            <a:ext cx="437400" cy="8380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23358"/>
      </p:ext>
    </p:extLst>
  </p:cSld>
  <p:clrMapOvr>
    <a:masterClrMapping/>
  </p:clrMapOvr>
  <p:transition spd="slow"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38"/>
          <p:cNvSpPr/>
          <p:nvPr/>
        </p:nvSpPr>
        <p:spPr>
          <a:xfrm>
            <a:off x="6492240" y="2050200"/>
            <a:ext cx="4592520" cy="425916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  <a:ln w="38160">
            <a:solidFill>
              <a:srgbClr val="0066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82" name="CustomShape 20"/>
          <p:cNvSpPr/>
          <p:nvPr/>
        </p:nvSpPr>
        <p:spPr>
          <a:xfrm>
            <a:off x="9692640" y="162720"/>
            <a:ext cx="2103120" cy="1483200"/>
          </a:xfrm>
          <a:prstGeom prst="rect">
            <a:avLst/>
          </a:prstGeom>
          <a:solidFill>
            <a:schemeClr val="accent1">
              <a:lumMod val="60000"/>
              <a:lumOff val="40000"/>
              <a:alpha val="62000"/>
            </a:schemeClr>
          </a:solidFill>
          <a:ln w="38160">
            <a:noFill/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6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>
              <a:lnSpc>
                <a:spcPct val="90000"/>
              </a:lnSpc>
            </a:pPr>
            <a:r>
              <a:rPr lang="en-US" sz="5400" dirty="0"/>
              <a:t>Façade </a:t>
            </a:r>
            <a:r>
              <a:rPr lang="en-US" sz="5400" dirty="0">
                <a:latin typeface="Corbel"/>
              </a:rPr>
              <a:t>Solution</a:t>
            </a:r>
            <a:endParaRPr dirty="0"/>
          </a:p>
        </p:txBody>
      </p:sp>
      <p:sp>
        <p:nvSpPr>
          <p:cNvPr id="264" name="TextShape 2"/>
          <p:cNvSpPr txBox="1"/>
          <p:nvPr/>
        </p:nvSpPr>
        <p:spPr>
          <a:xfrm>
            <a:off x="731520" y="1829160"/>
            <a:ext cx="4952520" cy="4114440"/>
          </a:xfrm>
          <a:prstGeom prst="rect">
            <a:avLst/>
          </a:prstGeom>
        </p:spPr>
        <p:txBody>
          <a:bodyPr lIns="92160" tIns="46080" rIns="92160" bIns="46080"/>
          <a:lstStyle/>
          <a:p>
            <a:endParaRPr dirty="0"/>
          </a:p>
          <a:p>
            <a:pPr>
              <a:lnSpc>
                <a:spcPct val="100000"/>
              </a:lnSpc>
            </a:pPr>
            <a:r>
              <a:rPr lang="en-US" sz="2800" dirty="0">
                <a:latin typeface="Corbel"/>
              </a:rPr>
              <a:t>Solution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Centralize subsystem interface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Simplify/reduce number of centralized methods </a:t>
            </a: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Corbel"/>
              </a:rPr>
              <a:t>Façade presents new unified “face” to clients</a:t>
            </a:r>
            <a:endParaRPr dirty="0"/>
          </a:p>
          <a:p>
            <a:endParaRPr dirty="0"/>
          </a:p>
        </p:txBody>
      </p:sp>
      <p:sp>
        <p:nvSpPr>
          <p:cNvPr id="265" name="CustomShape 3"/>
          <p:cNvSpPr/>
          <p:nvPr/>
        </p:nvSpPr>
        <p:spPr>
          <a:xfrm>
            <a:off x="9966960" y="1094040"/>
            <a:ext cx="124200" cy="199800"/>
          </a:xfrm>
          <a:prstGeom prst="rect">
            <a:avLst/>
          </a:prstGeom>
          <a:noFill/>
          <a:ln w="25560">
            <a:solidFill>
              <a:srgbClr val="FFFF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66" name="CustomShape 4"/>
          <p:cNvSpPr/>
          <p:nvPr/>
        </p:nvSpPr>
        <p:spPr>
          <a:xfrm>
            <a:off x="10333499" y="846600"/>
            <a:ext cx="124200" cy="19944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67" name="CustomShape 5"/>
          <p:cNvSpPr/>
          <p:nvPr/>
        </p:nvSpPr>
        <p:spPr>
          <a:xfrm>
            <a:off x="11201400" y="1130400"/>
            <a:ext cx="228600" cy="19944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68" name="CustomShape 6"/>
          <p:cNvSpPr/>
          <p:nvPr/>
        </p:nvSpPr>
        <p:spPr>
          <a:xfrm>
            <a:off x="10195560" y="1220760"/>
            <a:ext cx="228240" cy="19944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69" name="CustomShape 7"/>
          <p:cNvSpPr/>
          <p:nvPr/>
        </p:nvSpPr>
        <p:spPr>
          <a:xfrm>
            <a:off x="10652760" y="1275120"/>
            <a:ext cx="320040" cy="19944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70" name="Line 8"/>
          <p:cNvSpPr/>
          <p:nvPr/>
        </p:nvSpPr>
        <p:spPr>
          <a:xfrm flipH="1">
            <a:off x="10287000" y="1067040"/>
            <a:ext cx="45360" cy="1450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71" name="Line 9"/>
          <p:cNvSpPr/>
          <p:nvPr/>
        </p:nvSpPr>
        <p:spPr>
          <a:xfrm>
            <a:off x="10515600" y="1067040"/>
            <a:ext cx="685800" cy="10872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72" name="Line 10"/>
          <p:cNvSpPr/>
          <p:nvPr/>
        </p:nvSpPr>
        <p:spPr>
          <a:xfrm flipH="1">
            <a:off x="10972800" y="1320480"/>
            <a:ext cx="228600" cy="7236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73" name="Line 11"/>
          <p:cNvSpPr/>
          <p:nvPr/>
        </p:nvSpPr>
        <p:spPr>
          <a:xfrm>
            <a:off x="10469880" y="1067040"/>
            <a:ext cx="228600" cy="21708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74" name="Line 12"/>
          <p:cNvSpPr/>
          <p:nvPr/>
        </p:nvSpPr>
        <p:spPr>
          <a:xfrm flipH="1">
            <a:off x="10424160" y="1175760"/>
            <a:ext cx="777240" cy="14472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75" name="CustomShape 13"/>
          <p:cNvSpPr/>
          <p:nvPr/>
        </p:nvSpPr>
        <p:spPr>
          <a:xfrm>
            <a:off x="9875160" y="262080"/>
            <a:ext cx="124560" cy="19944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76" name="CustomShape 14"/>
          <p:cNvSpPr/>
          <p:nvPr/>
        </p:nvSpPr>
        <p:spPr>
          <a:xfrm>
            <a:off x="10840596" y="251280"/>
            <a:ext cx="124200" cy="19944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77" name="CustomShape 15"/>
          <p:cNvSpPr/>
          <p:nvPr/>
        </p:nvSpPr>
        <p:spPr>
          <a:xfrm>
            <a:off x="11452283" y="289440"/>
            <a:ext cx="124200" cy="19944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78" name="Line 16"/>
          <p:cNvSpPr/>
          <p:nvPr/>
        </p:nvSpPr>
        <p:spPr>
          <a:xfrm>
            <a:off x="10058040" y="452160"/>
            <a:ext cx="1234800" cy="54252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79" name="Line 17"/>
          <p:cNvSpPr/>
          <p:nvPr/>
        </p:nvSpPr>
        <p:spPr>
          <a:xfrm>
            <a:off x="10835640" y="452160"/>
            <a:ext cx="0" cy="83196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80" name="Line 18"/>
          <p:cNvSpPr/>
          <p:nvPr/>
        </p:nvSpPr>
        <p:spPr>
          <a:xfrm flipH="1">
            <a:off x="10424160" y="452160"/>
            <a:ext cx="1051560" cy="75996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81" name="Line 19"/>
          <p:cNvSpPr/>
          <p:nvPr/>
        </p:nvSpPr>
        <p:spPr>
          <a:xfrm>
            <a:off x="10012680" y="452160"/>
            <a:ext cx="274320" cy="3978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83" name="CustomShape 21"/>
          <p:cNvSpPr/>
          <p:nvPr/>
        </p:nvSpPr>
        <p:spPr>
          <a:xfrm>
            <a:off x="7078680" y="4716720"/>
            <a:ext cx="271080" cy="589320"/>
          </a:xfrm>
          <a:prstGeom prst="rect">
            <a:avLst/>
          </a:prstGeom>
          <a:noFill/>
          <a:ln w="25560">
            <a:solidFill>
              <a:srgbClr val="FFFF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84" name="CustomShape 22"/>
          <p:cNvSpPr/>
          <p:nvPr/>
        </p:nvSpPr>
        <p:spPr>
          <a:xfrm>
            <a:off x="7844520" y="4078152"/>
            <a:ext cx="271080" cy="58968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85" name="CustomShape 23"/>
          <p:cNvSpPr/>
          <p:nvPr/>
        </p:nvSpPr>
        <p:spPr>
          <a:xfrm>
            <a:off x="9717120" y="4820760"/>
            <a:ext cx="488160" cy="58932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86" name="CustomShape 24"/>
          <p:cNvSpPr/>
          <p:nvPr/>
        </p:nvSpPr>
        <p:spPr>
          <a:xfrm>
            <a:off x="7567200" y="5079960"/>
            <a:ext cx="488160" cy="58932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87" name="CustomShape 25"/>
          <p:cNvSpPr/>
          <p:nvPr/>
        </p:nvSpPr>
        <p:spPr>
          <a:xfrm>
            <a:off x="8544240" y="5236200"/>
            <a:ext cx="684000" cy="589680"/>
          </a:xfrm>
          <a:prstGeom prst="rect">
            <a:avLst/>
          </a:prstGeom>
          <a:noFill/>
          <a:ln w="25560">
            <a:solidFill>
              <a:srgbClr val="FF0000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88" name="Line 26"/>
          <p:cNvSpPr/>
          <p:nvPr/>
        </p:nvSpPr>
        <p:spPr>
          <a:xfrm flipH="1">
            <a:off x="7762680" y="4647600"/>
            <a:ext cx="97200" cy="41580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89" name="Line 27"/>
          <p:cNvSpPr/>
          <p:nvPr/>
        </p:nvSpPr>
        <p:spPr>
          <a:xfrm>
            <a:off x="8251200" y="4647600"/>
            <a:ext cx="1465560" cy="31176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0" name="Line 28"/>
          <p:cNvSpPr/>
          <p:nvPr/>
        </p:nvSpPr>
        <p:spPr>
          <a:xfrm flipH="1">
            <a:off x="9228240" y="5374800"/>
            <a:ext cx="488520" cy="20772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1" name="Line 29"/>
          <p:cNvSpPr/>
          <p:nvPr/>
        </p:nvSpPr>
        <p:spPr>
          <a:xfrm>
            <a:off x="8153280" y="4647600"/>
            <a:ext cx="488520" cy="62316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2" name="Line 30"/>
          <p:cNvSpPr/>
          <p:nvPr/>
        </p:nvSpPr>
        <p:spPr>
          <a:xfrm flipH="1">
            <a:off x="8055360" y="4959360"/>
            <a:ext cx="1661400" cy="41544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3" name="CustomShape 31"/>
          <p:cNvSpPr/>
          <p:nvPr/>
        </p:nvSpPr>
        <p:spPr>
          <a:xfrm>
            <a:off x="7051512" y="2270700"/>
            <a:ext cx="271080" cy="58932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94" name="CustomShape 32"/>
          <p:cNvSpPr/>
          <p:nvPr/>
        </p:nvSpPr>
        <p:spPr>
          <a:xfrm>
            <a:off x="8869739" y="2291760"/>
            <a:ext cx="271080" cy="58932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95" name="CustomShape 33"/>
          <p:cNvSpPr/>
          <p:nvPr/>
        </p:nvSpPr>
        <p:spPr>
          <a:xfrm>
            <a:off x="10260059" y="2291760"/>
            <a:ext cx="271080" cy="589320"/>
          </a:xfrm>
          <a:prstGeom prst="rect">
            <a:avLst/>
          </a:prstGeom>
          <a:noFill/>
          <a:ln w="25560">
            <a:solidFill>
              <a:srgbClr val="6600FF"/>
            </a:solidFill>
            <a:miter/>
          </a:ln>
        </p:spPr>
        <p:txBody>
          <a:bodyPr/>
          <a:lstStyle/>
          <a:p>
            <a:endParaRPr lang="en-US"/>
          </a:p>
        </p:txBody>
      </p:sp>
      <p:sp>
        <p:nvSpPr>
          <p:cNvPr id="296" name="CustomShape 34"/>
          <p:cNvSpPr/>
          <p:nvPr/>
        </p:nvSpPr>
        <p:spPr>
          <a:xfrm>
            <a:off x="8387640" y="3422160"/>
            <a:ext cx="1440720" cy="582120"/>
          </a:xfrm>
          <a:prstGeom prst="rect">
            <a:avLst/>
          </a:prstGeom>
          <a:solidFill>
            <a:srgbClr val="FF6600"/>
          </a:solidFill>
          <a:ln w="25560">
            <a:solidFill>
              <a:srgbClr val="FF6600"/>
            </a:solidFill>
            <a:miter/>
          </a:ln>
        </p:spPr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orbel"/>
              </a:rPr>
              <a:t>Facade</a:t>
            </a:r>
            <a:endParaRPr/>
          </a:p>
        </p:txBody>
      </p:sp>
      <p:sp>
        <p:nvSpPr>
          <p:cNvPr id="297" name="Line 35"/>
          <p:cNvSpPr/>
          <p:nvPr/>
        </p:nvSpPr>
        <p:spPr>
          <a:xfrm>
            <a:off x="7273440" y="2881080"/>
            <a:ext cx="1270800" cy="51984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8" name="Line 36"/>
          <p:cNvSpPr/>
          <p:nvPr/>
        </p:nvSpPr>
        <p:spPr>
          <a:xfrm>
            <a:off x="8934840" y="2881080"/>
            <a:ext cx="0" cy="51984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9" name="Line 37"/>
          <p:cNvSpPr/>
          <p:nvPr/>
        </p:nvSpPr>
        <p:spPr>
          <a:xfrm flipH="1">
            <a:off x="9423720" y="2881080"/>
            <a:ext cx="879480" cy="51984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26796"/>
      </p:ext>
    </p:extLst>
  </p:cSld>
  <p:clrMapOvr>
    <a:masterClrMapping/>
  </p:clrMapOvr>
  <p:transition spd="slow"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TextShape 1"/>
          <p:cNvSpPr txBox="1"/>
          <p:nvPr/>
        </p:nvSpPr>
        <p:spPr>
          <a:xfrm>
            <a:off x="85344" y="70224"/>
            <a:ext cx="12106656" cy="10202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Corbel"/>
              </a:rPr>
              <a:t>Removing the burden from beginning Java developers with a Façade (</a:t>
            </a:r>
            <a:r>
              <a:rPr lang="en-US" sz="2800" dirty="0" err="1">
                <a:latin typeface="Corbel"/>
              </a:rPr>
              <a:t>WinPlotter</a:t>
            </a:r>
            <a:r>
              <a:rPr lang="en-US" sz="2800" dirty="0">
                <a:latin typeface="Corbel"/>
              </a:rPr>
              <a:t>)</a:t>
            </a:r>
            <a:endParaRPr dirty="0"/>
          </a:p>
        </p:txBody>
      </p:sp>
      <p:pic>
        <p:nvPicPr>
          <p:cNvPr id="302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258740" y="1090464"/>
            <a:ext cx="9826920" cy="568404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  <a:ln w="9360">
            <a:noFill/>
          </a:ln>
        </p:spPr>
      </p:pic>
    </p:spTree>
    <p:extLst>
      <p:ext uri="{BB962C8B-B14F-4D97-AF65-F5344CB8AC3E}">
        <p14:creationId xmlns:p14="http://schemas.microsoft.com/office/powerpoint/2010/main" val="10043768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605D4-4A16-4489-9E08-63E9129A5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Vehicle sales prep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CACB46-4E90-4C80-A2C7-DE5224D60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797" y="2277339"/>
            <a:ext cx="7606406" cy="382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4624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8914</TotalTime>
  <Words>592</Words>
  <Application>Microsoft Office PowerPoint</Application>
  <PresentationFormat>Widescreen</PresentationFormat>
  <Paragraphs>119</Paragraphs>
  <Slides>15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Courier New</vt:lpstr>
      <vt:lpstr>Times New Roman</vt:lpstr>
      <vt:lpstr>Wingdings</vt:lpstr>
      <vt:lpstr>Depth</vt:lpstr>
      <vt:lpstr> 12. Façade Pattern</vt:lpstr>
      <vt:lpstr>PowerPoint Presentation</vt:lpstr>
      <vt:lpstr>Applying Adapter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Example: Vehicle sales prep</vt:lpstr>
      <vt:lpstr>Example: Vehicle sales prep</vt:lpstr>
      <vt:lpstr>PowerPoint Presentation</vt:lpstr>
      <vt:lpstr>PowerPoint Presentation</vt:lpstr>
      <vt:lpstr>PowerPoint Presentation</vt:lpstr>
      <vt:lpstr>PowerPoint Presentation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212</cp:revision>
  <dcterms:created xsi:type="dcterms:W3CDTF">2014-08-01T20:24:53Z</dcterms:created>
  <dcterms:modified xsi:type="dcterms:W3CDTF">2024-12-02T22:15:18Z</dcterms:modified>
</cp:coreProperties>
</file>