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5" r:id="rId1"/>
  </p:sldMasterIdLst>
  <p:notesMasterIdLst>
    <p:notesMasterId r:id="rId13"/>
  </p:notesMasterIdLst>
  <p:handoutMasterIdLst>
    <p:handoutMasterId r:id="rId14"/>
  </p:handoutMasterIdLst>
  <p:sldIdLst>
    <p:sldId id="340" r:id="rId2"/>
    <p:sldId id="360" r:id="rId3"/>
    <p:sldId id="364" r:id="rId4"/>
    <p:sldId id="335" r:id="rId5"/>
    <p:sldId id="336" r:id="rId6"/>
    <p:sldId id="361" r:id="rId7"/>
    <p:sldId id="344" r:id="rId8"/>
    <p:sldId id="345" r:id="rId9"/>
    <p:sldId id="348" r:id="rId10"/>
    <p:sldId id="362" r:id="rId11"/>
    <p:sldId id="363" r:id="rId1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A0075"/>
    <a:srgbClr val="5600AC"/>
    <a:srgbClr val="34006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33" autoAdjust="0"/>
    <p:restoredTop sz="96327" autoAdjust="0"/>
  </p:normalViewPr>
  <p:slideViewPr>
    <p:cSldViewPr>
      <p:cViewPr varScale="1">
        <p:scale>
          <a:sx n="123" d="100"/>
          <a:sy n="123" d="100"/>
        </p:scale>
        <p:origin x="880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52" y="-78"/>
      </p:cViewPr>
      <p:guideLst>
        <p:guide orient="horz" pos="3023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3" tIns="48301" rIns="96603" bIns="4830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CS-1020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3" tIns="48301" rIns="96603" bIns="4830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A61E8E6C-6D24-4541-A204-E23D626B8FEC}" type="datetime3">
              <a:rPr lang="en-US"/>
              <a:pPr>
                <a:defRPr/>
              </a:pPr>
              <a:t>25 January 2026</a:t>
            </a:fld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3" tIns="48301" rIns="96603" bIns="4830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Mark L. Hornick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3" tIns="48301" rIns="96603" bIns="4830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29CC30D8-92B8-461C-B7EA-3E98B6613B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1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CS-1020</a:t>
            </a:r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6388" y="0"/>
            <a:ext cx="3198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39A831D-402C-4863-B40E-7BF66D599DAC}" type="datetime1">
              <a:rPr lang="en-US"/>
              <a:pPr>
                <a:defRPr/>
              </a:pPr>
              <a:t>1/25/26</a:t>
            </a:fld>
            <a:endParaRPr lang="en-US"/>
          </a:p>
        </p:txBody>
      </p:sp>
      <p:sp>
        <p:nvSpPr>
          <p:cNvPr id="77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7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1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Mark L. Hornick</a:t>
            </a:r>
          </a:p>
        </p:txBody>
      </p:sp>
      <p:sp>
        <p:nvSpPr>
          <p:cNvPr id="77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6388" y="9144000"/>
            <a:ext cx="3198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9F16740-955D-4B6F-9A4F-9601E4CE33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3319" name="Picture 8"/>
          <p:cNvPicPr>
            <a:picLocks noRot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5029200" cy="3771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4" name="Header Placeholder 3"/>
          <p:cNvSpPr>
            <a:spLocks noGrp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CS-1020</a:t>
            </a:r>
          </a:p>
        </p:txBody>
      </p:sp>
      <p:sp>
        <p:nvSpPr>
          <p:cNvPr id="20485" name="Date Placeholder 4"/>
          <p:cNvSpPr>
            <a:spLocks noGrp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BEEEECE-3F60-44B5-A949-3B091DC13874}" type="datetime1">
              <a:rPr lang="en-US" smtClean="0">
                <a:latin typeface="Times New Roman" pitchFamily="18" charset="0"/>
              </a:rPr>
              <a:pPr eaLnBrk="1" hangingPunct="1">
                <a:defRPr/>
              </a:pPr>
              <a:t>1/25/26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0486" name="Footer Placeholder 5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Dr. Mark L. Hornick</a:t>
            </a:r>
          </a:p>
        </p:txBody>
      </p:sp>
      <p:sp>
        <p:nvSpPr>
          <p:cNvPr id="1946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7E6763-5012-4415-88A6-59E1C6751A42}" type="slidenum">
              <a:rPr kumimoji="0"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</a:t>
            </a:fld>
            <a:endParaRPr kumimoji="0"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CS-1020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543B7F6-99A3-4008-93D4-200E4779BA9D}" type="datetime1">
              <a:rPr lang="en-US" smtClean="0">
                <a:latin typeface="Times New Roman" pitchFamily="18" charset="0"/>
              </a:rPr>
              <a:pPr eaLnBrk="1" hangingPunct="1">
                <a:defRPr/>
              </a:pPr>
              <a:t>1/25/26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1508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Dr. Mark L. Hornick</a:t>
            </a:r>
          </a:p>
        </p:txBody>
      </p:sp>
      <p:sp>
        <p:nvSpPr>
          <p:cNvPr id="215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8DCA60-412C-4C5A-9D91-66CF68087B38}" type="slidenum">
              <a:rPr kumimoji="0"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</a:t>
            </a:fld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215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CS-1020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D39A831D-402C-4863-B40E-7BF66D599DAC}" type="datetime1">
              <a:rPr lang="en-US" smtClean="0"/>
              <a:pPr>
                <a:defRPr/>
              </a:pPr>
              <a:t>1/25/26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Mark L. Hornick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F16740-955D-4B6F-9A4F-9601E4CE3322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1908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is simply satisfying all requirements not enough? Maybe we don’t have all of them!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CS-1020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D39A831D-402C-4863-B40E-7BF66D599DAC}" type="datetime1">
              <a:rPr lang="en-US" smtClean="0"/>
              <a:pPr>
                <a:defRPr/>
              </a:pPr>
              <a:t>1/25/26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Mark L. Hornick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F16740-955D-4B6F-9A4F-9601E4CE3322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633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solidFill>
                  <a:schemeClr val="tx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524000" y="3509963"/>
            <a:ext cx="9144000" cy="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822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872775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2972730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6192129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6547186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49"/>
            <a:ext cx="2927350" cy="3921125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921124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49"/>
            <a:ext cx="2932113" cy="3921123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5914610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2509600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51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8724900" y="365125"/>
            <a:ext cx="0" cy="5811838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731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131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20738" y="456802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9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667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667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576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987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987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9668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84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254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3142" y="1080120"/>
            <a:ext cx="6172200" cy="532399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399"/>
            <a:ext cx="3652025" cy="4343401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4931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183188" y="987425"/>
            <a:ext cx="6172200" cy="5472073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399"/>
            <a:ext cx="3652025" cy="4428895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85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7974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  <p:sldLayoutId id="2147484297" r:id="rId12"/>
    <p:sldLayoutId id="2147484298" r:id="rId13"/>
    <p:sldLayoutId id="2147484299" r:id="rId14"/>
    <p:sldLayoutId id="2147484300" r:id="rId15"/>
    <p:sldLayoutId id="2147484301" r:id="rId16"/>
    <p:sldLayoutId id="2147484302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oftware_requirement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faculty-web.msoe.edu/hasker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en-US" sz="7200" dirty="0"/>
              <a:t>Software Tools and Process</a:t>
            </a:r>
          </a:p>
        </p:txBody>
      </p:sp>
      <p:sp>
        <p:nvSpPr>
          <p:cNvPr id="15363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SWE 2710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B0B9F-D53D-59DA-1B02-45182EE8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68000" cy="1325563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Starting point: knowing the </a:t>
            </a:r>
            <a:r>
              <a:rPr lang="en-US" altLang="en-US" i="1" dirty="0">
                <a:solidFill>
                  <a:schemeClr val="accent5"/>
                </a:solidFill>
              </a:rPr>
              <a:t>requirements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5FA40-1D1B-BC38-9BFC-3FEC3B452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/>
              <a:t>A </a:t>
            </a:r>
            <a:r>
              <a:rPr lang="en-US" altLang="en-US" i="1" dirty="0">
                <a:hlinkClick r:id="rId3"/>
              </a:rPr>
              <a:t>requirement</a:t>
            </a:r>
            <a:r>
              <a:rPr lang="en-US" altLang="en-US" dirty="0"/>
              <a:t>: a </a:t>
            </a:r>
            <a:r>
              <a:rPr lang="en-US" altLang="en-US" dirty="0">
                <a:solidFill>
                  <a:schemeClr val="accent5"/>
                </a:solidFill>
              </a:rPr>
              <a:t>specific capability </a:t>
            </a:r>
            <a:r>
              <a:rPr lang="en-US" altLang="en-US" dirty="0"/>
              <a:t>provided by a system</a:t>
            </a:r>
          </a:p>
          <a:p>
            <a:pPr lvl="1"/>
            <a:r>
              <a:rPr lang="en-US" altLang="en-US" i="1" dirty="0"/>
              <a:t>Including</a:t>
            </a:r>
            <a:r>
              <a:rPr lang="en-US" altLang="en-US" dirty="0"/>
              <a:t> how it is presented to users</a:t>
            </a:r>
          </a:p>
          <a:p>
            <a:pPr lvl="1"/>
            <a:r>
              <a:rPr lang="en-US" altLang="en-US" dirty="0"/>
              <a:t>Sometimes: what it does </a:t>
            </a:r>
            <a:r>
              <a:rPr lang="en-US" altLang="en-US" i="1" dirty="0"/>
              <a:t>not</a:t>
            </a:r>
            <a:r>
              <a:rPr lang="en-US" altLang="en-US" dirty="0"/>
              <a:t> do – example: fail on bad input </a:t>
            </a:r>
          </a:p>
          <a:p>
            <a:pPr lvl="1"/>
            <a:r>
              <a:rPr lang="en-US" altLang="en-US" dirty="0"/>
              <a:t>The system is not complete until all requirements satisfied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Key issue: </a:t>
            </a:r>
            <a:r>
              <a:rPr lang="en-US" altLang="en-US" i="1" dirty="0">
                <a:solidFill>
                  <a:schemeClr val="accent5"/>
                </a:solidFill>
              </a:rPr>
              <a:t>testability</a:t>
            </a:r>
          </a:p>
          <a:p>
            <a:pPr lvl="1"/>
            <a:r>
              <a:rPr lang="en-US" altLang="en-US" dirty="0"/>
              <a:t>How do we know if the project is done if we cannot check each requirement?</a:t>
            </a:r>
          </a:p>
          <a:p>
            <a:pPr lvl="1"/>
            <a:r>
              <a:rPr lang="en-US" altLang="en-US" dirty="0"/>
              <a:t>Examples: calculations, report formats, response times</a:t>
            </a:r>
          </a:p>
          <a:p>
            <a:pPr lvl="1"/>
            <a:r>
              <a:rPr lang="en-US" altLang="en-US" dirty="0"/>
              <a:t>Counter-examples: “easy to use”, “fast”, “efficient”, “pleasing to the eye”</a:t>
            </a:r>
          </a:p>
          <a:p>
            <a:endParaRPr lang="en-US" altLang="en-US" dirty="0"/>
          </a:p>
          <a:p>
            <a:r>
              <a:rPr lang="en-US" altLang="en-US" i="1" dirty="0"/>
              <a:t>Why might a system not be done just because all requirements satisfied?</a:t>
            </a:r>
          </a:p>
          <a:p>
            <a:endParaRPr lang="en-US" altLang="en-US" dirty="0"/>
          </a:p>
          <a:p>
            <a:r>
              <a:rPr lang="en-US" altLang="en-US" i="1" dirty="0"/>
              <a:t>Example: capture requirements for a ride-share app such as Uber or Lyft</a:t>
            </a:r>
          </a:p>
        </p:txBody>
      </p:sp>
      <p:pic>
        <p:nvPicPr>
          <p:cNvPr id="5" name="Picture 6" descr="C:\Documents and Settings\hornick\Local Settings\Temporary Internet Files\Content.IE5\8GV4S627\MCj02509220000[1].wmf">
            <a:extLst>
              <a:ext uri="{FF2B5EF4-FFF2-40B4-BE49-F238E27FC236}">
                <a16:creationId xmlns:a16="http://schemas.microsoft.com/office/drawing/2014/main" id="{F06BBA2C-50C7-08B6-3DDC-321EF95A0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967" y="1828447"/>
            <a:ext cx="1511300" cy="1524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557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98530-E193-9479-2EB6-61481B265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19813-8D69-6BAA-72E2-40BBE832B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this course is about</a:t>
            </a:r>
          </a:p>
          <a:p>
            <a:pPr lvl="1"/>
            <a:r>
              <a:rPr lang="en-US" dirty="0"/>
              <a:t>Introducing tools used to develop systems meeting the need</a:t>
            </a:r>
          </a:p>
          <a:p>
            <a:pPr lvl="1"/>
            <a:r>
              <a:rPr lang="en-US" dirty="0"/>
              <a:t>Using process to organize a team to meet the need</a:t>
            </a:r>
          </a:p>
          <a:p>
            <a:r>
              <a:rPr lang="en-US" dirty="0"/>
              <a:t>Software processes</a:t>
            </a:r>
          </a:p>
          <a:p>
            <a:pPr lvl="1"/>
            <a:r>
              <a:rPr lang="en-US" dirty="0"/>
              <a:t>Waterfall: basic phases, in sequence; inadequate for real projects</a:t>
            </a:r>
          </a:p>
          <a:p>
            <a:pPr lvl="1"/>
            <a:r>
              <a:rPr lang="en-US" dirty="0"/>
              <a:t>Prototyping: flexible, but not very structured</a:t>
            </a:r>
          </a:p>
          <a:p>
            <a:pPr lvl="1"/>
            <a:r>
              <a:rPr lang="en-US" dirty="0"/>
              <a:t>Scrum: robust for small teams, can be scaled</a:t>
            </a:r>
          </a:p>
          <a:p>
            <a:r>
              <a:rPr lang="en-US" dirty="0"/>
              <a:t>Requirements</a:t>
            </a:r>
          </a:p>
          <a:p>
            <a:pPr lvl="1"/>
            <a:r>
              <a:rPr lang="en-US" dirty="0"/>
              <a:t>Key to understanding the need</a:t>
            </a:r>
          </a:p>
          <a:p>
            <a:r>
              <a:rPr lang="en-US" dirty="0"/>
              <a:t>Next: use cases and user stories</a:t>
            </a:r>
          </a:p>
          <a:p>
            <a:pPr lvl="1"/>
            <a:r>
              <a:rPr lang="en-US" dirty="0"/>
              <a:t>Getting at requirements</a:t>
            </a:r>
          </a:p>
        </p:txBody>
      </p:sp>
    </p:spTree>
    <p:extLst>
      <p:ext uri="{BB962C8B-B14F-4D97-AF65-F5344CB8AC3E}">
        <p14:creationId xmlns:p14="http://schemas.microsoft.com/office/powerpoint/2010/main" val="284192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Icebreaker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Presenter</a:t>
            </a:r>
          </a:p>
          <a:p>
            <a:pPr lvl="1"/>
            <a:r>
              <a:rPr lang="en-US" dirty="0"/>
              <a:t>Stand (and stay standing until the end)</a:t>
            </a:r>
          </a:p>
          <a:p>
            <a:pPr lvl="1"/>
            <a:r>
              <a:rPr lang="en-US" dirty="0"/>
              <a:t>Say</a:t>
            </a:r>
          </a:p>
          <a:p>
            <a:pPr lvl="2"/>
            <a:r>
              <a:rPr lang="en-US" dirty="0"/>
              <a:t>Name (first and last)</a:t>
            </a:r>
          </a:p>
          <a:p>
            <a:pPr lvl="2"/>
            <a:r>
              <a:rPr lang="en-US" dirty="0"/>
              <a:t>Major</a:t>
            </a:r>
          </a:p>
          <a:p>
            <a:pPr lvl="2"/>
            <a:r>
              <a:rPr lang="en-US" dirty="0"/>
              <a:t>A fun fact about yourself</a:t>
            </a:r>
          </a:p>
          <a:p>
            <a:r>
              <a:rPr lang="en-US" dirty="0"/>
              <a:t>Everyone else</a:t>
            </a:r>
          </a:p>
          <a:p>
            <a:pPr lvl="1"/>
            <a:r>
              <a:rPr lang="en-US" dirty="0"/>
              <a:t>If you have the fun fact in common, stand</a:t>
            </a:r>
          </a:p>
          <a:p>
            <a:pPr lvl="1"/>
            <a:r>
              <a:rPr lang="en-US" dirty="0"/>
              <a:t>First person to stand becomes the presenter</a:t>
            </a:r>
          </a:p>
          <a:p>
            <a:pPr lvl="1"/>
            <a:r>
              <a:rPr lang="en-US" dirty="0"/>
              <a:t>Everyone else sits down</a:t>
            </a:r>
          </a:p>
        </p:txBody>
      </p:sp>
    </p:spTree>
    <p:extLst>
      <p:ext uri="{BB962C8B-B14F-4D97-AF65-F5344CB8AC3E}">
        <p14:creationId xmlns:p14="http://schemas.microsoft.com/office/powerpoint/2010/main" val="754439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8E94E-6997-D5DA-060F-EAE76F478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Essential Info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373B1-4233-4B77-B456-4FCDE7DD2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Instructor: Dr. Rob Hasker</a:t>
            </a:r>
          </a:p>
          <a:p>
            <a:r>
              <a:rPr lang="en-US" altLang="en-US" dirty="0"/>
              <a:t>email: </a:t>
            </a:r>
            <a:r>
              <a:rPr lang="en-US" altLang="en-US" dirty="0" err="1"/>
              <a:t>hasker@msoe.edu</a:t>
            </a:r>
            <a:endParaRPr lang="en-US" altLang="en-US" dirty="0"/>
          </a:p>
          <a:p>
            <a:r>
              <a:rPr lang="en-US" altLang="en-US" dirty="0"/>
              <a:t>Office: DH 413</a:t>
            </a:r>
          </a:p>
          <a:p>
            <a:r>
              <a:rPr lang="en-US" altLang="en-US" dirty="0"/>
              <a:t>Preferred communication: Teams</a:t>
            </a:r>
          </a:p>
          <a:p>
            <a:r>
              <a:rPr lang="en-US" altLang="en-US" dirty="0"/>
              <a:t>Hours: see </a:t>
            </a:r>
            <a:r>
              <a:rPr lang="en-US" altLang="en-US" dirty="0">
                <a:hlinkClick r:id="rId2"/>
              </a:rPr>
              <a:t>https://faculty-web.msoe.edu/hasker/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dirty="0"/>
              <a:t>“</a:t>
            </a:r>
            <a:r>
              <a:rPr lang="en-US" altLang="en-US" dirty="0" err="1"/>
              <a:t>msoe</a:t>
            </a:r>
            <a:r>
              <a:rPr lang="en-US" altLang="en-US" dirty="0"/>
              <a:t> </a:t>
            </a:r>
            <a:r>
              <a:rPr lang="en-US" altLang="en-US" dirty="0" err="1"/>
              <a:t>hasker</a:t>
            </a:r>
            <a:r>
              <a:rPr lang="en-US" altLang="en-US" dirty="0"/>
              <a:t>” will get you to this page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741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Grading</a:t>
            </a:r>
          </a:p>
        </p:txBody>
      </p:sp>
      <p:sp>
        <p:nvSpPr>
          <p:cNvPr id="1222659" name="Rectangle 3"/>
          <p:cNvSpPr>
            <a:spLocks noChangeArrowheads="1"/>
          </p:cNvSpPr>
          <p:nvPr/>
        </p:nvSpPr>
        <p:spPr bwMode="auto">
          <a:xfrm>
            <a:off x="381000" y="1600200"/>
            <a:ext cx="11201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9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900" dirty="0"/>
              <a:t>Lab assignment submission details will be posted on Canvas</a:t>
            </a:r>
            <a:br>
              <a:rPr lang="en-US" altLang="en-US" sz="2500" dirty="0"/>
            </a:br>
            <a:endParaRPr lang="en-US" altLang="en-US" sz="25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900" dirty="0"/>
              <a:t>Quizzes (~1 per week)</a:t>
            </a:r>
          </a:p>
          <a:p>
            <a:pPr eaLnBrk="1" hangingPunct="1">
              <a:lnSpc>
                <a:spcPct val="90000"/>
              </a:lnSpc>
            </a:pPr>
            <a:endParaRPr lang="en-US" altLang="en-US" sz="29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900" dirty="0"/>
              <a:t>Final exam is cumulative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9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2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2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2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2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2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2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2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2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2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265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Grading policy</a:t>
            </a:r>
          </a:p>
        </p:txBody>
      </p:sp>
      <p:sp>
        <p:nvSpPr>
          <p:cNvPr id="1223683" name="Rectangle 3"/>
          <p:cNvSpPr>
            <a:spLocks noChangeArrowheads="1"/>
          </p:cNvSpPr>
          <p:nvPr/>
        </p:nvSpPr>
        <p:spPr bwMode="auto">
          <a:xfrm>
            <a:off x="685800" y="1871179"/>
            <a:ext cx="9677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The grading formula applies only to those students who have successfully met the objectives of this course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No work will be accepted late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</a:pPr>
            <a:r>
              <a:rPr lang="en-US" altLang="en-US" sz="2800" dirty="0"/>
              <a:t>Unless extenuating circumstances exist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You are encouraged to discuss quizzes and programming assignments with your fellow students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However, individual assignments are representations of your own work ONLY</a:t>
            </a: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Each person is responsible for writing ALL of your code (no copy/pasting unless it is supplied by the professor)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</a:pPr>
            <a:r>
              <a:rPr lang="en-US" altLang="en-US" sz="2800" dirty="0"/>
              <a:t> Unless otherwise specified (code generation)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3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3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3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3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3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3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3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3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3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3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3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3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3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23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3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3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3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3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368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1847E-15D6-490B-845F-5C2B0B931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2B4CD-B54A-D93C-ADF8-992E3492457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46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04594"/>
            <a:ext cx="10476614" cy="838200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altLang="en-US" dirty="0"/>
              <a:t>What do we mean by  “software tools</a:t>
            </a:r>
            <a:r>
              <a:rPr lang="en-US" altLang="en-US" i="1" dirty="0"/>
              <a:t>”?</a:t>
            </a:r>
            <a:r>
              <a:rPr lang="en-US" altLang="en-US" dirty="0"/>
              <a:t> </a:t>
            </a:r>
          </a:p>
        </p:txBody>
      </p:sp>
      <p:pic>
        <p:nvPicPr>
          <p:cNvPr id="27653" name="Picture 6" descr="C:\Documents and Settings\hornick\Local Settings\Temporary Internet Files\Content.IE5\PFYR14UO\MPj0431711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307" y="4940849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14401" y="2018437"/>
            <a:ext cx="90678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What tools have you used to develop software?</a:t>
            </a:r>
          </a:p>
          <a:p>
            <a:pPr eaLnBrk="1" hangingPunct="1"/>
            <a:endParaRPr lang="en-US" altLang="en-US" sz="28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How did they help?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800" dirty="0"/>
              <a:t>What makes for a good tool?</a:t>
            </a:r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A5D85C-3DCC-91D1-8011-D2BFE4E85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25200" cy="1325563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What do we mean by  “software process</a:t>
            </a:r>
            <a:r>
              <a:rPr lang="en-US" altLang="en-US" i="1" dirty="0"/>
              <a:t>”?</a:t>
            </a:r>
            <a:r>
              <a:rPr lang="en-US" altLang="en-US" dirty="0"/>
              <a:t> </a:t>
            </a:r>
            <a:endParaRPr lang="en-US" dirty="0"/>
          </a:p>
        </p:txBody>
      </p:sp>
      <p:sp>
        <p:nvSpPr>
          <p:cNvPr id="23557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2230437"/>
            <a:ext cx="8229600" cy="35401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/>
              <a:t>What process did you use in the first year?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/>
              <a:t>How might it have been better?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/>
              <a:t>How large are most projects?</a:t>
            </a:r>
          </a:p>
          <a:p>
            <a:pPr lvl="1"/>
            <a:r>
              <a:rPr lang="en-US" altLang="en-US" sz="2800" dirty="0"/>
              <a:t>Windows 11: 50 million lines of code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Key to process: identifying </a:t>
            </a:r>
            <a:r>
              <a:rPr lang="en-US" altLang="en-US" i="1" dirty="0"/>
              <a:t>phases</a:t>
            </a:r>
          </a:p>
          <a:p>
            <a:pPr lvl="1"/>
            <a:r>
              <a:rPr lang="en-US" altLang="en-US" dirty="0"/>
              <a:t>What phases are natural?</a:t>
            </a:r>
            <a:endParaRPr lang="en-US" altLang="en-US" b="1" dirty="0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3049852"/>
            <a:ext cx="1536886" cy="184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C3712E84-B6F3-F771-72D8-10F6099E98BA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504594"/>
            <a:ext cx="10476614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BA043A-7B76-2530-2FCF-879D89ED5DF1}"/>
              </a:ext>
            </a:extLst>
          </p:cNvPr>
          <p:cNvSpPr txBox="1"/>
          <p:nvPr/>
        </p:nvSpPr>
        <p:spPr>
          <a:xfrm>
            <a:off x="2209800" y="2786599"/>
            <a:ext cx="7315200" cy="295465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274320" tIns="182880" rIns="274320" bIns="182880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Standard Phases: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</a:rPr>
              <a:t>Requirements</a:t>
            </a:r>
            <a:r>
              <a:rPr lang="en-US" sz="2800" dirty="0">
                <a:solidFill>
                  <a:schemeClr val="bg1"/>
                </a:solidFill>
              </a:rPr>
              <a:t>: what project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</a:rPr>
              <a:t>Design</a:t>
            </a:r>
            <a:r>
              <a:rPr lang="en-US" sz="2800" dirty="0">
                <a:solidFill>
                  <a:schemeClr val="bg1"/>
                </a:solidFill>
              </a:rPr>
              <a:t>: structure; how it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</a:rPr>
              <a:t>Implementation</a:t>
            </a:r>
            <a:r>
              <a:rPr lang="en-US" sz="2800" dirty="0">
                <a:solidFill>
                  <a:schemeClr val="bg1"/>
                </a:solidFill>
              </a:rPr>
              <a:t>: writing the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</a:rPr>
              <a:t>Testing</a:t>
            </a:r>
            <a:r>
              <a:rPr lang="en-US" sz="2800" dirty="0">
                <a:solidFill>
                  <a:schemeClr val="bg1"/>
                </a:solidFill>
              </a:rPr>
              <a:t>: verifying it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</a:rPr>
              <a:t>Maintenance</a:t>
            </a:r>
            <a:r>
              <a:rPr lang="en-US" sz="2800" dirty="0">
                <a:solidFill>
                  <a:schemeClr val="bg1"/>
                </a:solidFill>
              </a:rPr>
              <a:t>: fixing errors, adding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9840"/>
            <a:ext cx="5715000" cy="122795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Common software processes</a:t>
            </a:r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2">
            <a:alphaModFix amt="9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14600"/>
            <a:ext cx="4267200" cy="3279422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pic>
        <p:nvPicPr>
          <p:cNvPr id="24581" name="Picture 6" descr="http://i.stack.imgur.com/NJOiD.png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28390"/>
            <a:ext cx="3901039" cy="28053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026" name="Picture 2" descr="Image result for scrum process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81400"/>
            <a:ext cx="6380619" cy="292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9AA79C-7653-1B22-348F-E4351A135A79}"/>
              </a:ext>
            </a:extLst>
          </p:cNvPr>
          <p:cNvSpPr txBox="1"/>
          <p:nvPr/>
        </p:nvSpPr>
        <p:spPr>
          <a:xfrm>
            <a:off x="6343544" y="2564368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Prototyping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2FE5A8-0733-D362-1A93-BD96A01B7665}"/>
              </a:ext>
            </a:extLst>
          </p:cNvPr>
          <p:cNvSpPr txBox="1"/>
          <p:nvPr/>
        </p:nvSpPr>
        <p:spPr>
          <a:xfrm>
            <a:off x="11106090" y="3176899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Scrum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52BD50-EA44-9408-AD95-D1B7DD0F9854}"/>
              </a:ext>
            </a:extLst>
          </p:cNvPr>
          <p:cNvSpPr txBox="1"/>
          <p:nvPr/>
        </p:nvSpPr>
        <p:spPr>
          <a:xfrm>
            <a:off x="609600" y="5867400"/>
            <a:ext cx="4692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Waterfall – simple sequence of standard phases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FDD37B-B41A-320D-FAF7-BE1111095D04}"/>
              </a:ext>
            </a:extLst>
          </p:cNvPr>
          <p:cNvSpPr txBox="1"/>
          <p:nvPr/>
        </p:nvSpPr>
        <p:spPr>
          <a:xfrm>
            <a:off x="2360840" y="1816192"/>
            <a:ext cx="3869975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Key issues with waterfall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 clear path for fixes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Customer does not see product until after verification – high risk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rk-background-hasker-presentation" id="{2A99066B-87D5-904C-B46A-6C0E91D7C0C1}" vid="{D6EE257E-D8F2-1A4D-9CD0-FE4DD5746A0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swe2710-presentation</Template>
  <TotalTime>97</TotalTime>
  <Words>598</Words>
  <Application>Microsoft Macintosh PowerPoint</Application>
  <PresentationFormat>Widescreen</PresentationFormat>
  <Paragraphs>104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Corbel</vt:lpstr>
      <vt:lpstr>Tahoma</vt:lpstr>
      <vt:lpstr>Times New Roman</vt:lpstr>
      <vt:lpstr>Wingdings</vt:lpstr>
      <vt:lpstr>Depth</vt:lpstr>
      <vt:lpstr>Software Tools and Process</vt:lpstr>
      <vt:lpstr>Icebreaker</vt:lpstr>
      <vt:lpstr>Essential Info</vt:lpstr>
      <vt:lpstr>Grading</vt:lpstr>
      <vt:lpstr>Grading policy</vt:lpstr>
      <vt:lpstr>Questions??</vt:lpstr>
      <vt:lpstr>What do we mean by  “software tools”? </vt:lpstr>
      <vt:lpstr>What do we mean by  “software process”? </vt:lpstr>
      <vt:lpstr>Common software processes</vt:lpstr>
      <vt:lpstr>Starting point: knowing the requirements</vt:lpstr>
      <vt:lpstr>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Intro</dc:subject>
  <dc:creator>Rob Hasker</dc:creator>
  <cp:lastModifiedBy>Rob Hasker</cp:lastModifiedBy>
  <cp:revision>11</cp:revision>
  <cp:lastPrinted>1601-01-01T00:00:00Z</cp:lastPrinted>
  <dcterms:created xsi:type="dcterms:W3CDTF">2026-01-25T15:31:46Z</dcterms:created>
  <dcterms:modified xsi:type="dcterms:W3CDTF">2026-01-25T17:11:33Z</dcterms:modified>
</cp:coreProperties>
</file>