
<file path=[Content_Types].xml><?xml version="1.0" encoding="utf-8"?>
<Types xmlns="http://schemas.openxmlformats.org/package/2006/content-types">
  <Default Extension="gif" ContentType="image/gif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3"/>
  </p:notesMasterIdLst>
  <p:handoutMasterIdLst>
    <p:handoutMasterId r:id="rId24"/>
  </p:handoutMasterIdLst>
  <p:sldIdLst>
    <p:sldId id="344" r:id="rId2"/>
    <p:sldId id="383" r:id="rId3"/>
    <p:sldId id="374" r:id="rId4"/>
    <p:sldId id="349" r:id="rId5"/>
    <p:sldId id="384" r:id="rId6"/>
    <p:sldId id="385" r:id="rId7"/>
    <p:sldId id="355" r:id="rId8"/>
    <p:sldId id="359" r:id="rId9"/>
    <p:sldId id="386" r:id="rId10"/>
    <p:sldId id="366" r:id="rId11"/>
    <p:sldId id="365" r:id="rId12"/>
    <p:sldId id="358" r:id="rId13"/>
    <p:sldId id="364" r:id="rId14"/>
    <p:sldId id="368" r:id="rId15"/>
    <p:sldId id="369" r:id="rId16"/>
    <p:sldId id="376" r:id="rId17"/>
    <p:sldId id="377" r:id="rId18"/>
    <p:sldId id="380" r:id="rId19"/>
    <p:sldId id="381" r:id="rId20"/>
    <p:sldId id="382" r:id="rId21"/>
    <p:sldId id="387" r:id="rId2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A0075"/>
    <a:srgbClr val="5600AC"/>
    <a:srgbClr val="34006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2" autoAdjust="0"/>
    <p:restoredTop sz="94626" autoAdjust="0"/>
  </p:normalViewPr>
  <p:slideViewPr>
    <p:cSldViewPr>
      <p:cViewPr varScale="1">
        <p:scale>
          <a:sx n="113" d="100"/>
          <a:sy n="113" d="100"/>
        </p:scale>
        <p:origin x="176" y="3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52" y="-78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1" rIns="96603" bIns="4830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CS-1020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1" rIns="96603" bIns="4830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A61E8E6C-6D24-4541-A204-E23D626B8FEC}" type="datetime3">
              <a:rPr lang="en-US"/>
              <a:pPr>
                <a:defRPr/>
              </a:pPr>
              <a:t>25 January 2026</a:t>
            </a:fld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1" rIns="96603" bIns="4830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Dr. Mark L. Hornick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1" rIns="96603" bIns="4830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3D8E63C9-4405-4BE3-B557-82CB639C4A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CS-1020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6388" y="0"/>
            <a:ext cx="319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fld id="{74182182-CA6A-490E-8069-26C6BD56CBCE}" type="datetime1">
              <a:rPr lang="en-US"/>
              <a:pPr>
                <a:defRPr/>
              </a:pPr>
              <a:t>1/25/26</a:t>
            </a:fld>
            <a:endParaRPr lang="en-US"/>
          </a:p>
        </p:txBody>
      </p:sp>
      <p:sp>
        <p:nvSpPr>
          <p:cNvPr id="77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7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Dr. Mark L. Hornick</a:t>
            </a:r>
          </a:p>
        </p:txBody>
      </p:sp>
      <p:sp>
        <p:nvSpPr>
          <p:cNvPr id="77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6388" y="9144000"/>
            <a:ext cx="319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E6EB83C-26D8-4B80-84B0-F5D0454297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5" name="Picture 8"/>
          <p:cNvPicPr>
            <a:picLocks noRo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5029200" cy="3771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Yes, customers are sometimes not speaking the same language as us...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CS-1020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4182182-CA6A-490E-8069-26C6BD56CBCE}" type="datetime1">
              <a:rPr lang="en-US" smtClean="0"/>
              <a:pPr>
                <a:defRPr/>
              </a:pPr>
              <a:t>1/25/26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Mark L. Hornick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6EB83C-26D8-4B80-84B0-F5D0454297C7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598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... well, the “gazelle/gazebo” comparison is a bit overstated...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CS-1020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4182182-CA6A-490E-8069-26C6BD56CBCE}" type="datetime1">
              <a:rPr lang="en-US" smtClean="0"/>
              <a:pPr>
                <a:defRPr/>
              </a:pPr>
              <a:t>1/25/26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Mark L. Hornick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6EB83C-26D8-4B80-84B0-F5D0454297C7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42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User story format discussion: https://</a:t>
            </a:r>
            <a:r>
              <a:rPr lang="en-US" dirty="0" err="1"/>
              <a:t>www.atlassian.com</a:t>
            </a:r>
            <a:r>
              <a:rPr lang="en-US" dirty="0"/>
              <a:t>/agile/project-management/user-stories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CS-1020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4182182-CA6A-490E-8069-26C6BD56CBCE}" type="datetime1">
              <a:rPr lang="en-US" smtClean="0"/>
              <a:pPr>
                <a:defRPr/>
              </a:pPr>
              <a:t>1/25/26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Mark L. Hornick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6EB83C-26D8-4B80-84B0-F5D0454297C7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73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524000" y="3509963"/>
            <a:ext cx="9144000" cy="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0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5787BC-4500-45A0-8E79-2F50C4004C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30560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572118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4776434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558414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49"/>
            <a:ext cx="2927350" cy="3921125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921124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49"/>
            <a:ext cx="2932113" cy="3921123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2470755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9468464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120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724900" y="365125"/>
            <a:ext cx="0" cy="5811838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25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158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20738" y="456802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98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66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66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7862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987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987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169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427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4212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3142" y="1080120"/>
            <a:ext cx="6172200" cy="532399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399"/>
            <a:ext cx="3652025" cy="4343401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3353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183188" y="987425"/>
            <a:ext cx="6172200" cy="5472073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399"/>
            <a:ext cx="3652025" cy="4428895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30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921" y="6311900"/>
            <a:ext cx="5723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fld id="{CA5787BC-4500-45A0-8E79-2F50C4004C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6832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d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2175932" y="5563643"/>
            <a:ext cx="9144000" cy="1641490"/>
          </a:xfrm>
        </p:spPr>
        <p:txBody>
          <a:bodyPr>
            <a:normAutofit/>
          </a:bodyPr>
          <a:lstStyle/>
          <a:p>
            <a:r>
              <a:rPr lang="en-US" altLang="en-US" sz="8000" dirty="0"/>
              <a:t>Use Cases and User Stories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ACAC4893-8A77-5910-2AA9-7D4C5301AB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Business Analy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6477001" cy="505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2660556" y="704088"/>
            <a:ext cx="130184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4">
                <a:lumMod val="75000"/>
                <a:alpha val="80461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228600" y="1179577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cap="small" dirty="0"/>
              <a:t>an engineer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 bwMode="auto">
          <a:xfrm flipV="1">
            <a:off x="908756" y="766311"/>
            <a:ext cx="1746156" cy="4132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Meeting Goals of User Stories and their associated Use Cases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/>
          <a:lstStyle/>
          <a:p>
            <a:r>
              <a:rPr lang="en-US" altLang="en-US" dirty="0"/>
              <a:t>To verify that a Goal has been achieved, we usually talk about Acceptance Criteria</a:t>
            </a:r>
          </a:p>
          <a:p>
            <a:r>
              <a:rPr lang="en-US" altLang="en-US" dirty="0"/>
              <a:t>These take the form of:</a:t>
            </a:r>
          </a:p>
          <a:p>
            <a:pPr lvl="1"/>
            <a:r>
              <a:rPr lang="en-US" altLang="en-US" dirty="0"/>
              <a:t>Evidence of tests passing</a:t>
            </a:r>
          </a:p>
          <a:p>
            <a:pPr lvl="1"/>
            <a:r>
              <a:rPr lang="en-US" altLang="en-US" dirty="0"/>
              <a:t>Approval of observed functionality</a:t>
            </a:r>
          </a:p>
          <a:p>
            <a:pPr lvl="1"/>
            <a:endParaRPr lang="en-US" altLang="en-US" dirty="0"/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347200" y="6248400"/>
            <a:ext cx="28448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3142D6-17EB-4845-8FDC-3BED631BC6F4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000"/>
          </a:p>
        </p:txBody>
      </p:sp>
      <p:pic>
        <p:nvPicPr>
          <p:cNvPr id="21509" name="Picture 2" descr="C:\Documents and Settings\hornick\Local Settings\Temporary Internet Files\Content.IE5\8GV4S627\MCj0250922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286000"/>
            <a:ext cx="21907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Expectations for software reliability are increasing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/>
          <a:lstStyle/>
          <a:p>
            <a:r>
              <a:rPr lang="en-US" altLang="en-US" dirty="0"/>
              <a:t>A good solution goes beyond the obvious things a customer tells you </a:t>
            </a:r>
          </a:p>
          <a:p>
            <a:r>
              <a:rPr lang="en-US" altLang="en-US" dirty="0"/>
              <a:t>	-Makes sure your system works even in unusual or unexpected circumstances</a:t>
            </a: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347200" y="6248400"/>
            <a:ext cx="28448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ED746D7-85CA-4FFD-9EEE-360ADD761DB4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000"/>
          </a:p>
        </p:txBody>
      </p:sp>
      <p:pic>
        <p:nvPicPr>
          <p:cNvPr id="16389" name="Picture 2" descr="C:\Documents and Settings\hornick\Local Settings\Temporary Internet Files\Content.IE5\79P9BVPJ\MCj0078627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966" y="3200400"/>
            <a:ext cx="258603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1981200" y="3733800"/>
            <a:ext cx="61468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</a:rPr>
              <a:t>Plan for things to go wrong!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/>
              <a:t> ”</a:t>
            </a:r>
            <a:r>
              <a:rPr lang="en-US" altLang="en-US" sz="2400" i="1">
                <a:solidFill>
                  <a:srgbClr val="0070C0"/>
                </a:solidFill>
              </a:rPr>
              <a:t>Thinking and writing about failure handling</a:t>
            </a:r>
            <a:br>
              <a:rPr lang="en-US" altLang="en-US" sz="2400" i="1">
                <a:solidFill>
                  <a:srgbClr val="0070C0"/>
                </a:solidFill>
              </a:rPr>
            </a:br>
            <a:r>
              <a:rPr lang="en-US" altLang="en-US" sz="2400" i="1">
                <a:solidFill>
                  <a:srgbClr val="0070C0"/>
                </a:solidFill>
              </a:rPr>
              <a:t> saves the design team a lot of money</a:t>
            </a:r>
            <a:br>
              <a:rPr lang="en-US" altLang="en-US" sz="2400" i="1">
                <a:solidFill>
                  <a:srgbClr val="0070C0"/>
                </a:solidFill>
              </a:rPr>
            </a:br>
            <a:r>
              <a:rPr lang="en-US" altLang="en-US" sz="2400" i="1">
                <a:solidFill>
                  <a:srgbClr val="0070C0"/>
                </a:solidFill>
              </a:rPr>
              <a:t> over the course of the project.”</a:t>
            </a:r>
            <a:br>
              <a:rPr lang="en-US" altLang="en-US" sz="2400">
                <a:solidFill>
                  <a:srgbClr val="0070C0"/>
                </a:solidFill>
              </a:rPr>
            </a:br>
            <a:r>
              <a:rPr lang="en-US" altLang="en-US" sz="2400">
                <a:solidFill>
                  <a:srgbClr val="0070C0"/>
                </a:solidFill>
              </a:rPr>
              <a:t> </a:t>
            </a:r>
            <a:r>
              <a:rPr lang="en-US" altLang="en-US" sz="1600">
                <a:solidFill>
                  <a:srgbClr val="0070C0"/>
                </a:solidFill>
              </a:rPr>
              <a:t>from </a:t>
            </a:r>
            <a:r>
              <a:rPr lang="en-US" altLang="en-US" sz="1600" i="1">
                <a:solidFill>
                  <a:srgbClr val="0070C0"/>
                </a:solidFill>
              </a:rPr>
              <a:t>Use cases, ten years later</a:t>
            </a:r>
            <a:r>
              <a:rPr lang="en-US" altLang="en-US" sz="1600">
                <a:solidFill>
                  <a:srgbClr val="0070C0"/>
                </a:solidFill>
              </a:rPr>
              <a:t> – Alistair Cockburn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Alternate Scenarios of a Use Case describe atypical or exceptional situations (“Rainy day scenarios”)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/>
          <a:lstStyle/>
          <a:p>
            <a:r>
              <a:rPr lang="en-US" dirty="0"/>
              <a:t>Alternate Scenarios can have</a:t>
            </a:r>
          </a:p>
          <a:p>
            <a:r>
              <a:rPr lang="en-US" dirty="0"/>
              <a:t>Different steps from those of the Main Path</a:t>
            </a:r>
          </a:p>
          <a:p>
            <a:r>
              <a:rPr lang="en-US" dirty="0"/>
              <a:t>Additional steps added to the Main Path </a:t>
            </a:r>
          </a:p>
          <a:p>
            <a:pPr lvl="1"/>
            <a:r>
              <a:rPr lang="en-US" dirty="0"/>
              <a:t>recovery steps to get back on the Main Path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347200" y="6248400"/>
            <a:ext cx="28448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A6C366-D8D2-49D9-85BC-AF45E491741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000"/>
          </a:p>
        </p:txBody>
      </p:sp>
      <p:pic>
        <p:nvPicPr>
          <p:cNvPr id="17413" name="Picture 4" descr="C:\Documents and Settings\hornick\Local Settings\Temporary Internet Files\Content.IE5\8GV4S627\MCj0280830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3" y="4024316"/>
            <a:ext cx="1933575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 descr="C:\Documents and Settings\hornick\Local Settings\Temporary Internet Files\Content.IE5\PFYR14UO\MCj0334296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3" y="1790703"/>
            <a:ext cx="18129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05003" y="5562603"/>
            <a:ext cx="7173913" cy="9239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All Scenarios in a Use Case target a common Goal, although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in some Alternate Scenarios the Use Case may terminate abnormally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(without achieving the intended Goal)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Writing Use Cases is usually an iterative process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120000" y="1825624"/>
            <a:ext cx="6881000" cy="4879975"/>
          </a:xfrm>
        </p:spPr>
        <p:txBody>
          <a:bodyPr>
            <a:normAutofit/>
          </a:bodyPr>
          <a:lstStyle/>
          <a:p>
            <a:endParaRPr lang="en-US" altLang="en-US" dirty="0"/>
          </a:p>
          <a:p>
            <a:r>
              <a:rPr lang="en-US" altLang="en-US" dirty="0"/>
              <a:t>In reviewing Use Cases, you nearly always uncover requirements that the Customer expects</a:t>
            </a:r>
          </a:p>
          <a:p>
            <a:pPr lvl="1"/>
            <a:r>
              <a:rPr lang="en-US" altLang="en-US" dirty="0"/>
              <a:t>…but didn’t think about on their own</a:t>
            </a:r>
            <a:br>
              <a:rPr lang="en-US" altLang="en-US" dirty="0"/>
            </a:br>
            <a:endParaRPr lang="en-US" altLang="en-US" dirty="0"/>
          </a:p>
          <a:p>
            <a:pPr lvl="1"/>
            <a:r>
              <a:rPr lang="en-US" altLang="en-US" dirty="0"/>
              <a:t>…sometimes you need to think beyond</a:t>
            </a:r>
            <a:br>
              <a:rPr lang="en-US" altLang="en-US" dirty="0"/>
            </a:br>
            <a:r>
              <a:rPr lang="en-US" altLang="en-US" dirty="0"/>
              <a:t>what the Customer asks for in order to determine the complete Requirements (more User Stories may need to be written)</a:t>
            </a:r>
          </a:p>
          <a:p>
            <a:endParaRPr lang="en-US" altLang="en-US" dirty="0"/>
          </a:p>
        </p:txBody>
      </p:sp>
      <p:pic>
        <p:nvPicPr>
          <p:cNvPr id="22533" name="Picture 14" descr="C:\Documents and Settings\hornick\Local Settings\Temporary Internet Files\Content.IE5\PFYR14UO\MCj0431582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565" y="25908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D0E8C71-EBE1-499D-BCBA-95EB10856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4691749"/>
            <a:ext cx="3762375" cy="178525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dirty="0"/>
              <a:t>Template for use cases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/>
          <a:lstStyle/>
          <a:p>
            <a:r>
              <a:rPr lang="en-US" altLang="en-US" dirty="0"/>
              <a:t>Use Case Title or User Story</a:t>
            </a:r>
          </a:p>
          <a:p>
            <a:r>
              <a:rPr lang="en-US" altLang="en-US" dirty="0"/>
              <a:t>Brief Description including Goal</a:t>
            </a:r>
          </a:p>
          <a:p>
            <a:r>
              <a:rPr lang="en-US" altLang="en-US" dirty="0"/>
              <a:t>Identification of Actor(s)</a:t>
            </a:r>
          </a:p>
          <a:p>
            <a:r>
              <a:rPr lang="en-US" altLang="en-US" dirty="0"/>
              <a:t>Pre-conditions</a:t>
            </a:r>
          </a:p>
          <a:p>
            <a:r>
              <a:rPr lang="en-US" altLang="en-US" dirty="0"/>
              <a:t>Scenarios</a:t>
            </a:r>
          </a:p>
          <a:p>
            <a:pPr lvl="1"/>
            <a:r>
              <a:rPr lang="en-US" altLang="en-US" dirty="0"/>
              <a:t>Basic/Normal Flow</a:t>
            </a:r>
          </a:p>
          <a:p>
            <a:pPr lvl="1"/>
            <a:r>
              <a:rPr lang="en-US" altLang="en-US" dirty="0"/>
              <a:t>Alternate Flows</a:t>
            </a:r>
          </a:p>
          <a:p>
            <a:r>
              <a:rPr lang="en-US" altLang="en-US" dirty="0"/>
              <a:t>Post-conditions</a:t>
            </a:r>
          </a:p>
          <a:p>
            <a:r>
              <a:rPr lang="en-US" altLang="en-US" dirty="0"/>
              <a:t>Additional Notes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 dirty="0"/>
              <a:t>Exercise: ATM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/>
          <a:lstStyle/>
          <a:p>
            <a:r>
              <a:rPr lang="en-US" altLang="en-US" dirty="0"/>
              <a:t>User Story Requirement #x: As a Customer, I would like to login to my Checking Account at an ATM so that I can withdraw money.</a:t>
            </a:r>
          </a:p>
          <a:p>
            <a:pPr lvl="1"/>
            <a:r>
              <a:rPr lang="en-US" altLang="en-US" dirty="0"/>
              <a:t>Identify preconditions</a:t>
            </a:r>
          </a:p>
          <a:p>
            <a:pPr lvl="1"/>
            <a:r>
              <a:rPr lang="en-US" altLang="en-US" dirty="0"/>
              <a:t>Individually write down the steps in the Main Path required to achieve the Goal</a:t>
            </a:r>
          </a:p>
          <a:p>
            <a:pPr lvl="2"/>
            <a:r>
              <a:rPr lang="en-US" altLang="en-US" dirty="0"/>
              <a:t>Think sequence diagram!</a:t>
            </a:r>
          </a:p>
          <a:p>
            <a:pPr lvl="1"/>
            <a:r>
              <a:rPr lang="en-US" altLang="en-US" dirty="0"/>
              <a:t>Each step should be described as an action/response </a:t>
            </a:r>
          </a:p>
          <a:p>
            <a:pPr lvl="2"/>
            <a:r>
              <a:rPr lang="en-US" altLang="en-US" dirty="0"/>
              <a:t>i.e. an action initiated by an Actor and the subsequent response by the system</a:t>
            </a:r>
          </a:p>
          <a:p>
            <a:pPr lvl="1"/>
            <a:r>
              <a:rPr lang="en-US" altLang="en-US" dirty="0"/>
              <a:t>Each step should be numbered</a:t>
            </a:r>
          </a:p>
          <a:p>
            <a:pPr lvl="1"/>
            <a:r>
              <a:rPr lang="en-US" altLang="en-US" dirty="0"/>
              <a:t>Identify postconditions</a:t>
            </a:r>
            <a:br>
              <a:rPr lang="en-US" altLang="en-US" dirty="0"/>
            </a:br>
            <a:endParaRPr lang="en-US" altLang="en-US" dirty="0"/>
          </a:p>
        </p:txBody>
      </p:sp>
      <p:pic>
        <p:nvPicPr>
          <p:cNvPr id="24581" name="Picture 2" descr="C:\Documents and Settings\hornick\Local Settings\Temporary Internet Files\Content.IE5\PFYR14UO\MCj0398133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4942769"/>
            <a:ext cx="1600200" cy="152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1"/>
          <p:cNvSpPr txBox="1">
            <a:spLocks noChangeArrowheads="1"/>
          </p:cNvSpPr>
          <p:nvPr/>
        </p:nvSpPr>
        <p:spPr bwMode="auto">
          <a:xfrm>
            <a:off x="5571419" y="274875"/>
            <a:ext cx="6169025" cy="646113"/>
          </a:xfrm>
          <a:prstGeom prst="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AutoNum type="arabicPeriod"/>
            </a:pPr>
            <a:r>
              <a:rPr lang="en-US" altLang="en-US" dirty="0"/>
              <a:t>The customer steps up to the ATM and swipes her card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Use case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/>
          <a:lstStyle/>
          <a:p>
            <a:r>
              <a:rPr lang="en-US" dirty="0"/>
              <a:t>Use cases were developed originally to support requirements elicitation</a:t>
            </a:r>
          </a:p>
          <a:p>
            <a:pPr lvl="1"/>
            <a:r>
              <a:rPr lang="en-US" dirty="0"/>
              <a:t>Now incorporated into UML</a:t>
            </a:r>
          </a:p>
          <a:p>
            <a:r>
              <a:rPr lang="en-US" dirty="0"/>
              <a:t>Each use case represents a discrete task that involves external interaction with a system</a:t>
            </a:r>
          </a:p>
          <a:p>
            <a:r>
              <a:rPr lang="en-US" dirty="0"/>
              <a:t>Actors in a use case may be people or other systems</a:t>
            </a:r>
          </a:p>
          <a:p>
            <a:r>
              <a:rPr lang="en-US" dirty="0"/>
              <a:t>Represented </a:t>
            </a:r>
            <a:r>
              <a:rPr lang="en-US" dirty="0" err="1"/>
              <a:t>diagramatically</a:t>
            </a:r>
            <a:r>
              <a:rPr lang="en-US" dirty="0"/>
              <a:t> to provide an overview of the use case and in a more detailed textual form</a:t>
            </a:r>
          </a:p>
        </p:txBody>
      </p:sp>
    </p:spTree>
    <p:extLst>
      <p:ext uri="{BB962C8B-B14F-4D97-AF65-F5344CB8AC3E}">
        <p14:creationId xmlns:p14="http://schemas.microsoft.com/office/powerpoint/2010/main" val="840173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use case diagram">
            <a:extLst>
              <a:ext uri="{FF2B5EF4-FFF2-40B4-BE49-F238E27FC236}">
                <a16:creationId xmlns:a16="http://schemas.microsoft.com/office/drawing/2014/main" id="{5A70DBF6-EE65-4CF2-A253-3C9EBFFAF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87550"/>
            <a:ext cx="564758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Use Case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4290200" cy="4667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Visual description</a:t>
            </a:r>
          </a:p>
          <a:p>
            <a:pPr lvl="1"/>
            <a:r>
              <a:rPr lang="en-US" dirty="0"/>
              <a:t>Simplified</a:t>
            </a:r>
          </a:p>
          <a:p>
            <a:pPr lvl="1"/>
            <a:r>
              <a:rPr lang="en-US" dirty="0"/>
              <a:t>Easier to view</a:t>
            </a:r>
          </a:p>
          <a:p>
            <a:r>
              <a:rPr lang="en-US" dirty="0"/>
              <a:t>Building blocks:</a:t>
            </a:r>
          </a:p>
          <a:p>
            <a:pPr lvl="1"/>
            <a:r>
              <a:rPr lang="en-US" dirty="0"/>
              <a:t>Actors</a:t>
            </a:r>
          </a:p>
          <a:p>
            <a:pPr lvl="1"/>
            <a:r>
              <a:rPr lang="en-US" dirty="0"/>
              <a:t>Use cases</a:t>
            </a:r>
          </a:p>
          <a:p>
            <a:pPr lvl="1"/>
            <a:r>
              <a:rPr lang="en-US" dirty="0"/>
              <a:t>Boundaries (optional)</a:t>
            </a:r>
          </a:p>
          <a:p>
            <a:r>
              <a:rPr lang="en-US" dirty="0"/>
              <a:t>Relationships</a:t>
            </a:r>
          </a:p>
          <a:p>
            <a:pPr lvl="1"/>
            <a:r>
              <a:rPr lang="en-US" dirty="0"/>
              <a:t>Associations</a:t>
            </a:r>
          </a:p>
          <a:p>
            <a:pPr lvl="1"/>
            <a:r>
              <a:rPr lang="en-US" dirty="0"/>
              <a:t>Include </a:t>
            </a:r>
          </a:p>
          <a:p>
            <a:pPr lvl="1"/>
            <a:r>
              <a:rPr lang="en-US" dirty="0"/>
              <a:t>Extend </a:t>
            </a:r>
          </a:p>
          <a:p>
            <a:pPr lvl="1"/>
            <a:r>
              <a:rPr lang="en-US" dirty="0"/>
              <a:t>Generalizations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EF528D-1BEA-097C-9FEC-A53811E27F12}"/>
              </a:ext>
            </a:extLst>
          </p:cNvPr>
          <p:cNvSpPr txBox="1"/>
          <p:nvPr/>
        </p:nvSpPr>
        <p:spPr>
          <a:xfrm>
            <a:off x="4191000" y="5029200"/>
            <a:ext cx="1459299" cy="101566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Only one we will look at for now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59B4EB7-5683-1D48-EC66-D3F17F5D9C17}"/>
              </a:ext>
            </a:extLst>
          </p:cNvPr>
          <p:cNvCxnSpPr>
            <a:cxnSpLocks/>
          </p:cNvCxnSpPr>
          <p:nvPr/>
        </p:nvCxnSpPr>
        <p:spPr>
          <a:xfrm flipH="1" flipV="1">
            <a:off x="3554799" y="5181600"/>
            <a:ext cx="712401" cy="228600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05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Use cases involving the role ‘Medical Receptionist’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347200" y="6248400"/>
            <a:ext cx="2844800" cy="457200"/>
          </a:xfrm>
        </p:spPr>
        <p:txBody>
          <a:bodyPr/>
          <a:lstStyle/>
          <a:p>
            <a:pPr>
              <a:defRPr/>
            </a:pPr>
            <a:fld id="{964AD586-7C25-0244-A129-E014CC0A164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4" name="Picture 3" descr="5.5 RecepUseCases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803650" y="1747838"/>
            <a:ext cx="4451350" cy="479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23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9FF99C-B96D-4A54-448F-083F1FE87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0" y="6248400"/>
            <a:ext cx="2844800" cy="457200"/>
          </a:xfrm>
        </p:spPr>
        <p:txBody>
          <a:bodyPr/>
          <a:lstStyle/>
          <a:p>
            <a:pPr>
              <a:defRPr/>
            </a:pPr>
            <a:fld id="{D68717D8-0F83-4CCA-8948-EC7A5D993867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41" t="984"/>
          <a:stretch/>
        </p:blipFill>
        <p:spPr>
          <a:xfrm>
            <a:off x="3276600" y="533400"/>
            <a:ext cx="3657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64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378BE-EAAE-42BB-BA18-FDCBD027D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47B74-7DB9-4815-99AA-A315F6145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/>
          <a:lstStyle/>
          <a:p>
            <a:r>
              <a:rPr lang="en-US" i="1" dirty="0">
                <a:solidFill>
                  <a:schemeClr val="accent5"/>
                </a:solidFill>
              </a:rPr>
              <a:t>User Story</a:t>
            </a:r>
          </a:p>
          <a:p>
            <a:pPr lvl="1"/>
            <a:r>
              <a:rPr lang="en-US" dirty="0"/>
              <a:t>Short description (formulaic sentence)</a:t>
            </a:r>
          </a:p>
          <a:p>
            <a:pPr lvl="1"/>
            <a:r>
              <a:rPr lang="en-US" dirty="0"/>
              <a:t>Text only</a:t>
            </a:r>
          </a:p>
          <a:p>
            <a:r>
              <a:rPr lang="en-US" i="1" dirty="0">
                <a:solidFill>
                  <a:schemeClr val="accent5"/>
                </a:solidFill>
              </a:rPr>
              <a:t>Use Case</a:t>
            </a:r>
          </a:p>
          <a:p>
            <a:pPr lvl="1"/>
            <a:r>
              <a:rPr lang="en-US" dirty="0"/>
              <a:t>Description of a set of interactions</a:t>
            </a:r>
          </a:p>
          <a:p>
            <a:pPr lvl="1"/>
            <a:r>
              <a:rPr lang="en-US" dirty="0"/>
              <a:t>Text or UML representation</a:t>
            </a:r>
          </a:p>
          <a:p>
            <a:r>
              <a:rPr lang="en-US" dirty="0"/>
              <a:t>Both: common ways to capture requirements</a:t>
            </a:r>
          </a:p>
          <a:p>
            <a:pPr lvl="1"/>
            <a:r>
              <a:rPr lang="en-US" dirty="0"/>
              <a:t>Issue: simple lists of requirements hard to process, keep organized</a:t>
            </a:r>
          </a:p>
          <a:p>
            <a:pPr lvl="1"/>
            <a:r>
              <a:rPr lang="en-US" dirty="0"/>
              <a:t>But distinct types!</a:t>
            </a:r>
          </a:p>
          <a:p>
            <a:pPr lvl="1"/>
            <a:r>
              <a:rPr lang="en-US" dirty="0"/>
              <a:t>“A user story is to a use case as a gazelle is to a gazebo”</a:t>
            </a:r>
          </a:p>
          <a:p>
            <a:pPr marL="457200" lvl="1" indent="0">
              <a:buNone/>
            </a:pPr>
            <a:r>
              <a:rPr lang="en-US" dirty="0"/>
              <a:t>							– Alistair Cockburn</a:t>
            </a:r>
          </a:p>
        </p:txBody>
      </p:sp>
      <p:pic>
        <p:nvPicPr>
          <p:cNvPr id="1026" name="Picture 2" descr="User Story vs Use Case for Agile Software Development">
            <a:extLst>
              <a:ext uri="{FF2B5EF4-FFF2-40B4-BE49-F238E27FC236}">
                <a16:creationId xmlns:a16="http://schemas.microsoft.com/office/drawing/2014/main" id="{D75EFEE3-699F-492E-9BCB-F2761EDE3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828800"/>
            <a:ext cx="36099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57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309D00B-21B5-1EAC-06C1-736AFA9E9E19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75A2C33-86EC-EC72-64F7-3E75F7C16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7689" y="381000"/>
            <a:ext cx="2385200" cy="397169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A more complex diagram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27503"/>
            <a:ext cx="7848600" cy="643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97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71F152-44BA-259E-AC4A-6E19121D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293CBF-43FA-9AD1-772E-EA4183D9C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 stories: short description of interaction</a:t>
            </a:r>
          </a:p>
          <a:p>
            <a:pPr marL="914400" lvl="2" indent="0">
              <a:buNone/>
            </a:pPr>
            <a:r>
              <a:rPr lang="en-US" sz="2400" dirty="0"/>
              <a:t>“As a 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&lt;specific type of user&gt;</a:t>
            </a:r>
            <a:r>
              <a:rPr lang="en-US" sz="2400" dirty="0"/>
              <a:t>, I want to 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&lt;action&gt; </a:t>
            </a:r>
            <a:r>
              <a:rPr lang="en-US" sz="2400" dirty="0"/>
              <a:t>so that 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&lt;reason&gt;</a:t>
            </a:r>
            <a:r>
              <a:rPr lang="en-US" sz="2400" dirty="0"/>
              <a:t>”</a:t>
            </a:r>
          </a:p>
          <a:p>
            <a:r>
              <a:rPr lang="en-US" dirty="0"/>
              <a:t>Use cases: </a:t>
            </a:r>
          </a:p>
          <a:p>
            <a:pPr lvl="1"/>
            <a:r>
              <a:rPr lang="en-US" dirty="0"/>
              <a:t>actors, goals, scenarios</a:t>
            </a:r>
          </a:p>
          <a:p>
            <a:pPr lvl="1"/>
            <a:r>
              <a:rPr lang="en-US" dirty="0"/>
              <a:t>sunny day, rainy day scenarios</a:t>
            </a:r>
          </a:p>
          <a:p>
            <a:r>
              <a:rPr lang="en-US" dirty="0"/>
              <a:t>Use case diagram: actors + use cases </a:t>
            </a:r>
            <a:r>
              <a:rPr lang="en-US"/>
              <a:t>+ associations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930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4700" cy="1325563"/>
          </a:xfrm>
        </p:spPr>
        <p:txBody>
          <a:bodyPr>
            <a:noAutofit/>
          </a:bodyPr>
          <a:lstStyle/>
          <a:p>
            <a:r>
              <a:rPr lang="en-US" altLang="en-US" sz="4400" dirty="0"/>
              <a:t>User Stories: user actions, focus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09601" y="1890889"/>
            <a:ext cx="9677400" cy="4667250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User story format:</a:t>
            </a:r>
          </a:p>
          <a:p>
            <a:pPr lvl="1"/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914400" lvl="2" indent="0">
              <a:buNone/>
            </a:pPr>
            <a:r>
              <a:rPr lang="en-US" sz="2400" dirty="0"/>
              <a:t>“As a 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&lt;specific type of user&gt;</a:t>
            </a:r>
            <a:r>
              <a:rPr lang="en-US" sz="2400" dirty="0"/>
              <a:t>, I want to 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&lt;action&gt; </a:t>
            </a:r>
            <a:r>
              <a:rPr lang="en-US" sz="2400" dirty="0"/>
              <a:t>so that 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&lt;reason&gt;</a:t>
            </a:r>
            <a:r>
              <a:rPr lang="en-US" sz="2400" dirty="0"/>
              <a:t>”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Examples:</a:t>
            </a:r>
          </a:p>
          <a:p>
            <a:pPr lvl="1"/>
            <a:r>
              <a:rPr lang="en-US" dirty="0"/>
              <a:t>As a student, I want to view open courses so I can create next semester’s schedule. </a:t>
            </a:r>
          </a:p>
          <a:p>
            <a:pPr lvl="1"/>
            <a:r>
              <a:rPr lang="en-US" dirty="0"/>
              <a:t>As an instructor, I want to view the students registered for the course sections so that I can take attendance.</a:t>
            </a:r>
          </a:p>
          <a:p>
            <a:pPr lvl="1"/>
            <a:r>
              <a:rPr lang="en-US" dirty="0"/>
              <a:t>As the registrar, I want to create courses and course sections for the next semester so that students can search for courses to add to their schedules.</a:t>
            </a:r>
            <a:br>
              <a:rPr lang="en-US" dirty="0"/>
            </a:br>
            <a:endParaRPr lang="en-US" dirty="0"/>
          </a:p>
        </p:txBody>
      </p:sp>
      <p:pic>
        <p:nvPicPr>
          <p:cNvPr id="9221" name="Picture 6" descr="C:\Documents and Settings\hornick\Local Settings\Temporary Internet Files\Content.IE5\8GV4S627\MCj0406274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4224514"/>
            <a:ext cx="1204912" cy="124936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76200">
            <a:solidFill>
              <a:schemeClr val="accent4">
                <a:lumMod val="75000"/>
              </a:schemeClr>
            </a:solidFill>
          </a:ln>
          <a:effectLst>
            <a:softEdge rad="381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 dirty="0"/>
              <a:t>Use cases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120775" y="1825625"/>
            <a:ext cx="7718425" cy="46672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dirty="0"/>
              <a:t>What actually happens when someone uses the system 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altLang="en-US" dirty="0"/>
              <a:t>... to (try to) achieve a goal 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altLang="en-US" dirty="0"/>
              <a:t>Captures how system should work in detail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dirty="0"/>
              <a:t>Comparison: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altLang="en-US" dirty="0"/>
              <a:t>User stories: a single interaction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altLang="en-US" dirty="0"/>
              <a:t>Use cases: multiple interactions, multiple flows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0" y="6397625"/>
            <a:ext cx="4365928" cy="3079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400" dirty="0"/>
              <a:t>Use Cases were introduced by Ivar Jacobson in the 1980’s</a:t>
            </a:r>
          </a:p>
        </p:txBody>
      </p:sp>
      <p:pic>
        <p:nvPicPr>
          <p:cNvPr id="10246" name="Picture 12" descr="C:\Documents and Settings\hornick\Local Settings\Temporary Internet Files\Content.IE5\79P9BVPJ\MCj0198838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809" y="3216275"/>
            <a:ext cx="2427288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E122B-64BA-44AA-D549-CDE9FC630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 use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D9679-71F9-7442-0823-33C6622A8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Actors: people who interact with the use case</a:t>
            </a:r>
          </a:p>
          <a:p>
            <a:pPr lvl="1"/>
            <a:r>
              <a:rPr lang="en-US" dirty="0"/>
              <a:t>Typically, people</a:t>
            </a:r>
          </a:p>
          <a:p>
            <a:pPr lvl="1"/>
            <a:r>
              <a:rPr lang="en-US" dirty="0"/>
              <a:t>Can be another system </a:t>
            </a:r>
            <a:r>
              <a:rPr lang="en-US" i="1" dirty="0"/>
              <a:t>if</a:t>
            </a:r>
            <a:r>
              <a:rPr lang="en-US" dirty="0"/>
              <a:t> outside project scope</a:t>
            </a:r>
          </a:p>
          <a:p>
            <a:r>
              <a:rPr lang="en-US" dirty="0"/>
              <a:t>Goal: what is achieved by executing the use case</a:t>
            </a:r>
          </a:p>
          <a:p>
            <a:pPr lvl="1"/>
            <a:r>
              <a:rPr lang="en-US" dirty="0"/>
              <a:t>Examples: register a student in courses, purchase a car, make a move in a game</a:t>
            </a:r>
          </a:p>
          <a:p>
            <a:r>
              <a:rPr lang="en-US" dirty="0"/>
              <a:t>Scenarios:</a:t>
            </a:r>
          </a:p>
          <a:p>
            <a:pPr lvl="1"/>
            <a:r>
              <a:rPr lang="en-US" dirty="0"/>
              <a:t>Sequences of steps involved in achieving the goal</a:t>
            </a:r>
          </a:p>
          <a:p>
            <a:pPr lvl="1"/>
            <a:r>
              <a:rPr lang="en-US" dirty="0"/>
              <a:t>Typically: each step is a user input followed by a system response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C6C2F6-44C6-342A-5195-BC919DBCE0C8}"/>
              </a:ext>
            </a:extLst>
          </p:cNvPr>
          <p:cNvSpPr txBox="1"/>
          <p:nvPr/>
        </p:nvSpPr>
        <p:spPr>
          <a:xfrm>
            <a:off x="6324600" y="2726979"/>
            <a:ext cx="5440913" cy="378565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Starting a car</a:t>
            </a:r>
          </a:p>
          <a:p>
            <a:pPr marL="342900" indent="-342900">
              <a:buAutoNum type="arabicPeriod"/>
            </a:pPr>
            <a:r>
              <a:rPr lang="en-US" sz="2400" dirty="0"/>
              <a:t>Driver puts car into Park</a:t>
            </a:r>
          </a:p>
          <a:p>
            <a:pPr marL="342900" indent="-342900">
              <a:buAutoNum type="arabicPeriod"/>
            </a:pPr>
            <a:r>
              <a:rPr lang="en-US" sz="2400" dirty="0"/>
              <a:t>Car indicates Park on shifter</a:t>
            </a:r>
          </a:p>
          <a:p>
            <a:pPr marL="342900" indent="-342900">
              <a:buAutoNum type="arabicPeriod"/>
            </a:pPr>
            <a:r>
              <a:rPr lang="en-US" sz="2400" dirty="0"/>
              <a:t>Driver puts foot on brake</a:t>
            </a:r>
          </a:p>
          <a:p>
            <a:pPr marL="342900" indent="-342900">
              <a:buAutoNum type="arabicPeriod"/>
            </a:pPr>
            <a:r>
              <a:rPr lang="en-US" sz="2400" dirty="0"/>
              <a:t>Brake lights show brakes engaged</a:t>
            </a:r>
          </a:p>
          <a:p>
            <a:pPr marL="342900" indent="-342900">
              <a:buAutoNum type="arabicPeriod"/>
            </a:pPr>
            <a:r>
              <a:rPr lang="en-US" sz="2400" dirty="0"/>
              <a:t>Driver inserts key, turns to start</a:t>
            </a:r>
          </a:p>
          <a:p>
            <a:pPr marL="342900" indent="-342900">
              <a:buAutoNum type="arabicPeriod"/>
            </a:pPr>
            <a:r>
              <a:rPr lang="en-US" sz="2400" dirty="0"/>
              <a:t>Check engine lamp lights for 2 seconds</a:t>
            </a:r>
          </a:p>
          <a:p>
            <a:pPr marL="342900" indent="-342900">
              <a:buAutoNum type="arabicPeriod"/>
            </a:pPr>
            <a:r>
              <a:rPr lang="en-US" sz="2400" dirty="0"/>
              <a:t>Starter engages, turns engine</a:t>
            </a:r>
          </a:p>
          <a:p>
            <a:pPr marL="342900" indent="-342900">
              <a:buAutoNum type="arabicPeriod"/>
            </a:pPr>
            <a:r>
              <a:rPr lang="en-US" sz="2400" dirty="0"/>
              <a:t>Engine starts</a:t>
            </a:r>
          </a:p>
          <a:p>
            <a:pPr marL="342900" indent="-342900">
              <a:buAutoNum type="arabicPeriod"/>
            </a:pPr>
            <a:r>
              <a:rPr lang="en-US" sz="2400" dirty="0"/>
              <a:t>Starter disengages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9CDE51-ECC1-A708-5B1A-C4FA9084C695}"/>
              </a:ext>
            </a:extLst>
          </p:cNvPr>
          <p:cNvSpPr txBox="1"/>
          <p:nvPr/>
        </p:nvSpPr>
        <p:spPr>
          <a:xfrm>
            <a:off x="8001000" y="2819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69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09C6E-58B9-AB2A-2B51-DBB4CD8C0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25557-30CC-8EAA-995F-93090873B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400" y="3535224"/>
            <a:ext cx="5867400" cy="3063875"/>
          </a:xfrm>
        </p:spPr>
        <p:txBody>
          <a:bodyPr/>
          <a:lstStyle/>
          <a:p>
            <a:r>
              <a:rPr lang="en-US" dirty="0"/>
              <a:t>This case: </a:t>
            </a:r>
            <a:r>
              <a:rPr lang="en-U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sunny day </a:t>
            </a:r>
            <a:r>
              <a:rPr lang="en-US" dirty="0"/>
              <a:t>scenario</a:t>
            </a:r>
          </a:p>
          <a:p>
            <a:pPr lvl="1"/>
            <a:r>
              <a:rPr lang="en-US" dirty="0"/>
              <a:t>Everything works!</a:t>
            </a:r>
          </a:p>
          <a:p>
            <a:pPr lvl="1"/>
            <a:r>
              <a:rPr lang="en-US" dirty="0"/>
              <a:t>Aka </a:t>
            </a:r>
            <a:r>
              <a:rPr lang="en-U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normal flow</a:t>
            </a:r>
          </a:p>
          <a:p>
            <a:pPr lvl="1"/>
            <a:r>
              <a:rPr lang="en-US" dirty="0"/>
              <a:t>Goal always obtained</a:t>
            </a:r>
          </a:p>
          <a:p>
            <a:pPr lvl="1"/>
            <a:r>
              <a:rPr lang="en-US" dirty="0"/>
              <a:t>Often have multiple ones</a:t>
            </a:r>
          </a:p>
          <a:p>
            <a:r>
              <a:rPr lang="en-US" dirty="0"/>
              <a:t>Can also have </a:t>
            </a:r>
            <a:r>
              <a:rPr lang="en-U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rainy day </a:t>
            </a:r>
            <a:r>
              <a:rPr lang="en-US" dirty="0"/>
              <a:t>scenarios</a:t>
            </a:r>
          </a:p>
          <a:p>
            <a:pPr lvl="1"/>
            <a:r>
              <a:rPr lang="en-US" dirty="0"/>
              <a:t>“Error” cases – goal not achieved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ECF5E5-1FDB-705B-25D5-3617BDA396D0}"/>
              </a:ext>
            </a:extLst>
          </p:cNvPr>
          <p:cNvSpPr txBox="1"/>
          <p:nvPr/>
        </p:nvSpPr>
        <p:spPr>
          <a:xfrm>
            <a:off x="274088" y="1905000"/>
            <a:ext cx="5212311" cy="317009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Starting a car</a:t>
            </a:r>
          </a:p>
          <a:p>
            <a:pPr marL="342900" indent="-342900">
              <a:buAutoNum type="arabicPeriod"/>
            </a:pPr>
            <a:r>
              <a:rPr lang="en-US" sz="2000" dirty="0"/>
              <a:t>Driver puts car into Park</a:t>
            </a:r>
          </a:p>
          <a:p>
            <a:pPr marL="342900" indent="-342900">
              <a:buAutoNum type="arabicPeriod"/>
            </a:pPr>
            <a:r>
              <a:rPr lang="en-US" sz="2000" dirty="0"/>
              <a:t>Car indicates Park on shifter</a:t>
            </a:r>
          </a:p>
          <a:p>
            <a:pPr marL="342900" indent="-342900">
              <a:buAutoNum type="arabicPeriod"/>
            </a:pPr>
            <a:r>
              <a:rPr lang="en-US" sz="2000" dirty="0"/>
              <a:t>Driver puts foot on brake</a:t>
            </a:r>
          </a:p>
          <a:p>
            <a:pPr marL="342900" indent="-342900">
              <a:buAutoNum type="arabicPeriod"/>
            </a:pPr>
            <a:r>
              <a:rPr lang="en-US" sz="2000" dirty="0"/>
              <a:t>Brake lights show brakes engaged</a:t>
            </a:r>
          </a:p>
          <a:p>
            <a:pPr marL="342900" indent="-342900">
              <a:buAutoNum type="arabicPeriod"/>
            </a:pPr>
            <a:r>
              <a:rPr lang="en-US" sz="2000" dirty="0"/>
              <a:t>Driver inserts key, turns to start</a:t>
            </a:r>
          </a:p>
          <a:p>
            <a:pPr marL="342900" indent="-342900">
              <a:buAutoNum type="arabicPeriod"/>
            </a:pPr>
            <a:r>
              <a:rPr lang="en-US" sz="2000" dirty="0"/>
              <a:t>Check engine lamp lights for 2 seconds</a:t>
            </a:r>
          </a:p>
          <a:p>
            <a:pPr marL="342900" indent="-342900">
              <a:buAutoNum type="arabicPeriod"/>
            </a:pPr>
            <a:r>
              <a:rPr lang="en-US" sz="2000" dirty="0"/>
              <a:t>Starter engages, turns engine</a:t>
            </a:r>
          </a:p>
          <a:p>
            <a:pPr marL="342900" indent="-342900">
              <a:buAutoNum type="arabicPeriod"/>
            </a:pPr>
            <a:r>
              <a:rPr lang="en-US" sz="2000" dirty="0"/>
              <a:t>Engine starts</a:t>
            </a:r>
          </a:p>
          <a:p>
            <a:pPr marL="342900" indent="-342900">
              <a:buAutoNum type="arabicPeriod"/>
            </a:pPr>
            <a:r>
              <a:rPr lang="en-US" sz="2000" dirty="0"/>
              <a:t>Starter disengages</a:t>
            </a:r>
            <a:endParaRPr lang="en-US" sz="2800" dirty="0"/>
          </a:p>
        </p:txBody>
      </p:sp>
      <p:pic>
        <p:nvPicPr>
          <p:cNvPr id="5" name="Picture 2" descr="C:\Documents and Settings\hornick\Local Settings\Temporary Internet Files\Content.IE5\8GV4S627\MCj04298150000[1].wmf">
            <a:extLst>
              <a:ext uri="{FF2B5EF4-FFF2-40B4-BE49-F238E27FC236}">
                <a16:creationId xmlns:a16="http://schemas.microsoft.com/office/drawing/2014/main" id="{E7777F6F-470D-1702-CCF0-4581CBC23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81200"/>
            <a:ext cx="1185022" cy="125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D8AA1D-CFF8-976C-39CC-EFFDB1D63C7C}"/>
              </a:ext>
            </a:extLst>
          </p:cNvPr>
          <p:cNvSpPr txBox="1"/>
          <p:nvPr/>
        </p:nvSpPr>
        <p:spPr>
          <a:xfrm>
            <a:off x="6705603" y="365125"/>
            <a:ext cx="4983712" cy="286232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Starting a car with inadequate battery charge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Driver puts car into Park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Car indicates Park on shifter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Driver puts foot on brake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Brake lights show brakes engaged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Driver inserts key, turns to start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Check engine lamp lights for 2 seconds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Starter engages, but too little power to turn engine</a:t>
            </a:r>
          </a:p>
        </p:txBody>
      </p:sp>
      <p:pic>
        <p:nvPicPr>
          <p:cNvPr id="7" name="Picture 4" descr="C:\Documents and Settings\hornick\Local Settings\Temporary Internet Files\Content.IE5\8GV4S627\MCj02808300000[1].wmf">
            <a:extLst>
              <a:ext uri="{FF2B5EF4-FFF2-40B4-BE49-F238E27FC236}">
                <a16:creationId xmlns:a16="http://schemas.microsoft.com/office/drawing/2014/main" id="{1525B290-B7E6-6895-8D61-344B21C34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947" y="762000"/>
            <a:ext cx="1052453" cy="83729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41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 dirty="0"/>
              <a:t>Different types of actors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dirty="0"/>
              <a:t>Examples from Canvas:</a:t>
            </a:r>
          </a:p>
          <a:p>
            <a:r>
              <a:rPr lang="en-US" altLang="en-US" dirty="0"/>
              <a:t>As a student, you can</a:t>
            </a:r>
          </a:p>
          <a:p>
            <a:pPr lvl="1"/>
            <a:r>
              <a:rPr lang="en-US" altLang="en-US" dirty="0"/>
              <a:t>View the courses you are enrolled in</a:t>
            </a:r>
          </a:p>
          <a:p>
            <a:pPr lvl="1"/>
            <a:r>
              <a:rPr lang="en-US" altLang="en-US" dirty="0"/>
              <a:t>Submit your assignments</a:t>
            </a:r>
          </a:p>
          <a:p>
            <a:pPr lvl="1"/>
            <a:r>
              <a:rPr lang="en-US" altLang="en-US" dirty="0"/>
              <a:t>Retrieve your grades</a:t>
            </a:r>
          </a:p>
          <a:p>
            <a:r>
              <a:rPr lang="en-US" altLang="en-US" dirty="0"/>
              <a:t>As an instructor, I can</a:t>
            </a:r>
          </a:p>
          <a:p>
            <a:pPr lvl="1"/>
            <a:r>
              <a:rPr lang="en-US" altLang="en-US" dirty="0"/>
              <a:t>View the courses I am teaching</a:t>
            </a:r>
          </a:p>
          <a:p>
            <a:pPr lvl="1"/>
            <a:r>
              <a:rPr lang="en-US" altLang="en-US" dirty="0"/>
              <a:t>View the students in each course</a:t>
            </a:r>
          </a:p>
          <a:p>
            <a:pPr lvl="1"/>
            <a:r>
              <a:rPr lang="en-US" altLang="en-US" dirty="0"/>
              <a:t>Create assignments</a:t>
            </a:r>
          </a:p>
          <a:p>
            <a:pPr lvl="1"/>
            <a:r>
              <a:rPr lang="en-US" altLang="en-US" dirty="0"/>
              <a:t>Grade assignments</a:t>
            </a:r>
          </a:p>
          <a:p>
            <a:r>
              <a:rPr lang="en-US" altLang="en-US" dirty="0"/>
              <a:t>The registrar can</a:t>
            </a:r>
          </a:p>
          <a:p>
            <a:pPr lvl="1"/>
            <a:r>
              <a:rPr lang="en-US" altLang="en-US" dirty="0"/>
              <a:t>Create courses</a:t>
            </a:r>
          </a:p>
          <a:p>
            <a:pPr lvl="1"/>
            <a:r>
              <a:rPr lang="en-US" altLang="en-US" dirty="0"/>
              <a:t>Assign me to a course as the Faculty</a:t>
            </a:r>
          </a:p>
          <a:p>
            <a:pPr lvl="1"/>
            <a:r>
              <a:rPr lang="en-US" altLang="en-US" dirty="0"/>
              <a:t>Assign you to a course as a Student</a:t>
            </a:r>
          </a:p>
          <a:p>
            <a:pPr lvl="1"/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24800" y="3309937"/>
            <a:ext cx="3429000" cy="9239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B050"/>
                </a:solidFill>
              </a:rPr>
              <a:t>Each of these is a Goal, and </a:t>
            </a:r>
            <a:r>
              <a:rPr lang="en-US" b="1" dirty="0">
                <a:solidFill>
                  <a:srgbClr val="00B050"/>
                </a:solidFill>
              </a:rPr>
              <a:t>each distinct Goal </a:t>
            </a:r>
            <a:r>
              <a:rPr lang="en-US" dirty="0">
                <a:solidFill>
                  <a:srgbClr val="00B050"/>
                </a:solidFill>
              </a:rPr>
              <a:t>is the end result of a </a:t>
            </a:r>
            <a:r>
              <a:rPr lang="en-US" b="1" dirty="0">
                <a:solidFill>
                  <a:srgbClr val="00B050"/>
                </a:solidFill>
              </a:rPr>
              <a:t>separate Use Case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 dirty="0"/>
              <a:t>Use Cases have clear boundaries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447800" y="1909762"/>
            <a:ext cx="8328800" cy="4583113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Every Use Case must have a definite Starting and Stopping point</a:t>
            </a:r>
          </a:p>
          <a:p>
            <a:pPr lvl="1"/>
            <a:r>
              <a:rPr lang="en-US" altLang="en-US" dirty="0"/>
              <a:t>Every Use Case is started off by an external initiator (an Actor)</a:t>
            </a:r>
            <a:br>
              <a:rPr lang="en-US" altLang="en-US" dirty="0"/>
            </a:br>
            <a:endParaRPr lang="en-US" altLang="en-US" dirty="0"/>
          </a:p>
          <a:p>
            <a:pPr lvl="1"/>
            <a:r>
              <a:rPr lang="en-US" altLang="en-US" dirty="0"/>
              <a:t>Every Scenario must have a condition that indicates that is complete</a:t>
            </a:r>
          </a:p>
          <a:p>
            <a:pPr lvl="2"/>
            <a:r>
              <a:rPr lang="en-US" altLang="en-US" dirty="0"/>
              <a:t> goal achieved or not</a:t>
            </a:r>
          </a:p>
          <a:p>
            <a:r>
              <a:rPr lang="en-US" altLang="en-US" dirty="0"/>
              <a:t>Often, one use case must be satisfied before another can proceed</a:t>
            </a:r>
          </a:p>
          <a:p>
            <a:pPr lvl="1"/>
            <a:r>
              <a:rPr lang="en-US" altLang="en-US" dirty="0"/>
              <a:t>This is called a </a:t>
            </a:r>
            <a:r>
              <a:rPr lang="en-US" altLang="en-US" i="1" dirty="0">
                <a:solidFill>
                  <a:schemeClr val="accent6"/>
                </a:solidFill>
              </a:rPr>
              <a:t>precondition</a:t>
            </a:r>
          </a:p>
          <a:p>
            <a:pPr lvl="1"/>
            <a:r>
              <a:rPr lang="en-US" altLang="en-US" i="1" dirty="0"/>
              <a:t>Give a use case that might need to be completed before starting a car</a:t>
            </a:r>
          </a:p>
          <a:p>
            <a:pPr lvl="1"/>
            <a:endParaRPr lang="en-US" altLang="en-US" i="1" dirty="0"/>
          </a:p>
          <a:p>
            <a:pPr lvl="2"/>
            <a:endParaRPr lang="en-US" altLang="en-US" dirty="0"/>
          </a:p>
        </p:txBody>
      </p:sp>
      <p:pic>
        <p:nvPicPr>
          <p:cNvPr id="18437" name="Picture 6" descr="C:\Documents and Settings\hornick\Local Settings\Temporary Internet Files\Content.IE5\79P9BVPJ\MMj0178121000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03841"/>
            <a:ext cx="1076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 descr="C:\Documents and Settings\hornick\Local Settings\Temporary Internet Files\Content.IE5\3EMX8BOC\MCj0382591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328295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C6F4F-D366-86E8-0A06-86FB809F1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F88A0C9C-740B-E22B-8BF6-388DA4E9C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 dirty="0"/>
              <a:t>Use Cases have clear boundaries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95EE7C27-B370-034D-5819-623212478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909762"/>
            <a:ext cx="8328800" cy="4583113"/>
          </a:xfrm>
        </p:spPr>
        <p:txBody>
          <a:bodyPr>
            <a:normAutofit/>
          </a:bodyPr>
          <a:lstStyle/>
          <a:p>
            <a:r>
              <a:rPr lang="en-US" altLang="en-US" i="1" dirty="0">
                <a:solidFill>
                  <a:schemeClr val="accent6"/>
                </a:solidFill>
              </a:rPr>
              <a:t>Postconditions</a:t>
            </a:r>
            <a:r>
              <a:rPr lang="en-US" altLang="en-US" dirty="0"/>
              <a:t>: result of completing a use case</a:t>
            </a:r>
          </a:p>
          <a:p>
            <a:pPr lvl="1"/>
            <a:r>
              <a:rPr lang="en-US" altLang="en-US" dirty="0"/>
              <a:t>The system may have changed state</a:t>
            </a:r>
          </a:p>
          <a:p>
            <a:pPr lvl="1"/>
            <a:r>
              <a:rPr lang="en-US" altLang="en-US" dirty="0"/>
              <a:t>Data may have changed</a:t>
            </a:r>
          </a:p>
          <a:p>
            <a:pPr lvl="1"/>
            <a:r>
              <a:rPr lang="en-US" altLang="en-US" dirty="0"/>
              <a:t>Files may have been created or destroyed</a:t>
            </a:r>
          </a:p>
          <a:p>
            <a:pPr lvl="1"/>
            <a:r>
              <a:rPr lang="en-US" altLang="en-US" dirty="0"/>
              <a:t>Other output may have been generated</a:t>
            </a:r>
          </a:p>
          <a:p>
            <a:endParaRPr lang="en-US" altLang="en-US" dirty="0"/>
          </a:p>
          <a:p>
            <a:pPr lvl="1"/>
            <a:endParaRPr lang="en-US" altLang="en-US" i="1" dirty="0"/>
          </a:p>
          <a:p>
            <a:pPr lvl="2"/>
            <a:endParaRPr lang="en-US" altLang="en-US" dirty="0"/>
          </a:p>
        </p:txBody>
      </p:sp>
      <p:pic>
        <p:nvPicPr>
          <p:cNvPr id="18438" name="Picture 8" descr="C:\Documents and Settings\hornick\Local Settings\Temporary Internet Files\Content.IE5\3EMX8BOC\MCj03825910000[1].jpg">
            <a:extLst>
              <a:ext uri="{FF2B5EF4-FFF2-40B4-BE49-F238E27FC236}">
                <a16:creationId xmlns:a16="http://schemas.microsoft.com/office/drawing/2014/main" id="{3F8193CD-43B0-9EC0-86E2-DF5CAFEDF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328295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859036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rk-background-hasker-presentation" id="{1577FF19-119C-D341-8420-453FB74959AD}" vid="{F6E06238-5418-F24E-ADE0-7239319DCDB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swe2710-presentation</Template>
  <TotalTime>29001</TotalTime>
  <Words>1311</Words>
  <Application>Microsoft Macintosh PowerPoint</Application>
  <PresentationFormat>Widescreen</PresentationFormat>
  <Paragraphs>199</Paragraphs>
  <Slides>21</Slides>
  <Notes>3</Notes>
  <HiddenSlides>7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Corbel</vt:lpstr>
      <vt:lpstr>Tahoma</vt:lpstr>
      <vt:lpstr>Times New Roman</vt:lpstr>
      <vt:lpstr>Depth</vt:lpstr>
      <vt:lpstr>Use Cases and User Stories</vt:lpstr>
      <vt:lpstr>Terminology</vt:lpstr>
      <vt:lpstr>User Stories: user actions, focus</vt:lpstr>
      <vt:lpstr>Use cases</vt:lpstr>
      <vt:lpstr>Elements of a use case</vt:lpstr>
      <vt:lpstr>More on scenarios</vt:lpstr>
      <vt:lpstr>Different types of actors</vt:lpstr>
      <vt:lpstr>Use Cases have clear boundaries</vt:lpstr>
      <vt:lpstr>Use Cases have clear boundaries</vt:lpstr>
      <vt:lpstr>Meeting Goals of User Stories and their associated Use Cases </vt:lpstr>
      <vt:lpstr>Expectations for software reliability are increasing</vt:lpstr>
      <vt:lpstr>Alternate Scenarios of a Use Case describe atypical or exceptional situations (“Rainy day scenarios”)</vt:lpstr>
      <vt:lpstr>Writing Use Cases is usually an iterative process</vt:lpstr>
      <vt:lpstr>Template for use cases</vt:lpstr>
      <vt:lpstr>Exercise: ATM</vt:lpstr>
      <vt:lpstr>Use case modeling</vt:lpstr>
      <vt:lpstr>Use Case Diagram</vt:lpstr>
      <vt:lpstr>Use cases involving the role ‘Medical Receptionist’ </vt:lpstr>
      <vt:lpstr>PowerPoint Presentation</vt:lpstr>
      <vt:lpstr>PowerPoint Presentation</vt:lpstr>
      <vt:lpstr>Review</vt:lpstr>
    </vt:vector>
  </TitlesOfParts>
  <Company>MSOE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SE-2030</dc:title>
  <dc:creator>Dr. Mark Hornick;DerekRiley</dc:creator>
  <cp:lastModifiedBy>Rob Hasker</cp:lastModifiedBy>
  <cp:revision>1063</cp:revision>
  <cp:lastPrinted>1601-01-01T00:00:00Z</cp:lastPrinted>
  <dcterms:created xsi:type="dcterms:W3CDTF">1999-09-06T21:32:20Z</dcterms:created>
  <dcterms:modified xsi:type="dcterms:W3CDTF">2026-01-26T04:44:45Z</dcterms:modified>
</cp:coreProperties>
</file>