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6" r:id="rId1"/>
  </p:sldMasterIdLst>
  <p:notesMasterIdLst>
    <p:notesMasterId r:id="rId19"/>
  </p:notesMasterIdLst>
  <p:sldIdLst>
    <p:sldId id="256" r:id="rId2"/>
    <p:sldId id="278" r:id="rId3"/>
    <p:sldId id="288" r:id="rId4"/>
    <p:sldId id="263" r:id="rId5"/>
    <p:sldId id="279" r:id="rId6"/>
    <p:sldId id="289" r:id="rId7"/>
    <p:sldId id="280" r:id="rId8"/>
    <p:sldId id="267" r:id="rId9"/>
    <p:sldId id="268" r:id="rId10"/>
    <p:sldId id="285" r:id="rId11"/>
    <p:sldId id="261" r:id="rId12"/>
    <p:sldId id="286" r:id="rId13"/>
    <p:sldId id="271" r:id="rId14"/>
    <p:sldId id="265" r:id="rId15"/>
    <p:sldId id="270" r:id="rId16"/>
    <p:sldId id="272" r:id="rId17"/>
    <p:sldId id="29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9" autoAdjust="0"/>
    <p:restoredTop sz="89592" autoAdjust="0"/>
  </p:normalViewPr>
  <p:slideViewPr>
    <p:cSldViewPr>
      <p:cViewPr varScale="1">
        <p:scale>
          <a:sx n="59" d="100"/>
          <a:sy n="59" d="100"/>
        </p:scale>
        <p:origin x="696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583C83-82C1-4E57-AAAC-2780BCAC22EF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F4BEE3B-9381-4CF5-A317-36F0C3AF32A4}">
      <dgm:prSet phldrT="[Text]"/>
      <dgm:spPr/>
      <dgm:t>
        <a:bodyPr/>
        <a:lstStyle/>
        <a:p>
          <a:r>
            <a:rPr lang="en-US" dirty="0"/>
            <a:t>I</a:t>
          </a:r>
        </a:p>
      </dgm:t>
    </dgm:pt>
    <dgm:pt modelId="{715D9015-F5C2-44F0-9CCC-A729366C7315}" type="parTrans" cxnId="{A40E0D5C-A89A-44B6-B830-1017EBC5A305}">
      <dgm:prSet/>
      <dgm:spPr/>
      <dgm:t>
        <a:bodyPr/>
        <a:lstStyle/>
        <a:p>
          <a:endParaRPr lang="en-US"/>
        </a:p>
      </dgm:t>
    </dgm:pt>
    <dgm:pt modelId="{5531355C-308D-445D-9BAC-F4E319E5FBDD}" type="sibTrans" cxnId="{A40E0D5C-A89A-44B6-B830-1017EBC5A305}">
      <dgm:prSet/>
      <dgm:spPr/>
      <dgm:t>
        <a:bodyPr/>
        <a:lstStyle/>
        <a:p>
          <a:endParaRPr lang="en-US"/>
        </a:p>
      </dgm:t>
    </dgm:pt>
    <dgm:pt modelId="{04B13816-80D5-4B49-A523-7137D028B5C6}">
      <dgm:prSet phldrT="[Text]"/>
      <dgm:spPr/>
      <dgm:t>
        <a:bodyPr/>
        <a:lstStyle/>
        <a:p>
          <a:r>
            <a:rPr lang="en-US" dirty="0"/>
            <a:t>Make stories as </a:t>
          </a:r>
          <a:r>
            <a:rPr lang="en-US" u="sng" dirty="0"/>
            <a:t>independent</a:t>
          </a:r>
          <a:r>
            <a:rPr lang="en-US" dirty="0"/>
            <a:t> from each other as much as possible</a:t>
          </a:r>
        </a:p>
      </dgm:t>
    </dgm:pt>
    <dgm:pt modelId="{2EEB658D-4AC7-45C9-8E6E-8475861E65EE}" type="parTrans" cxnId="{D34968B9-081C-4860-84BB-FC149E7E3C03}">
      <dgm:prSet/>
      <dgm:spPr/>
      <dgm:t>
        <a:bodyPr/>
        <a:lstStyle/>
        <a:p>
          <a:endParaRPr lang="en-US"/>
        </a:p>
      </dgm:t>
    </dgm:pt>
    <dgm:pt modelId="{9A5548D0-A4EE-42C0-8926-F621B88488D8}" type="sibTrans" cxnId="{D34968B9-081C-4860-84BB-FC149E7E3C03}">
      <dgm:prSet/>
      <dgm:spPr/>
      <dgm:t>
        <a:bodyPr/>
        <a:lstStyle/>
        <a:p>
          <a:endParaRPr lang="en-US"/>
        </a:p>
      </dgm:t>
    </dgm:pt>
    <dgm:pt modelId="{592F3200-DA08-46D6-96F5-AA5879F95457}">
      <dgm:prSet phldrT="[Text]"/>
      <dgm:spPr/>
      <dgm:t>
        <a:bodyPr/>
        <a:lstStyle/>
        <a:p>
          <a:r>
            <a:rPr lang="en-US" dirty="0"/>
            <a:t>N</a:t>
          </a:r>
        </a:p>
      </dgm:t>
    </dgm:pt>
    <dgm:pt modelId="{E97E4ABF-5F13-40AB-AF19-ED3E5F5918A6}" type="parTrans" cxnId="{3535E2C8-D295-46B3-9D0C-0194F8A124AE}">
      <dgm:prSet/>
      <dgm:spPr/>
      <dgm:t>
        <a:bodyPr/>
        <a:lstStyle/>
        <a:p>
          <a:endParaRPr lang="en-US"/>
        </a:p>
      </dgm:t>
    </dgm:pt>
    <dgm:pt modelId="{64E81C11-D7C3-4501-8A1C-AB4ED424762F}" type="sibTrans" cxnId="{3535E2C8-D295-46B3-9D0C-0194F8A124AE}">
      <dgm:prSet/>
      <dgm:spPr/>
      <dgm:t>
        <a:bodyPr/>
        <a:lstStyle/>
        <a:p>
          <a:endParaRPr lang="en-US"/>
        </a:p>
      </dgm:t>
    </dgm:pt>
    <dgm:pt modelId="{7046C9AF-FFDB-472E-B88A-DD7BDAB5D163}">
      <dgm:prSet phldrT="[Text]"/>
      <dgm:spPr/>
      <dgm:t>
        <a:bodyPr/>
        <a:lstStyle/>
        <a:p>
          <a:r>
            <a:rPr lang="en-US" dirty="0"/>
            <a:t>Not overly detailed. Details emerge in </a:t>
          </a:r>
          <a:r>
            <a:rPr lang="en-US" u="sng" dirty="0"/>
            <a:t>negotiation</a:t>
          </a:r>
          <a:r>
            <a:rPr lang="en-US" dirty="0"/>
            <a:t>.</a:t>
          </a:r>
        </a:p>
      </dgm:t>
    </dgm:pt>
    <dgm:pt modelId="{2646D0B8-3F20-442D-BBE0-080B5AA86090}" type="parTrans" cxnId="{71268B02-8774-4199-B486-A753158BBDC4}">
      <dgm:prSet/>
      <dgm:spPr/>
      <dgm:t>
        <a:bodyPr/>
        <a:lstStyle/>
        <a:p>
          <a:endParaRPr lang="en-US"/>
        </a:p>
      </dgm:t>
    </dgm:pt>
    <dgm:pt modelId="{EF83F397-B71F-4599-BDC2-FB12C00686A4}" type="sibTrans" cxnId="{71268B02-8774-4199-B486-A753158BBDC4}">
      <dgm:prSet/>
      <dgm:spPr/>
      <dgm:t>
        <a:bodyPr/>
        <a:lstStyle/>
        <a:p>
          <a:endParaRPr lang="en-US"/>
        </a:p>
      </dgm:t>
    </dgm:pt>
    <dgm:pt modelId="{F1F1708A-3A0D-4A97-8CAF-BBA7AAFB0058}">
      <dgm:prSet phldrT="[Text]"/>
      <dgm:spPr/>
      <dgm:t>
        <a:bodyPr/>
        <a:lstStyle/>
        <a:p>
          <a:r>
            <a:rPr lang="en-US" dirty="0"/>
            <a:t>V</a:t>
          </a:r>
        </a:p>
      </dgm:t>
    </dgm:pt>
    <dgm:pt modelId="{A381E596-AEF6-4EB8-8CB6-908F716E46A9}" type="parTrans" cxnId="{DFB0072F-B2B3-4926-8636-CAE19A123AD8}">
      <dgm:prSet/>
      <dgm:spPr/>
      <dgm:t>
        <a:bodyPr/>
        <a:lstStyle/>
        <a:p>
          <a:endParaRPr lang="en-US"/>
        </a:p>
      </dgm:t>
    </dgm:pt>
    <dgm:pt modelId="{9BFB6072-2466-412A-98DC-61A5F903525F}" type="sibTrans" cxnId="{DFB0072F-B2B3-4926-8636-CAE19A123AD8}">
      <dgm:prSet/>
      <dgm:spPr/>
      <dgm:t>
        <a:bodyPr/>
        <a:lstStyle/>
        <a:p>
          <a:endParaRPr lang="en-US"/>
        </a:p>
      </dgm:t>
    </dgm:pt>
    <dgm:pt modelId="{0F9FA6A9-9A44-4224-A774-5E5074AAF8D7}">
      <dgm:prSet phldrT="[Text]"/>
      <dgm:spPr/>
      <dgm:t>
        <a:bodyPr/>
        <a:lstStyle/>
        <a:p>
          <a:r>
            <a:rPr lang="en-US" dirty="0"/>
            <a:t>Deliverable perceived as </a:t>
          </a:r>
          <a:r>
            <a:rPr lang="en-US" u="sng" dirty="0"/>
            <a:t>valuable</a:t>
          </a:r>
          <a:r>
            <a:rPr lang="en-US" dirty="0"/>
            <a:t> to users or customers</a:t>
          </a:r>
        </a:p>
      </dgm:t>
    </dgm:pt>
    <dgm:pt modelId="{E842788A-391A-4991-8E70-A925664D9118}" type="parTrans" cxnId="{49007028-7743-452E-9CE7-871A33C6F037}">
      <dgm:prSet/>
      <dgm:spPr/>
      <dgm:t>
        <a:bodyPr/>
        <a:lstStyle/>
        <a:p>
          <a:endParaRPr lang="en-US"/>
        </a:p>
      </dgm:t>
    </dgm:pt>
    <dgm:pt modelId="{F641083E-49F5-424E-85C1-83FDB74CA364}" type="sibTrans" cxnId="{49007028-7743-452E-9CE7-871A33C6F037}">
      <dgm:prSet/>
      <dgm:spPr/>
      <dgm:t>
        <a:bodyPr/>
        <a:lstStyle/>
        <a:p>
          <a:endParaRPr lang="en-US"/>
        </a:p>
      </dgm:t>
    </dgm:pt>
    <dgm:pt modelId="{2DCCA00A-3C46-421A-99CB-A29BC24AE84C}">
      <dgm:prSet/>
      <dgm:spPr/>
      <dgm:t>
        <a:bodyPr/>
        <a:lstStyle/>
        <a:p>
          <a:r>
            <a:rPr lang="en-US" dirty="0"/>
            <a:t>E</a:t>
          </a:r>
        </a:p>
      </dgm:t>
    </dgm:pt>
    <dgm:pt modelId="{9067517F-4227-436C-882A-EFCBCB4FA9F4}" type="parTrans" cxnId="{6D55792A-0329-4E49-8950-B6F81730ED74}">
      <dgm:prSet/>
      <dgm:spPr/>
      <dgm:t>
        <a:bodyPr/>
        <a:lstStyle/>
        <a:p>
          <a:endParaRPr lang="en-US"/>
        </a:p>
      </dgm:t>
    </dgm:pt>
    <dgm:pt modelId="{5AC4545C-EB93-4F7D-AA9E-47EBA94B9328}" type="sibTrans" cxnId="{6D55792A-0329-4E49-8950-B6F81730ED74}">
      <dgm:prSet/>
      <dgm:spPr/>
      <dgm:t>
        <a:bodyPr/>
        <a:lstStyle/>
        <a:p>
          <a:endParaRPr lang="en-US"/>
        </a:p>
      </dgm:t>
    </dgm:pt>
    <dgm:pt modelId="{5F484AAE-FD67-48A3-82A5-F22D96B83699}">
      <dgm:prSet/>
      <dgm:spPr/>
      <dgm:t>
        <a:bodyPr/>
        <a:lstStyle/>
        <a:p>
          <a:r>
            <a:rPr lang="en-US" dirty="0"/>
            <a:t>T</a:t>
          </a:r>
        </a:p>
      </dgm:t>
    </dgm:pt>
    <dgm:pt modelId="{7790585B-7A14-47AA-BE58-BA8145F395C1}" type="parTrans" cxnId="{4DF2CDC0-CA81-4136-9293-110DE4E16454}">
      <dgm:prSet/>
      <dgm:spPr/>
      <dgm:t>
        <a:bodyPr/>
        <a:lstStyle/>
        <a:p>
          <a:endParaRPr lang="en-US"/>
        </a:p>
      </dgm:t>
    </dgm:pt>
    <dgm:pt modelId="{9213EDF3-35F8-4658-AA38-7D44E9AE3B92}" type="sibTrans" cxnId="{4DF2CDC0-CA81-4136-9293-110DE4E16454}">
      <dgm:prSet/>
      <dgm:spPr/>
      <dgm:t>
        <a:bodyPr/>
        <a:lstStyle/>
        <a:p>
          <a:endParaRPr lang="en-US"/>
        </a:p>
      </dgm:t>
    </dgm:pt>
    <dgm:pt modelId="{515C7445-1303-4EE6-A09A-5825249A7F96}">
      <dgm:prSet/>
      <dgm:spPr/>
      <dgm:t>
        <a:bodyPr/>
        <a:lstStyle/>
        <a:p>
          <a:r>
            <a:rPr lang="en-US" dirty="0"/>
            <a:t>S</a:t>
          </a:r>
        </a:p>
      </dgm:t>
    </dgm:pt>
    <dgm:pt modelId="{9F218414-122C-449E-B6A4-E4BCD2B9D270}" type="parTrans" cxnId="{3AACAD49-4C60-423F-BD72-5BA0F77788C1}">
      <dgm:prSet/>
      <dgm:spPr/>
      <dgm:t>
        <a:bodyPr/>
        <a:lstStyle/>
        <a:p>
          <a:endParaRPr lang="en-US"/>
        </a:p>
      </dgm:t>
    </dgm:pt>
    <dgm:pt modelId="{D1E9A293-57EB-40F5-87A1-26C124AD9FBB}" type="sibTrans" cxnId="{3AACAD49-4C60-423F-BD72-5BA0F77788C1}">
      <dgm:prSet/>
      <dgm:spPr/>
      <dgm:t>
        <a:bodyPr/>
        <a:lstStyle/>
        <a:p>
          <a:endParaRPr lang="en-US"/>
        </a:p>
      </dgm:t>
    </dgm:pt>
    <dgm:pt modelId="{B2F35D25-D5C8-4086-81C5-93D3B5B67D0A}">
      <dgm:prSet phldrT="[Text]"/>
      <dgm:spPr/>
      <dgm:t>
        <a:bodyPr/>
        <a:lstStyle/>
        <a:p>
          <a:r>
            <a:rPr lang="en-US" dirty="0"/>
            <a:t>Domain, technical knowledge allow the teams to provide </a:t>
          </a:r>
          <a:r>
            <a:rPr lang="en-US" u="sng" dirty="0"/>
            <a:t>estimate</a:t>
          </a:r>
        </a:p>
      </dgm:t>
    </dgm:pt>
    <dgm:pt modelId="{E64989E6-BB21-4A21-A07B-AEE0550701A7}" type="parTrans" cxnId="{6E8A0490-533B-4176-8FDC-A594E84E95A7}">
      <dgm:prSet/>
      <dgm:spPr/>
      <dgm:t>
        <a:bodyPr/>
        <a:lstStyle/>
        <a:p>
          <a:endParaRPr lang="en-US"/>
        </a:p>
      </dgm:t>
    </dgm:pt>
    <dgm:pt modelId="{40994F8A-E575-4BCF-9399-39D7141D407F}" type="sibTrans" cxnId="{6E8A0490-533B-4176-8FDC-A594E84E95A7}">
      <dgm:prSet/>
      <dgm:spPr/>
      <dgm:t>
        <a:bodyPr/>
        <a:lstStyle/>
        <a:p>
          <a:endParaRPr lang="en-US"/>
        </a:p>
      </dgm:t>
    </dgm:pt>
    <dgm:pt modelId="{80F170FC-A2B7-4E27-9E50-3BC213BA0D0F}">
      <dgm:prSet phldrT="[Text]"/>
      <dgm:spPr/>
      <dgm:t>
        <a:bodyPr/>
        <a:lstStyle/>
        <a:p>
          <a:r>
            <a:rPr lang="en-US" u="sng" dirty="0"/>
            <a:t>Small</a:t>
          </a:r>
          <a:r>
            <a:rPr lang="en-US" dirty="0"/>
            <a:t> or appropriately sized so the team can finish one Story in a few days, several in one Sprint</a:t>
          </a:r>
        </a:p>
      </dgm:t>
    </dgm:pt>
    <dgm:pt modelId="{739B56AE-E5A2-4511-9589-FB0BB0A305D4}" type="parTrans" cxnId="{0C969413-CF96-44EF-9E86-ABF68C342D7E}">
      <dgm:prSet/>
      <dgm:spPr/>
      <dgm:t>
        <a:bodyPr/>
        <a:lstStyle/>
        <a:p>
          <a:endParaRPr lang="en-US"/>
        </a:p>
      </dgm:t>
    </dgm:pt>
    <dgm:pt modelId="{D72B2CE1-F3A6-4FA8-AEBE-D51B45464ACE}" type="sibTrans" cxnId="{0C969413-CF96-44EF-9E86-ABF68C342D7E}">
      <dgm:prSet/>
      <dgm:spPr/>
      <dgm:t>
        <a:bodyPr/>
        <a:lstStyle/>
        <a:p>
          <a:endParaRPr lang="en-US"/>
        </a:p>
      </dgm:t>
    </dgm:pt>
    <dgm:pt modelId="{18B34F5C-5657-47AA-ACCE-D98D87AFC95C}">
      <dgm:prSet/>
      <dgm:spPr/>
      <dgm:t>
        <a:bodyPr/>
        <a:lstStyle/>
        <a:p>
          <a:r>
            <a:rPr lang="en-US" dirty="0"/>
            <a:t>Validation criteria and techniques are specified clearly so it is </a:t>
          </a:r>
          <a:r>
            <a:rPr lang="en-US" u="sng" dirty="0"/>
            <a:t>testable</a:t>
          </a:r>
        </a:p>
      </dgm:t>
    </dgm:pt>
    <dgm:pt modelId="{F81A9DC2-DE5D-4739-9590-0125059E3D84}" type="parTrans" cxnId="{4D26D8DC-8BD2-44F1-8771-57F942A14EAB}">
      <dgm:prSet/>
      <dgm:spPr/>
      <dgm:t>
        <a:bodyPr/>
        <a:lstStyle/>
        <a:p>
          <a:endParaRPr lang="en-US"/>
        </a:p>
      </dgm:t>
    </dgm:pt>
    <dgm:pt modelId="{459F10FF-07F5-4B48-A124-BB08B730642F}" type="sibTrans" cxnId="{4D26D8DC-8BD2-44F1-8771-57F942A14EAB}">
      <dgm:prSet/>
      <dgm:spPr/>
      <dgm:t>
        <a:bodyPr/>
        <a:lstStyle/>
        <a:p>
          <a:endParaRPr lang="en-US"/>
        </a:p>
      </dgm:t>
    </dgm:pt>
    <dgm:pt modelId="{3C2DE57D-99E2-42B1-98F8-04075F3542BE}" type="pres">
      <dgm:prSet presAssocID="{41583C83-82C1-4E57-AAAC-2780BCAC22EF}" presName="linearFlow" presStyleCnt="0">
        <dgm:presLayoutVars>
          <dgm:dir/>
          <dgm:animLvl val="lvl"/>
          <dgm:resizeHandles val="exact"/>
        </dgm:presLayoutVars>
      </dgm:prSet>
      <dgm:spPr/>
    </dgm:pt>
    <dgm:pt modelId="{C94C8BB7-3CDF-4431-8767-4AF538BF2078}" type="pres">
      <dgm:prSet presAssocID="{FF4BEE3B-9381-4CF5-A317-36F0C3AF32A4}" presName="composite" presStyleCnt="0"/>
      <dgm:spPr/>
    </dgm:pt>
    <dgm:pt modelId="{54AFC8C0-51ED-43E1-8109-F38CB4DAA6AB}" type="pres">
      <dgm:prSet presAssocID="{FF4BEE3B-9381-4CF5-A317-36F0C3AF32A4}" presName="parentText" presStyleLbl="alignNode1" presStyleIdx="0" presStyleCnt="6">
        <dgm:presLayoutVars>
          <dgm:chMax val="1"/>
          <dgm:bulletEnabled val="1"/>
        </dgm:presLayoutVars>
      </dgm:prSet>
      <dgm:spPr/>
    </dgm:pt>
    <dgm:pt modelId="{F642A726-D545-4709-ADC4-792A4B83BEAF}" type="pres">
      <dgm:prSet presAssocID="{FF4BEE3B-9381-4CF5-A317-36F0C3AF32A4}" presName="descendantText" presStyleLbl="alignAcc1" presStyleIdx="0" presStyleCnt="6">
        <dgm:presLayoutVars>
          <dgm:bulletEnabled val="1"/>
        </dgm:presLayoutVars>
      </dgm:prSet>
      <dgm:spPr/>
    </dgm:pt>
    <dgm:pt modelId="{332D62E0-BBF3-4800-A354-015B186996E7}" type="pres">
      <dgm:prSet presAssocID="{5531355C-308D-445D-9BAC-F4E319E5FBDD}" presName="sp" presStyleCnt="0"/>
      <dgm:spPr/>
    </dgm:pt>
    <dgm:pt modelId="{4A92720D-8347-478C-B68D-569857708441}" type="pres">
      <dgm:prSet presAssocID="{592F3200-DA08-46D6-96F5-AA5879F95457}" presName="composite" presStyleCnt="0"/>
      <dgm:spPr/>
    </dgm:pt>
    <dgm:pt modelId="{7CD1CE7A-FE75-4D50-9721-A8D9C9688E17}" type="pres">
      <dgm:prSet presAssocID="{592F3200-DA08-46D6-96F5-AA5879F95457}" presName="parentText" presStyleLbl="alignNode1" presStyleIdx="1" presStyleCnt="6">
        <dgm:presLayoutVars>
          <dgm:chMax val="1"/>
          <dgm:bulletEnabled val="1"/>
        </dgm:presLayoutVars>
      </dgm:prSet>
      <dgm:spPr/>
    </dgm:pt>
    <dgm:pt modelId="{6CA951EF-DAAC-46F1-A8AD-D49A6B2D161B}" type="pres">
      <dgm:prSet presAssocID="{592F3200-DA08-46D6-96F5-AA5879F95457}" presName="descendantText" presStyleLbl="alignAcc1" presStyleIdx="1" presStyleCnt="6">
        <dgm:presLayoutVars>
          <dgm:bulletEnabled val="1"/>
        </dgm:presLayoutVars>
      </dgm:prSet>
      <dgm:spPr/>
    </dgm:pt>
    <dgm:pt modelId="{FA11F862-EE71-4CA4-ABB6-68F1319C3636}" type="pres">
      <dgm:prSet presAssocID="{64E81C11-D7C3-4501-8A1C-AB4ED424762F}" presName="sp" presStyleCnt="0"/>
      <dgm:spPr/>
    </dgm:pt>
    <dgm:pt modelId="{92CF5A4B-2281-47D1-B9A1-FBC5E7D86B57}" type="pres">
      <dgm:prSet presAssocID="{F1F1708A-3A0D-4A97-8CAF-BBA7AAFB0058}" presName="composite" presStyleCnt="0"/>
      <dgm:spPr/>
    </dgm:pt>
    <dgm:pt modelId="{87B944F5-92F4-42E1-A055-33010FFDDE9A}" type="pres">
      <dgm:prSet presAssocID="{F1F1708A-3A0D-4A97-8CAF-BBA7AAFB0058}" presName="parentText" presStyleLbl="alignNode1" presStyleIdx="2" presStyleCnt="6">
        <dgm:presLayoutVars>
          <dgm:chMax val="1"/>
          <dgm:bulletEnabled val="1"/>
        </dgm:presLayoutVars>
      </dgm:prSet>
      <dgm:spPr/>
    </dgm:pt>
    <dgm:pt modelId="{FEDD9F02-09DD-42D9-B147-A5F799BFA9BE}" type="pres">
      <dgm:prSet presAssocID="{F1F1708A-3A0D-4A97-8CAF-BBA7AAFB0058}" presName="descendantText" presStyleLbl="alignAcc1" presStyleIdx="2" presStyleCnt="6">
        <dgm:presLayoutVars>
          <dgm:bulletEnabled val="1"/>
        </dgm:presLayoutVars>
      </dgm:prSet>
      <dgm:spPr/>
    </dgm:pt>
    <dgm:pt modelId="{EF6C39A7-3822-40DC-B912-A739C682C122}" type="pres">
      <dgm:prSet presAssocID="{9BFB6072-2466-412A-98DC-61A5F903525F}" presName="sp" presStyleCnt="0"/>
      <dgm:spPr/>
    </dgm:pt>
    <dgm:pt modelId="{E7ACB3A4-53F7-4602-9949-D8875B233A25}" type="pres">
      <dgm:prSet presAssocID="{2DCCA00A-3C46-421A-99CB-A29BC24AE84C}" presName="composite" presStyleCnt="0"/>
      <dgm:spPr/>
    </dgm:pt>
    <dgm:pt modelId="{571BE27D-F851-48B6-B29A-481990E32FFB}" type="pres">
      <dgm:prSet presAssocID="{2DCCA00A-3C46-421A-99CB-A29BC24AE84C}" presName="parentText" presStyleLbl="alignNode1" presStyleIdx="3" presStyleCnt="6">
        <dgm:presLayoutVars>
          <dgm:chMax val="1"/>
          <dgm:bulletEnabled val="1"/>
        </dgm:presLayoutVars>
      </dgm:prSet>
      <dgm:spPr/>
    </dgm:pt>
    <dgm:pt modelId="{1E33521B-44C3-4128-AAEE-191B873375A7}" type="pres">
      <dgm:prSet presAssocID="{2DCCA00A-3C46-421A-99CB-A29BC24AE84C}" presName="descendantText" presStyleLbl="alignAcc1" presStyleIdx="3" presStyleCnt="6">
        <dgm:presLayoutVars>
          <dgm:bulletEnabled val="1"/>
        </dgm:presLayoutVars>
      </dgm:prSet>
      <dgm:spPr/>
    </dgm:pt>
    <dgm:pt modelId="{E29E16CB-9ADB-4DD1-9CAD-03E1D1E2F2AE}" type="pres">
      <dgm:prSet presAssocID="{5AC4545C-EB93-4F7D-AA9E-47EBA94B9328}" presName="sp" presStyleCnt="0"/>
      <dgm:spPr/>
    </dgm:pt>
    <dgm:pt modelId="{5E97750C-8986-41F7-AEF4-91E20577AC9A}" type="pres">
      <dgm:prSet presAssocID="{515C7445-1303-4EE6-A09A-5825249A7F96}" presName="composite" presStyleCnt="0"/>
      <dgm:spPr/>
    </dgm:pt>
    <dgm:pt modelId="{0F5340D5-B866-4AD7-9C6F-3483565BC3D8}" type="pres">
      <dgm:prSet presAssocID="{515C7445-1303-4EE6-A09A-5825249A7F96}" presName="parentText" presStyleLbl="alignNode1" presStyleIdx="4" presStyleCnt="6">
        <dgm:presLayoutVars>
          <dgm:chMax val="1"/>
          <dgm:bulletEnabled val="1"/>
        </dgm:presLayoutVars>
      </dgm:prSet>
      <dgm:spPr/>
    </dgm:pt>
    <dgm:pt modelId="{DD02FC2E-F9DC-4B58-B00B-ECA78F374022}" type="pres">
      <dgm:prSet presAssocID="{515C7445-1303-4EE6-A09A-5825249A7F96}" presName="descendantText" presStyleLbl="alignAcc1" presStyleIdx="4" presStyleCnt="6">
        <dgm:presLayoutVars>
          <dgm:bulletEnabled val="1"/>
        </dgm:presLayoutVars>
      </dgm:prSet>
      <dgm:spPr/>
    </dgm:pt>
    <dgm:pt modelId="{A2955AB8-1A89-4160-B0E0-0B8923224D25}" type="pres">
      <dgm:prSet presAssocID="{D1E9A293-57EB-40F5-87A1-26C124AD9FBB}" presName="sp" presStyleCnt="0"/>
      <dgm:spPr/>
    </dgm:pt>
    <dgm:pt modelId="{92598725-6523-4695-B544-EDF593521307}" type="pres">
      <dgm:prSet presAssocID="{5F484AAE-FD67-48A3-82A5-F22D96B83699}" presName="composite" presStyleCnt="0"/>
      <dgm:spPr/>
    </dgm:pt>
    <dgm:pt modelId="{C331FAFA-A4A5-4617-9A36-4CEAB0CF468D}" type="pres">
      <dgm:prSet presAssocID="{5F484AAE-FD67-48A3-82A5-F22D96B83699}" presName="parentText" presStyleLbl="alignNode1" presStyleIdx="5" presStyleCnt="6">
        <dgm:presLayoutVars>
          <dgm:chMax val="1"/>
          <dgm:bulletEnabled val="1"/>
        </dgm:presLayoutVars>
      </dgm:prSet>
      <dgm:spPr/>
    </dgm:pt>
    <dgm:pt modelId="{6D16513C-146A-4F81-B865-176F1691F50D}" type="pres">
      <dgm:prSet presAssocID="{5F484AAE-FD67-48A3-82A5-F22D96B83699}" presName="descendantText" presStyleLbl="alignAcc1" presStyleIdx="5" presStyleCnt="6">
        <dgm:presLayoutVars>
          <dgm:bulletEnabled val="1"/>
        </dgm:presLayoutVars>
      </dgm:prSet>
      <dgm:spPr/>
    </dgm:pt>
  </dgm:ptLst>
  <dgm:cxnLst>
    <dgm:cxn modelId="{71268B02-8774-4199-B486-A753158BBDC4}" srcId="{592F3200-DA08-46D6-96F5-AA5879F95457}" destId="{7046C9AF-FFDB-472E-B88A-DD7BDAB5D163}" srcOrd="0" destOrd="0" parTransId="{2646D0B8-3F20-442D-BBE0-080B5AA86090}" sibTransId="{EF83F397-B71F-4599-BDC2-FB12C00686A4}"/>
    <dgm:cxn modelId="{121DE202-BEA5-403C-ABED-27DC17D30BEE}" type="presOf" srcId="{515C7445-1303-4EE6-A09A-5825249A7F96}" destId="{0F5340D5-B866-4AD7-9C6F-3483565BC3D8}" srcOrd="0" destOrd="0" presId="urn:microsoft.com/office/officeart/2005/8/layout/chevron2"/>
    <dgm:cxn modelId="{0C969413-CF96-44EF-9E86-ABF68C342D7E}" srcId="{515C7445-1303-4EE6-A09A-5825249A7F96}" destId="{80F170FC-A2B7-4E27-9E50-3BC213BA0D0F}" srcOrd="0" destOrd="0" parTransId="{739B56AE-E5A2-4511-9589-FB0BB0A305D4}" sibTransId="{D72B2CE1-F3A6-4FA8-AEBE-D51B45464ACE}"/>
    <dgm:cxn modelId="{49007028-7743-452E-9CE7-871A33C6F037}" srcId="{F1F1708A-3A0D-4A97-8CAF-BBA7AAFB0058}" destId="{0F9FA6A9-9A44-4224-A774-5E5074AAF8D7}" srcOrd="0" destOrd="0" parTransId="{E842788A-391A-4991-8E70-A925664D9118}" sibTransId="{F641083E-49F5-424E-85C1-83FDB74CA364}"/>
    <dgm:cxn modelId="{6D55792A-0329-4E49-8950-B6F81730ED74}" srcId="{41583C83-82C1-4E57-AAAC-2780BCAC22EF}" destId="{2DCCA00A-3C46-421A-99CB-A29BC24AE84C}" srcOrd="3" destOrd="0" parTransId="{9067517F-4227-436C-882A-EFCBCB4FA9F4}" sibTransId="{5AC4545C-EB93-4F7D-AA9E-47EBA94B9328}"/>
    <dgm:cxn modelId="{CDCD292C-C03B-48A7-943E-7F9654EC41C1}" type="presOf" srcId="{80F170FC-A2B7-4E27-9E50-3BC213BA0D0F}" destId="{DD02FC2E-F9DC-4B58-B00B-ECA78F374022}" srcOrd="0" destOrd="0" presId="urn:microsoft.com/office/officeart/2005/8/layout/chevron2"/>
    <dgm:cxn modelId="{241CA62E-AC2C-4A8C-BBF8-DD22566E93B8}" type="presOf" srcId="{7046C9AF-FFDB-472E-B88A-DD7BDAB5D163}" destId="{6CA951EF-DAAC-46F1-A8AD-D49A6B2D161B}" srcOrd="0" destOrd="0" presId="urn:microsoft.com/office/officeart/2005/8/layout/chevron2"/>
    <dgm:cxn modelId="{DFB0072F-B2B3-4926-8636-CAE19A123AD8}" srcId="{41583C83-82C1-4E57-AAAC-2780BCAC22EF}" destId="{F1F1708A-3A0D-4A97-8CAF-BBA7AAFB0058}" srcOrd="2" destOrd="0" parTransId="{A381E596-AEF6-4EB8-8CB6-908F716E46A9}" sibTransId="{9BFB6072-2466-412A-98DC-61A5F903525F}"/>
    <dgm:cxn modelId="{A40E0D5C-A89A-44B6-B830-1017EBC5A305}" srcId="{41583C83-82C1-4E57-AAAC-2780BCAC22EF}" destId="{FF4BEE3B-9381-4CF5-A317-36F0C3AF32A4}" srcOrd="0" destOrd="0" parTransId="{715D9015-F5C2-44F0-9CCC-A729366C7315}" sibTransId="{5531355C-308D-445D-9BAC-F4E319E5FBDD}"/>
    <dgm:cxn modelId="{DD437368-7BF6-487E-B7C2-AE947DD1DAD1}" type="presOf" srcId="{41583C83-82C1-4E57-AAAC-2780BCAC22EF}" destId="{3C2DE57D-99E2-42B1-98F8-04075F3542BE}" srcOrd="0" destOrd="0" presId="urn:microsoft.com/office/officeart/2005/8/layout/chevron2"/>
    <dgm:cxn modelId="{3AACAD49-4C60-423F-BD72-5BA0F77788C1}" srcId="{41583C83-82C1-4E57-AAAC-2780BCAC22EF}" destId="{515C7445-1303-4EE6-A09A-5825249A7F96}" srcOrd="4" destOrd="0" parTransId="{9F218414-122C-449E-B6A4-E4BCD2B9D270}" sibTransId="{D1E9A293-57EB-40F5-87A1-26C124AD9FBB}"/>
    <dgm:cxn modelId="{654C154C-CACC-42EB-9603-CA3798ABBED2}" type="presOf" srcId="{B2F35D25-D5C8-4086-81C5-93D3B5B67D0A}" destId="{1E33521B-44C3-4128-AAEE-191B873375A7}" srcOrd="0" destOrd="0" presId="urn:microsoft.com/office/officeart/2005/8/layout/chevron2"/>
    <dgm:cxn modelId="{9CBEA08A-06B7-4678-B3DC-DCAFD5B58AA5}" type="presOf" srcId="{F1F1708A-3A0D-4A97-8CAF-BBA7AAFB0058}" destId="{87B944F5-92F4-42E1-A055-33010FFDDE9A}" srcOrd="0" destOrd="0" presId="urn:microsoft.com/office/officeart/2005/8/layout/chevron2"/>
    <dgm:cxn modelId="{66817D8E-9BDF-4296-9011-B9632FA07A2C}" type="presOf" srcId="{0F9FA6A9-9A44-4224-A774-5E5074AAF8D7}" destId="{FEDD9F02-09DD-42D9-B147-A5F799BFA9BE}" srcOrd="0" destOrd="0" presId="urn:microsoft.com/office/officeart/2005/8/layout/chevron2"/>
    <dgm:cxn modelId="{4D0C548F-6B38-4478-82EF-F2B6B53D8210}" type="presOf" srcId="{592F3200-DA08-46D6-96F5-AA5879F95457}" destId="{7CD1CE7A-FE75-4D50-9721-A8D9C9688E17}" srcOrd="0" destOrd="0" presId="urn:microsoft.com/office/officeart/2005/8/layout/chevron2"/>
    <dgm:cxn modelId="{6E8A0490-533B-4176-8FDC-A594E84E95A7}" srcId="{2DCCA00A-3C46-421A-99CB-A29BC24AE84C}" destId="{B2F35D25-D5C8-4086-81C5-93D3B5B67D0A}" srcOrd="0" destOrd="0" parTransId="{E64989E6-BB21-4A21-A07B-AEE0550701A7}" sibTransId="{40994F8A-E575-4BCF-9399-39D7141D407F}"/>
    <dgm:cxn modelId="{CFFFD994-FA3A-468C-BDE3-6940F95E5AC1}" type="presOf" srcId="{FF4BEE3B-9381-4CF5-A317-36F0C3AF32A4}" destId="{54AFC8C0-51ED-43E1-8109-F38CB4DAA6AB}" srcOrd="0" destOrd="0" presId="urn:microsoft.com/office/officeart/2005/8/layout/chevron2"/>
    <dgm:cxn modelId="{BBDC609C-47DB-4C67-BF61-FD7530B477F6}" type="presOf" srcId="{04B13816-80D5-4B49-A523-7137D028B5C6}" destId="{F642A726-D545-4709-ADC4-792A4B83BEAF}" srcOrd="0" destOrd="0" presId="urn:microsoft.com/office/officeart/2005/8/layout/chevron2"/>
    <dgm:cxn modelId="{D80D3DAB-BF8A-45BB-B478-6892D6AD21D4}" type="presOf" srcId="{2DCCA00A-3C46-421A-99CB-A29BC24AE84C}" destId="{571BE27D-F851-48B6-B29A-481990E32FFB}" srcOrd="0" destOrd="0" presId="urn:microsoft.com/office/officeart/2005/8/layout/chevron2"/>
    <dgm:cxn modelId="{D34968B9-081C-4860-84BB-FC149E7E3C03}" srcId="{FF4BEE3B-9381-4CF5-A317-36F0C3AF32A4}" destId="{04B13816-80D5-4B49-A523-7137D028B5C6}" srcOrd="0" destOrd="0" parTransId="{2EEB658D-4AC7-45C9-8E6E-8475861E65EE}" sibTransId="{9A5548D0-A4EE-42C0-8926-F621B88488D8}"/>
    <dgm:cxn modelId="{4DF2CDC0-CA81-4136-9293-110DE4E16454}" srcId="{41583C83-82C1-4E57-AAAC-2780BCAC22EF}" destId="{5F484AAE-FD67-48A3-82A5-F22D96B83699}" srcOrd="5" destOrd="0" parTransId="{7790585B-7A14-47AA-BE58-BA8145F395C1}" sibTransId="{9213EDF3-35F8-4658-AA38-7D44E9AE3B92}"/>
    <dgm:cxn modelId="{3535E2C8-D295-46B3-9D0C-0194F8A124AE}" srcId="{41583C83-82C1-4E57-AAAC-2780BCAC22EF}" destId="{592F3200-DA08-46D6-96F5-AA5879F95457}" srcOrd="1" destOrd="0" parTransId="{E97E4ABF-5F13-40AB-AF19-ED3E5F5918A6}" sibTransId="{64E81C11-D7C3-4501-8A1C-AB4ED424762F}"/>
    <dgm:cxn modelId="{E98E54D7-3584-4BFB-9735-1E31366E4426}" type="presOf" srcId="{5F484AAE-FD67-48A3-82A5-F22D96B83699}" destId="{C331FAFA-A4A5-4617-9A36-4CEAB0CF468D}" srcOrd="0" destOrd="0" presId="urn:microsoft.com/office/officeart/2005/8/layout/chevron2"/>
    <dgm:cxn modelId="{778242D9-35F8-4356-A751-D48B7DE03A9C}" type="presOf" srcId="{18B34F5C-5657-47AA-ACCE-D98D87AFC95C}" destId="{6D16513C-146A-4F81-B865-176F1691F50D}" srcOrd="0" destOrd="0" presId="urn:microsoft.com/office/officeart/2005/8/layout/chevron2"/>
    <dgm:cxn modelId="{4D26D8DC-8BD2-44F1-8771-57F942A14EAB}" srcId="{5F484AAE-FD67-48A3-82A5-F22D96B83699}" destId="{18B34F5C-5657-47AA-ACCE-D98D87AFC95C}" srcOrd="0" destOrd="0" parTransId="{F81A9DC2-DE5D-4739-9590-0125059E3D84}" sibTransId="{459F10FF-07F5-4B48-A124-BB08B730642F}"/>
    <dgm:cxn modelId="{26B88E2A-EED5-4119-9641-293F98730B7E}" type="presParOf" srcId="{3C2DE57D-99E2-42B1-98F8-04075F3542BE}" destId="{C94C8BB7-3CDF-4431-8767-4AF538BF2078}" srcOrd="0" destOrd="0" presId="urn:microsoft.com/office/officeart/2005/8/layout/chevron2"/>
    <dgm:cxn modelId="{D0E8E653-34CD-42DE-B32B-5B6A791A23AA}" type="presParOf" srcId="{C94C8BB7-3CDF-4431-8767-4AF538BF2078}" destId="{54AFC8C0-51ED-43E1-8109-F38CB4DAA6AB}" srcOrd="0" destOrd="0" presId="urn:microsoft.com/office/officeart/2005/8/layout/chevron2"/>
    <dgm:cxn modelId="{A8300CD6-0FE4-4CD0-9CB7-04685DABD42A}" type="presParOf" srcId="{C94C8BB7-3CDF-4431-8767-4AF538BF2078}" destId="{F642A726-D545-4709-ADC4-792A4B83BEAF}" srcOrd="1" destOrd="0" presId="urn:microsoft.com/office/officeart/2005/8/layout/chevron2"/>
    <dgm:cxn modelId="{5B3B593D-73C9-4B3C-92C1-C9A29D68F23D}" type="presParOf" srcId="{3C2DE57D-99E2-42B1-98F8-04075F3542BE}" destId="{332D62E0-BBF3-4800-A354-015B186996E7}" srcOrd="1" destOrd="0" presId="urn:microsoft.com/office/officeart/2005/8/layout/chevron2"/>
    <dgm:cxn modelId="{198F9F45-51E3-400D-8818-59F08747A300}" type="presParOf" srcId="{3C2DE57D-99E2-42B1-98F8-04075F3542BE}" destId="{4A92720D-8347-478C-B68D-569857708441}" srcOrd="2" destOrd="0" presId="urn:microsoft.com/office/officeart/2005/8/layout/chevron2"/>
    <dgm:cxn modelId="{A780618F-C2C4-418C-BA5F-F830D1BA8731}" type="presParOf" srcId="{4A92720D-8347-478C-B68D-569857708441}" destId="{7CD1CE7A-FE75-4D50-9721-A8D9C9688E17}" srcOrd="0" destOrd="0" presId="urn:microsoft.com/office/officeart/2005/8/layout/chevron2"/>
    <dgm:cxn modelId="{845DFCAC-56A5-4649-86B7-EA363B603596}" type="presParOf" srcId="{4A92720D-8347-478C-B68D-569857708441}" destId="{6CA951EF-DAAC-46F1-A8AD-D49A6B2D161B}" srcOrd="1" destOrd="0" presId="urn:microsoft.com/office/officeart/2005/8/layout/chevron2"/>
    <dgm:cxn modelId="{C48308FC-03E8-4C6F-B690-058681FA637D}" type="presParOf" srcId="{3C2DE57D-99E2-42B1-98F8-04075F3542BE}" destId="{FA11F862-EE71-4CA4-ABB6-68F1319C3636}" srcOrd="3" destOrd="0" presId="urn:microsoft.com/office/officeart/2005/8/layout/chevron2"/>
    <dgm:cxn modelId="{765B359A-9A49-44D1-9B2A-78AA109B1147}" type="presParOf" srcId="{3C2DE57D-99E2-42B1-98F8-04075F3542BE}" destId="{92CF5A4B-2281-47D1-B9A1-FBC5E7D86B57}" srcOrd="4" destOrd="0" presId="urn:microsoft.com/office/officeart/2005/8/layout/chevron2"/>
    <dgm:cxn modelId="{A8BC18C6-FFC1-4EC5-A8A7-BBC42FE65571}" type="presParOf" srcId="{92CF5A4B-2281-47D1-B9A1-FBC5E7D86B57}" destId="{87B944F5-92F4-42E1-A055-33010FFDDE9A}" srcOrd="0" destOrd="0" presId="urn:microsoft.com/office/officeart/2005/8/layout/chevron2"/>
    <dgm:cxn modelId="{9064B361-49B0-435E-BC9D-F0A39B911216}" type="presParOf" srcId="{92CF5A4B-2281-47D1-B9A1-FBC5E7D86B57}" destId="{FEDD9F02-09DD-42D9-B147-A5F799BFA9BE}" srcOrd="1" destOrd="0" presId="urn:microsoft.com/office/officeart/2005/8/layout/chevron2"/>
    <dgm:cxn modelId="{A71D940D-0208-41C0-859F-DAC294C78DC4}" type="presParOf" srcId="{3C2DE57D-99E2-42B1-98F8-04075F3542BE}" destId="{EF6C39A7-3822-40DC-B912-A739C682C122}" srcOrd="5" destOrd="0" presId="urn:microsoft.com/office/officeart/2005/8/layout/chevron2"/>
    <dgm:cxn modelId="{F55EF78A-B468-4C0B-9957-29487274D04C}" type="presParOf" srcId="{3C2DE57D-99E2-42B1-98F8-04075F3542BE}" destId="{E7ACB3A4-53F7-4602-9949-D8875B233A25}" srcOrd="6" destOrd="0" presId="urn:microsoft.com/office/officeart/2005/8/layout/chevron2"/>
    <dgm:cxn modelId="{8E1CE7AB-06F9-4DE1-B0A2-7A4CC92AB2E1}" type="presParOf" srcId="{E7ACB3A4-53F7-4602-9949-D8875B233A25}" destId="{571BE27D-F851-48B6-B29A-481990E32FFB}" srcOrd="0" destOrd="0" presId="urn:microsoft.com/office/officeart/2005/8/layout/chevron2"/>
    <dgm:cxn modelId="{D3664131-1FAC-4D42-8771-081B6D4290FF}" type="presParOf" srcId="{E7ACB3A4-53F7-4602-9949-D8875B233A25}" destId="{1E33521B-44C3-4128-AAEE-191B873375A7}" srcOrd="1" destOrd="0" presId="urn:microsoft.com/office/officeart/2005/8/layout/chevron2"/>
    <dgm:cxn modelId="{34909164-3091-4320-AE49-58B91A6556F1}" type="presParOf" srcId="{3C2DE57D-99E2-42B1-98F8-04075F3542BE}" destId="{E29E16CB-9ADB-4DD1-9CAD-03E1D1E2F2AE}" srcOrd="7" destOrd="0" presId="urn:microsoft.com/office/officeart/2005/8/layout/chevron2"/>
    <dgm:cxn modelId="{0E8DB8B6-1F26-4651-AC5B-6DC949816805}" type="presParOf" srcId="{3C2DE57D-99E2-42B1-98F8-04075F3542BE}" destId="{5E97750C-8986-41F7-AEF4-91E20577AC9A}" srcOrd="8" destOrd="0" presId="urn:microsoft.com/office/officeart/2005/8/layout/chevron2"/>
    <dgm:cxn modelId="{DDFB4EA7-ED78-4648-8F8D-EA672300EC3E}" type="presParOf" srcId="{5E97750C-8986-41F7-AEF4-91E20577AC9A}" destId="{0F5340D5-B866-4AD7-9C6F-3483565BC3D8}" srcOrd="0" destOrd="0" presId="urn:microsoft.com/office/officeart/2005/8/layout/chevron2"/>
    <dgm:cxn modelId="{74FE8BB9-E118-4168-82A9-5368B301706A}" type="presParOf" srcId="{5E97750C-8986-41F7-AEF4-91E20577AC9A}" destId="{DD02FC2E-F9DC-4B58-B00B-ECA78F374022}" srcOrd="1" destOrd="0" presId="urn:microsoft.com/office/officeart/2005/8/layout/chevron2"/>
    <dgm:cxn modelId="{F4DB1B7A-809F-4456-84BF-F061DF4324E1}" type="presParOf" srcId="{3C2DE57D-99E2-42B1-98F8-04075F3542BE}" destId="{A2955AB8-1A89-4160-B0E0-0B8923224D25}" srcOrd="9" destOrd="0" presId="urn:microsoft.com/office/officeart/2005/8/layout/chevron2"/>
    <dgm:cxn modelId="{152AD53F-3F2F-45CF-B1EE-2B851F656B51}" type="presParOf" srcId="{3C2DE57D-99E2-42B1-98F8-04075F3542BE}" destId="{92598725-6523-4695-B544-EDF593521307}" srcOrd="10" destOrd="0" presId="urn:microsoft.com/office/officeart/2005/8/layout/chevron2"/>
    <dgm:cxn modelId="{9FE07430-16E2-4813-809C-5009C8EE59F7}" type="presParOf" srcId="{92598725-6523-4695-B544-EDF593521307}" destId="{C331FAFA-A4A5-4617-9A36-4CEAB0CF468D}" srcOrd="0" destOrd="0" presId="urn:microsoft.com/office/officeart/2005/8/layout/chevron2"/>
    <dgm:cxn modelId="{6CAE1221-7C14-402E-AB00-0D756C3FCAE6}" type="presParOf" srcId="{92598725-6523-4695-B544-EDF593521307}" destId="{6D16513C-146A-4F81-B865-176F1691F50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AFC8C0-51ED-43E1-8109-F38CB4DAA6AB}">
      <dsp:nvSpPr>
        <dsp:cNvPr id="0" name=""/>
        <dsp:cNvSpPr/>
      </dsp:nvSpPr>
      <dsp:spPr>
        <a:xfrm rot="5400000">
          <a:off x="-131679" y="131887"/>
          <a:ext cx="877862" cy="61450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I</a:t>
          </a:r>
        </a:p>
      </dsp:txBody>
      <dsp:txXfrm rot="-5400000">
        <a:off x="1" y="307460"/>
        <a:ext cx="614503" cy="263359"/>
      </dsp:txXfrm>
    </dsp:sp>
    <dsp:sp modelId="{F642A726-D545-4709-ADC4-792A4B83BEAF}">
      <dsp:nvSpPr>
        <dsp:cNvPr id="0" name=""/>
        <dsp:cNvSpPr/>
      </dsp:nvSpPr>
      <dsp:spPr>
        <a:xfrm rot="5400000">
          <a:off x="3069946" y="-2455235"/>
          <a:ext cx="570610" cy="548149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Make stories as </a:t>
          </a:r>
          <a:r>
            <a:rPr lang="en-US" sz="1700" u="sng" kern="1200" dirty="0"/>
            <a:t>independent</a:t>
          </a:r>
          <a:r>
            <a:rPr lang="en-US" sz="1700" kern="1200" dirty="0"/>
            <a:t> from each other as much as possible</a:t>
          </a:r>
        </a:p>
      </dsp:txBody>
      <dsp:txXfrm rot="-5400000">
        <a:off x="614504" y="28062"/>
        <a:ext cx="5453641" cy="514900"/>
      </dsp:txXfrm>
    </dsp:sp>
    <dsp:sp modelId="{7CD1CE7A-FE75-4D50-9721-A8D9C9688E17}">
      <dsp:nvSpPr>
        <dsp:cNvPr id="0" name=""/>
        <dsp:cNvSpPr/>
      </dsp:nvSpPr>
      <dsp:spPr>
        <a:xfrm rot="5400000">
          <a:off x="-131679" y="911271"/>
          <a:ext cx="877862" cy="61450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N</a:t>
          </a:r>
        </a:p>
      </dsp:txBody>
      <dsp:txXfrm rot="-5400000">
        <a:off x="1" y="1086844"/>
        <a:ext cx="614503" cy="263359"/>
      </dsp:txXfrm>
    </dsp:sp>
    <dsp:sp modelId="{6CA951EF-DAAC-46F1-A8AD-D49A6B2D161B}">
      <dsp:nvSpPr>
        <dsp:cNvPr id="0" name=""/>
        <dsp:cNvSpPr/>
      </dsp:nvSpPr>
      <dsp:spPr>
        <a:xfrm rot="5400000">
          <a:off x="3069946" y="-1675850"/>
          <a:ext cx="570610" cy="548149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Not overly detailed. Details emerge in </a:t>
          </a:r>
          <a:r>
            <a:rPr lang="en-US" sz="1700" u="sng" kern="1200" dirty="0"/>
            <a:t>negotiation</a:t>
          </a:r>
          <a:r>
            <a:rPr lang="en-US" sz="1700" kern="1200" dirty="0"/>
            <a:t>.</a:t>
          </a:r>
        </a:p>
      </dsp:txBody>
      <dsp:txXfrm rot="-5400000">
        <a:off x="614504" y="807447"/>
        <a:ext cx="5453641" cy="514900"/>
      </dsp:txXfrm>
    </dsp:sp>
    <dsp:sp modelId="{87B944F5-92F4-42E1-A055-33010FFDDE9A}">
      <dsp:nvSpPr>
        <dsp:cNvPr id="0" name=""/>
        <dsp:cNvSpPr/>
      </dsp:nvSpPr>
      <dsp:spPr>
        <a:xfrm rot="5400000">
          <a:off x="-131679" y="1690655"/>
          <a:ext cx="877862" cy="61450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V</a:t>
          </a:r>
        </a:p>
      </dsp:txBody>
      <dsp:txXfrm rot="-5400000">
        <a:off x="1" y="1866228"/>
        <a:ext cx="614503" cy="263359"/>
      </dsp:txXfrm>
    </dsp:sp>
    <dsp:sp modelId="{FEDD9F02-09DD-42D9-B147-A5F799BFA9BE}">
      <dsp:nvSpPr>
        <dsp:cNvPr id="0" name=""/>
        <dsp:cNvSpPr/>
      </dsp:nvSpPr>
      <dsp:spPr>
        <a:xfrm rot="5400000">
          <a:off x="3069946" y="-896466"/>
          <a:ext cx="570610" cy="548149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Deliverable perceived as </a:t>
          </a:r>
          <a:r>
            <a:rPr lang="en-US" sz="1700" u="sng" kern="1200" dirty="0"/>
            <a:t>valuable</a:t>
          </a:r>
          <a:r>
            <a:rPr lang="en-US" sz="1700" kern="1200" dirty="0"/>
            <a:t> to users or customers</a:t>
          </a:r>
        </a:p>
      </dsp:txBody>
      <dsp:txXfrm rot="-5400000">
        <a:off x="614504" y="1586831"/>
        <a:ext cx="5453641" cy="514900"/>
      </dsp:txXfrm>
    </dsp:sp>
    <dsp:sp modelId="{571BE27D-F851-48B6-B29A-481990E32FFB}">
      <dsp:nvSpPr>
        <dsp:cNvPr id="0" name=""/>
        <dsp:cNvSpPr/>
      </dsp:nvSpPr>
      <dsp:spPr>
        <a:xfrm rot="5400000">
          <a:off x="-131679" y="2470040"/>
          <a:ext cx="877862" cy="61450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E</a:t>
          </a:r>
        </a:p>
      </dsp:txBody>
      <dsp:txXfrm rot="-5400000">
        <a:off x="1" y="2645613"/>
        <a:ext cx="614503" cy="263359"/>
      </dsp:txXfrm>
    </dsp:sp>
    <dsp:sp modelId="{1E33521B-44C3-4128-AAEE-191B873375A7}">
      <dsp:nvSpPr>
        <dsp:cNvPr id="0" name=""/>
        <dsp:cNvSpPr/>
      </dsp:nvSpPr>
      <dsp:spPr>
        <a:xfrm rot="5400000">
          <a:off x="3069946" y="-117081"/>
          <a:ext cx="570610" cy="548149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Domain, technical knowledge allow the teams to provide </a:t>
          </a:r>
          <a:r>
            <a:rPr lang="en-US" sz="1700" u="sng" kern="1200" dirty="0"/>
            <a:t>estimate</a:t>
          </a:r>
        </a:p>
      </dsp:txBody>
      <dsp:txXfrm rot="-5400000">
        <a:off x="614504" y="2366216"/>
        <a:ext cx="5453641" cy="514900"/>
      </dsp:txXfrm>
    </dsp:sp>
    <dsp:sp modelId="{0F5340D5-B866-4AD7-9C6F-3483565BC3D8}">
      <dsp:nvSpPr>
        <dsp:cNvPr id="0" name=""/>
        <dsp:cNvSpPr/>
      </dsp:nvSpPr>
      <dsp:spPr>
        <a:xfrm rot="5400000">
          <a:off x="-131679" y="3249424"/>
          <a:ext cx="877862" cy="61450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</a:t>
          </a:r>
        </a:p>
      </dsp:txBody>
      <dsp:txXfrm rot="-5400000">
        <a:off x="1" y="3424997"/>
        <a:ext cx="614503" cy="263359"/>
      </dsp:txXfrm>
    </dsp:sp>
    <dsp:sp modelId="{DD02FC2E-F9DC-4B58-B00B-ECA78F374022}">
      <dsp:nvSpPr>
        <dsp:cNvPr id="0" name=""/>
        <dsp:cNvSpPr/>
      </dsp:nvSpPr>
      <dsp:spPr>
        <a:xfrm rot="5400000">
          <a:off x="3069946" y="662302"/>
          <a:ext cx="570610" cy="548149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u="sng" kern="1200" dirty="0"/>
            <a:t>Small</a:t>
          </a:r>
          <a:r>
            <a:rPr lang="en-US" sz="1700" kern="1200" dirty="0"/>
            <a:t> or appropriately sized so the team can finish one Story in a few days, several in one Sprint</a:t>
          </a:r>
        </a:p>
      </dsp:txBody>
      <dsp:txXfrm rot="-5400000">
        <a:off x="614504" y="3145600"/>
        <a:ext cx="5453641" cy="514900"/>
      </dsp:txXfrm>
    </dsp:sp>
    <dsp:sp modelId="{C331FAFA-A4A5-4617-9A36-4CEAB0CF468D}">
      <dsp:nvSpPr>
        <dsp:cNvPr id="0" name=""/>
        <dsp:cNvSpPr/>
      </dsp:nvSpPr>
      <dsp:spPr>
        <a:xfrm rot="5400000">
          <a:off x="-131679" y="4028809"/>
          <a:ext cx="877862" cy="61450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T</a:t>
          </a:r>
        </a:p>
      </dsp:txBody>
      <dsp:txXfrm rot="-5400000">
        <a:off x="1" y="4204382"/>
        <a:ext cx="614503" cy="263359"/>
      </dsp:txXfrm>
    </dsp:sp>
    <dsp:sp modelId="{6D16513C-146A-4F81-B865-176F1691F50D}">
      <dsp:nvSpPr>
        <dsp:cNvPr id="0" name=""/>
        <dsp:cNvSpPr/>
      </dsp:nvSpPr>
      <dsp:spPr>
        <a:xfrm rot="5400000">
          <a:off x="3069946" y="1441687"/>
          <a:ext cx="570610" cy="548149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Validation criteria and techniques are specified clearly so it is </a:t>
          </a:r>
          <a:r>
            <a:rPr lang="en-US" sz="1700" u="sng" kern="1200" dirty="0"/>
            <a:t>testable</a:t>
          </a:r>
        </a:p>
      </dsp:txBody>
      <dsp:txXfrm rot="-5400000">
        <a:off x="614504" y="3924985"/>
        <a:ext cx="5453641" cy="5149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6FB2BC-35B0-4DAE-B67F-8E3189ED9A96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119BB8-267D-4550-85FF-BF959D65C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147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Critical: make sure students read this chapter </a:t>
            </a:r>
            <a:r>
              <a:rPr lang="en-US"/>
              <a:t>before doing the notes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19BB8-267D-4550-85FF-BF959D65CE8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3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0730A-D9D0-4B64-B15A-CC5DED52011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0730A-D9D0-4B64-B15A-CC5DED52011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not all one or the other: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19BB8-267D-4550-85FF-BF959D65CE8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1598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386A3-2E31-4C9B-B0BE-45709ADB984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19BB8-267D-4550-85FF-BF959D65CE8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960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solidFill>
                  <a:schemeClr val="tx1"/>
                </a:soli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524000" y="3509963"/>
            <a:ext cx="9144000" cy="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5076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74513-11EA-482E-B990-03A9F8B36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5064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788801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8575884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594283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49"/>
            <a:ext cx="2927350" cy="3921125"/>
          </a:xfrm>
        </p:spPr>
        <p:txBody>
          <a:bodyPr anchor="t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921124"/>
          </a:xfrm>
        </p:spPr>
        <p:txBody>
          <a:bodyPr anchor="t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49"/>
            <a:ext cx="2932113" cy="3921123"/>
          </a:xfrm>
        </p:spPr>
        <p:txBody>
          <a:bodyPr anchor="t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228085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 hasCustomPrompt="1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 hasCustomPrompt="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 hasCustomPrompt="1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7868065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827088" y="168116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98438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8724900" y="365125"/>
            <a:ext cx="0" cy="5811838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2682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825625"/>
            <a:ext cx="10233800" cy="4667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827088" y="168116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38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20738" y="456802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791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667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667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27088" y="168116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97223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987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987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827088" y="168116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79316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827088" y="168116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1002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9277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3142" y="1080120"/>
            <a:ext cx="6172200" cy="532399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399"/>
            <a:ext cx="3652025" cy="4343401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827088" y="2050809"/>
            <a:ext cx="3944937" cy="13181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27468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5183188" y="987425"/>
            <a:ext cx="6172200" cy="5472073"/>
          </a:xfrm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399"/>
            <a:ext cx="3652025" cy="4428895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827088" y="2050809"/>
            <a:ext cx="3944937" cy="13181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8052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42921" y="6311900"/>
            <a:ext cx="5723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FF674513-11EA-482E-B990-03A9F8B36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7480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  <p:sldLayoutId id="2147483779" r:id="rId13"/>
    <p:sldLayoutId id="2147483780" r:id="rId14"/>
    <p:sldLayoutId id="2147483781" r:id="rId15"/>
    <p:sldLayoutId id="2147483782" r:id="rId16"/>
    <p:sldLayoutId id="2147483783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Non-functional_requirement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>
            <a:normAutofit/>
          </a:bodyPr>
          <a:lstStyle/>
          <a:p>
            <a:r>
              <a:rPr lang="en-US" sz="7200" dirty="0"/>
              <a:t>Requirements and User Stories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B5E431F-8023-2BEB-26BF-21D9CEC350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3266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5A415-909E-429D-9F76-1F10D7542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For example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D2D554A-F4CF-48B2-8786-27988F853B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1979086"/>
              </p:ext>
            </p:extLst>
          </p:nvPr>
        </p:nvGraphicFramePr>
        <p:xfrm>
          <a:off x="1120775" y="1825625"/>
          <a:ext cx="10723242" cy="4953001"/>
        </p:xfrm>
        <a:graphic>
          <a:graphicData uri="http://schemas.openxmlformats.org/drawingml/2006/table">
            <a:tbl>
              <a:tblPr/>
              <a:tblGrid>
                <a:gridCol w="3941442">
                  <a:extLst>
                    <a:ext uri="{9D8B030D-6E8A-4147-A177-3AD203B41FA5}">
                      <a16:colId xmlns:a16="http://schemas.microsoft.com/office/drawing/2014/main" val="151458294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37123409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4272523408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4214572425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874929105"/>
                    </a:ext>
                  </a:extLst>
                </a:gridCol>
                <a:gridCol w="582663">
                  <a:extLst>
                    <a:ext uri="{9D8B030D-6E8A-4147-A177-3AD203B41FA5}">
                      <a16:colId xmlns:a16="http://schemas.microsoft.com/office/drawing/2014/main" val="3723455950"/>
                    </a:ext>
                  </a:extLst>
                </a:gridCol>
                <a:gridCol w="1246137">
                  <a:extLst>
                    <a:ext uri="{9D8B030D-6E8A-4147-A177-3AD203B41FA5}">
                      <a16:colId xmlns:a16="http://schemas.microsoft.com/office/drawing/2014/main" val="133845975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627504585"/>
                    </a:ext>
                  </a:extLst>
                </a:gridCol>
              </a:tblGrid>
              <a:tr h="709150">
                <a:tc>
                  <a:txBody>
                    <a:bodyPr/>
                    <a:lstStyle/>
                    <a:p>
                      <a:pPr algn="l"/>
                      <a:r>
                        <a:rPr lang="en-US" sz="1700" b="1" dirty="0">
                          <a:effectLst/>
                        </a:rPr>
                        <a:t>User Stories</a:t>
                      </a:r>
                      <a:endParaRPr lang="en-US" sz="1700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effectLst/>
                        </a:rPr>
                        <a:t>I</a:t>
                      </a:r>
                      <a:r>
                        <a:rPr lang="en-US" sz="1600" dirty="0">
                          <a:effectLst/>
                        </a:rPr>
                        <a:t>ndependent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effectLst/>
                        </a:rPr>
                        <a:t>N</a:t>
                      </a:r>
                      <a:r>
                        <a:rPr lang="en-US" sz="1600" dirty="0">
                          <a:effectLst/>
                        </a:rPr>
                        <a:t>egotiable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effectLst/>
                        </a:rPr>
                        <a:t>V</a:t>
                      </a:r>
                      <a:r>
                        <a:rPr lang="en-US" sz="1600" dirty="0">
                          <a:effectLst/>
                        </a:rPr>
                        <a:t>aluable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err="1">
                          <a:effectLst/>
                        </a:rPr>
                        <a:t>E</a:t>
                      </a:r>
                      <a:r>
                        <a:rPr lang="en-US" sz="1600" dirty="0" err="1">
                          <a:effectLst/>
                        </a:rPr>
                        <a:t>stimatable</a:t>
                      </a:r>
                      <a:endParaRPr lang="en-US" sz="1600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effectLst/>
                        </a:rPr>
                        <a:t>S</a:t>
                      </a:r>
                      <a:r>
                        <a:rPr lang="en-US" sz="1600" dirty="0">
                          <a:effectLst/>
                        </a:rPr>
                        <a:t>mall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effectLst/>
                        </a:rPr>
                        <a:t>T</a:t>
                      </a:r>
                      <a:r>
                        <a:rPr lang="en-US" sz="1600" dirty="0">
                          <a:effectLst/>
                        </a:rPr>
                        <a:t>estable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effectLst/>
                        </a:rPr>
                        <a:t>TOT</a:t>
                      </a:r>
                      <a:endParaRPr lang="en-US" sz="1600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0519509"/>
                  </a:ext>
                </a:extLst>
              </a:tr>
              <a:tr h="795722">
                <a:tc>
                  <a:txBody>
                    <a:bodyPr/>
                    <a:lstStyle/>
                    <a:p>
                      <a:r>
                        <a:rPr lang="en-US" sz="1700" dirty="0">
                          <a:effectLst/>
                        </a:rPr>
                        <a:t>Allow a job user to post a resume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>
                          <a:effectLst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>
                          <a:effectLst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>
                          <a:effectLst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>
                          <a:effectLst/>
                        </a:rPr>
                        <a:t>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>
                          <a:effectLst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>
                          <a:effectLst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>
                          <a:effectLst/>
                        </a:rPr>
                        <a:t>10</a:t>
                      </a:r>
                      <a:endParaRPr lang="en-US" sz="170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5523430"/>
                  </a:ext>
                </a:extLst>
              </a:tr>
              <a:tr h="795722">
                <a:tc>
                  <a:txBody>
                    <a:bodyPr/>
                    <a:lstStyle/>
                    <a:p>
                      <a:br>
                        <a:rPr lang="en-US" sz="1700" dirty="0">
                          <a:effectLst/>
                        </a:rPr>
                      </a:br>
                      <a:r>
                        <a:rPr lang="en-US" sz="1700" dirty="0">
                          <a:effectLst/>
                        </a:rPr>
                        <a:t>Information on the resume can be exported to a PDF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>
                          <a:effectLst/>
                        </a:rPr>
                        <a:t>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>
                          <a:effectLst/>
                        </a:rPr>
                        <a:t>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>
                          <a:effectLst/>
                        </a:rPr>
                        <a:t>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>
                          <a:effectLst/>
                        </a:rPr>
                        <a:t>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>
                          <a:effectLst/>
                        </a:rPr>
                        <a:t>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>
                          <a:effectLst/>
                        </a:rPr>
                        <a:t>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>
                          <a:effectLst/>
                        </a:rPr>
                        <a:t>27</a:t>
                      </a:r>
                      <a:endParaRPr lang="en-US" sz="170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0135277"/>
                  </a:ext>
                </a:extLst>
              </a:tr>
              <a:tr h="1060963">
                <a:tc>
                  <a:txBody>
                    <a:bodyPr/>
                    <a:lstStyle/>
                    <a:p>
                      <a:br>
                        <a:rPr lang="en-US" sz="1700" dirty="0">
                          <a:effectLst/>
                        </a:rPr>
                      </a:br>
                      <a:r>
                        <a:rPr lang="en-US" sz="1700" dirty="0">
                          <a:effectLst/>
                        </a:rPr>
                        <a:t>Job user can submit up to 5 work experiences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>
                          <a:effectLst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>
                          <a:effectLst/>
                        </a:rPr>
                        <a:t>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>
                          <a:effectLst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>
                          <a:effectLst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>
                          <a:effectLst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>
                          <a:effectLst/>
                        </a:rPr>
                        <a:t>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>
                          <a:effectLst/>
                        </a:rPr>
                        <a:t>13</a:t>
                      </a:r>
                      <a:endParaRPr lang="en-US" sz="170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0276772"/>
                  </a:ext>
                </a:extLst>
              </a:tr>
              <a:tr h="795722">
                <a:tc>
                  <a:txBody>
                    <a:bodyPr/>
                    <a:lstStyle/>
                    <a:p>
                      <a:br>
                        <a:rPr lang="en-US" sz="1700" dirty="0">
                          <a:effectLst/>
                        </a:rPr>
                      </a:br>
                      <a:r>
                        <a:rPr lang="en-US" sz="1700" dirty="0">
                          <a:effectLst/>
                        </a:rPr>
                        <a:t>Potential employer can search by technical skills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>
                          <a:effectLst/>
                        </a:rPr>
                        <a:t>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>
                          <a:effectLst/>
                        </a:rPr>
                        <a:t>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>
                          <a:effectLst/>
                        </a:rPr>
                        <a:t>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>
                          <a:effectLst/>
                        </a:rPr>
                        <a:t>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>
                          <a:effectLst/>
                        </a:rPr>
                        <a:t>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>
                          <a:effectLst/>
                        </a:rPr>
                        <a:t>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>
                          <a:effectLst/>
                        </a:rPr>
                        <a:t>30</a:t>
                      </a:r>
                      <a:endParaRPr lang="en-US" sz="170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6290893"/>
                  </a:ext>
                </a:extLst>
              </a:tr>
              <a:tr h="795722">
                <a:tc>
                  <a:txBody>
                    <a:bodyPr/>
                    <a:lstStyle/>
                    <a:p>
                      <a:br>
                        <a:rPr lang="en-US" sz="1700" dirty="0">
                          <a:effectLst/>
                        </a:rPr>
                      </a:br>
                      <a:r>
                        <a:rPr lang="en-US" sz="1700" dirty="0">
                          <a:effectLst/>
                        </a:rPr>
                        <a:t>Job user can tie different cover letters to specific resumes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>
                          <a:effectLst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>
                          <a:effectLst/>
                        </a:rPr>
                        <a:t>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>
                          <a:effectLst/>
                        </a:rPr>
                        <a:t>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>
                          <a:effectLst/>
                        </a:rPr>
                        <a:t>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>
                          <a:effectLst/>
                        </a:rPr>
                        <a:t>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>
                          <a:effectLst/>
                        </a:rPr>
                        <a:t>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>
                          <a:effectLst/>
                        </a:rPr>
                        <a:t>21</a:t>
                      </a:r>
                      <a:endParaRPr lang="en-US" sz="1700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52090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41972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A matter of scale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825625"/>
            <a:ext cx="10233800" cy="4667250"/>
          </a:xfrm>
        </p:spPr>
        <p:txBody>
          <a:bodyPr>
            <a:normAutofit/>
          </a:bodyPr>
          <a:lstStyle/>
          <a:p>
            <a:r>
              <a:rPr lang="en-US" dirty="0"/>
              <a:t>Stories can be very detailed:</a:t>
            </a:r>
          </a:p>
          <a:p>
            <a:pPr lvl="1"/>
            <a:r>
              <a:rPr lang="en-US" dirty="0"/>
              <a:t>As a student, I want to see the total number of credits for the courses which I have added to my schedule so I can limit my workload.</a:t>
            </a:r>
          </a:p>
          <a:p>
            <a:r>
              <a:rPr lang="en-US" dirty="0"/>
              <a:t>Stories can be very broad – epics.</a:t>
            </a:r>
          </a:p>
          <a:p>
            <a:pPr lvl="1"/>
            <a:r>
              <a:rPr lang="en-US" dirty="0"/>
              <a:t>As a student, I want to take courses that allow me to complete major requirements so I can graduate in four years.</a:t>
            </a:r>
          </a:p>
          <a:p>
            <a:r>
              <a:rPr lang="en-US" dirty="0"/>
              <a:t>Why can’t we just write epics?</a:t>
            </a:r>
          </a:p>
          <a:p>
            <a:r>
              <a:rPr lang="en-US" dirty="0"/>
              <a:t>Why not have lots of detailed stories?</a:t>
            </a:r>
          </a:p>
        </p:txBody>
      </p:sp>
    </p:spTree>
    <p:extLst>
      <p:ext uri="{BB962C8B-B14F-4D97-AF65-F5344CB8AC3E}">
        <p14:creationId xmlns:p14="http://schemas.microsoft.com/office/powerpoint/2010/main" val="29222607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Themes vs Epic vs Story vs Task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2ABF10-E80E-E502-9EF7-91ED31A65C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could be used to describe parts of a project</a:t>
            </a:r>
          </a:p>
          <a:p>
            <a:r>
              <a:rPr lang="en-US" dirty="0"/>
              <a:t>Need consistent terminology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A9E037D-A002-4FBF-B8CA-87864BD753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6501912"/>
              </p:ext>
            </p:extLst>
          </p:nvPr>
        </p:nvGraphicFramePr>
        <p:xfrm>
          <a:off x="2438400" y="2911475"/>
          <a:ext cx="7848600" cy="358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2150">
                  <a:extLst>
                    <a:ext uri="{9D8B030D-6E8A-4147-A177-3AD203B41FA5}">
                      <a16:colId xmlns:a16="http://schemas.microsoft.com/office/drawing/2014/main" val="1900023175"/>
                    </a:ext>
                  </a:extLst>
                </a:gridCol>
                <a:gridCol w="1962150">
                  <a:extLst>
                    <a:ext uri="{9D8B030D-6E8A-4147-A177-3AD203B41FA5}">
                      <a16:colId xmlns:a16="http://schemas.microsoft.com/office/drawing/2014/main" val="206591687"/>
                    </a:ext>
                  </a:extLst>
                </a:gridCol>
                <a:gridCol w="1962150">
                  <a:extLst>
                    <a:ext uri="{9D8B030D-6E8A-4147-A177-3AD203B41FA5}">
                      <a16:colId xmlns:a16="http://schemas.microsoft.com/office/drawing/2014/main" val="1108747374"/>
                    </a:ext>
                  </a:extLst>
                </a:gridCol>
                <a:gridCol w="1962150">
                  <a:extLst>
                    <a:ext uri="{9D8B030D-6E8A-4147-A177-3AD203B41FA5}">
                      <a16:colId xmlns:a16="http://schemas.microsoft.com/office/drawing/2014/main" val="38468861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Theme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Epic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Task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30948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Collection of Stories by 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 BIG story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Individual feature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Elements of a story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41054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Epic can also be a theme by itself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Too big to deliver in a single sprint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Deliverable within a single sprint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Specific and  measurable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35991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Needs to be broken into smaller stories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Product Backlog Item (PBI)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Achievable - timeboxed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20418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Weeks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Months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Hours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2926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856938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BD7A1-DCAB-4EED-B20A-EAD6AB3DB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Knowledge Acquisition Stories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0F6F47-70B8-40F0-9D35-79A5955FA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1825625"/>
            <a:ext cx="10233800" cy="4667250"/>
          </a:xfrm>
        </p:spPr>
        <p:txBody>
          <a:bodyPr/>
          <a:lstStyle/>
          <a:p>
            <a:r>
              <a:rPr lang="en-US" dirty="0"/>
              <a:t>Prototype/spike/experiment/proof of concept</a:t>
            </a:r>
          </a:p>
          <a:p>
            <a:r>
              <a:rPr lang="en-US" dirty="0"/>
              <a:t>Example: evaluate alternative designs</a:t>
            </a:r>
          </a:p>
          <a:p>
            <a:pPr lvl="1"/>
            <a:r>
              <a:rPr lang="en-US" dirty="0"/>
              <a:t>Key: repeatable results</a:t>
            </a:r>
          </a:p>
          <a:p>
            <a:r>
              <a:rPr lang="en-US" dirty="0"/>
              <a:t>Why shouldn’t these be allowed?</a:t>
            </a:r>
          </a:p>
          <a:p>
            <a:pPr lvl="1"/>
            <a:r>
              <a:rPr lang="en-US" dirty="0"/>
              <a:t>Be suspicious of anything not delivering value</a:t>
            </a:r>
          </a:p>
          <a:p>
            <a:r>
              <a:rPr lang="en-US" dirty="0"/>
              <a:t>Why should they be allowed?</a:t>
            </a:r>
          </a:p>
          <a:p>
            <a:pPr lvl="1"/>
            <a:r>
              <a:rPr lang="en-US" dirty="0"/>
              <a:t>Important principle: fail fast</a:t>
            </a:r>
          </a:p>
          <a:p>
            <a:r>
              <a:rPr lang="en-US" dirty="0"/>
              <a:t>How does the cost to unwind factor in?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0237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Gathering stories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825625"/>
            <a:ext cx="10233800" cy="4667250"/>
          </a:xfrm>
        </p:spPr>
        <p:txBody>
          <a:bodyPr>
            <a:normAutofit/>
          </a:bodyPr>
          <a:lstStyle/>
          <a:p>
            <a:r>
              <a:rPr lang="en-US" dirty="0"/>
              <a:t>Who should do it?</a:t>
            </a:r>
          </a:p>
          <a:p>
            <a:pPr lvl="1"/>
            <a:r>
              <a:rPr lang="en-US" dirty="0"/>
              <a:t>Should product owner be the sole team rep?</a:t>
            </a:r>
          </a:p>
          <a:p>
            <a:r>
              <a:rPr lang="en-US" dirty="0"/>
              <a:t>Basic method: ask user</a:t>
            </a:r>
          </a:p>
          <a:p>
            <a:pPr lvl="1"/>
            <a:r>
              <a:rPr lang="en-US" dirty="0"/>
              <a:t>Why might this not be effective?</a:t>
            </a:r>
          </a:p>
          <a:p>
            <a:r>
              <a:rPr lang="en-US" dirty="0"/>
              <a:t>User-story-writing workshop</a:t>
            </a:r>
          </a:p>
          <a:p>
            <a:pPr lvl="1"/>
            <a:r>
              <a:rPr lang="en-US" dirty="0"/>
              <a:t>What? Who? Why? How long? Goal?</a:t>
            </a:r>
          </a:p>
          <a:p>
            <a:pPr lvl="1"/>
            <a:r>
              <a:rPr lang="en-US" dirty="0"/>
              <a:t>Steps:</a:t>
            </a:r>
          </a:p>
          <a:p>
            <a:pPr lvl="2"/>
            <a:r>
              <a:rPr lang="en-US" dirty="0"/>
              <a:t>User role analysis: give names, personas to roles</a:t>
            </a:r>
          </a:p>
          <a:p>
            <a:pPr lvl="2"/>
            <a:r>
              <a:rPr lang="en-US" dirty="0"/>
              <a:t>Brainstorm: bottom-up, top-down, story map</a:t>
            </a:r>
          </a:p>
          <a:p>
            <a:r>
              <a:rPr lang="en-US" dirty="0"/>
              <a:t>Story Mapping: epics, themes, stories – p. 97</a:t>
            </a:r>
          </a:p>
          <a:p>
            <a:pPr lvl="1"/>
            <a:r>
              <a:rPr lang="en-US" dirty="0"/>
              <a:t>Often more focused on prioritization.</a:t>
            </a:r>
          </a:p>
        </p:txBody>
      </p:sp>
    </p:spTree>
    <p:extLst>
      <p:ext uri="{BB962C8B-B14F-4D97-AF65-F5344CB8AC3E}">
        <p14:creationId xmlns:p14="http://schemas.microsoft.com/office/powerpoint/2010/main" val="42104867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How would we “test” stories?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825625"/>
            <a:ext cx="10233800" cy="4667250"/>
          </a:xfrm>
        </p:spPr>
        <p:txBody>
          <a:bodyPr/>
          <a:lstStyle/>
          <a:p>
            <a:r>
              <a:rPr lang="en-US" dirty="0"/>
              <a:t>Best practices: integrate testing throughout product cycle</a:t>
            </a:r>
          </a:p>
          <a:p>
            <a:pPr lvl="1"/>
            <a:r>
              <a:rPr lang="en-US" dirty="0"/>
              <a:t>So how to test a story?</a:t>
            </a:r>
          </a:p>
          <a:p>
            <a:r>
              <a:rPr lang="en-US" dirty="0"/>
              <a:t>Thoughts???</a:t>
            </a:r>
          </a:p>
          <a:p>
            <a:pPr lvl="1"/>
            <a:r>
              <a:rPr lang="en-US" dirty="0"/>
              <a:t>How have you tested your code previously?  </a:t>
            </a:r>
          </a:p>
          <a:p>
            <a:pPr lvl="1"/>
            <a:r>
              <a:rPr lang="en-US" dirty="0"/>
              <a:t>Is there more that you should do?</a:t>
            </a:r>
          </a:p>
        </p:txBody>
      </p:sp>
      <p:pic>
        <p:nvPicPr>
          <p:cNvPr id="4" name="Picture 3" descr="IMG_0437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80" t="4431" r="32115" b="25639"/>
          <a:stretch>
            <a:fillRect/>
          </a:stretch>
        </p:blipFill>
        <p:spPr bwMode="auto">
          <a:xfrm>
            <a:off x="8362677" y="2667000"/>
            <a:ext cx="2674436" cy="356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61986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Stories vs.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825625"/>
            <a:ext cx="10233800" cy="4667250"/>
          </a:xfrm>
        </p:spPr>
        <p:txBody>
          <a:bodyPr>
            <a:normAutofit/>
          </a:bodyPr>
          <a:lstStyle/>
          <a:p>
            <a:r>
              <a:rPr lang="en-US" dirty="0"/>
              <a:t>Are stories just another form of requirements?</a:t>
            </a:r>
          </a:p>
          <a:p>
            <a:pPr lvl="1"/>
            <a:r>
              <a:rPr lang="en-US" dirty="0"/>
              <a:t>Can document </a:t>
            </a:r>
            <a:r>
              <a:rPr lang="en-US" dirty="0" err="1"/>
              <a:t>reqs</a:t>
            </a:r>
            <a:r>
              <a:rPr lang="en-US" dirty="0"/>
              <a:t> in acceptance criteria</a:t>
            </a:r>
          </a:p>
          <a:p>
            <a:pPr lvl="1"/>
            <a:r>
              <a:rPr lang="en-US" dirty="0"/>
              <a:t>Why wouldn’t </a:t>
            </a:r>
            <a:r>
              <a:rPr lang="en-US" dirty="0" err="1"/>
              <a:t>reqs</a:t>
            </a:r>
            <a:r>
              <a:rPr lang="en-US" dirty="0"/>
              <a:t> work as sprint tasks?</a:t>
            </a:r>
          </a:p>
          <a:p>
            <a:r>
              <a:rPr lang="en-US" dirty="0"/>
              <a:t>Why might we still need a traditional requirements document?</a:t>
            </a:r>
          </a:p>
          <a:p>
            <a:pPr lvl="1"/>
            <a:r>
              <a:rPr lang="en-US" dirty="0"/>
              <a:t>Safety critical systems: must trace requirements through project.</a:t>
            </a:r>
          </a:p>
          <a:p>
            <a:pPr lvl="1"/>
            <a:r>
              <a:rPr lang="en-US" dirty="0"/>
              <a:t>Would stories be the most effective way to organize such requirements?</a:t>
            </a:r>
          </a:p>
        </p:txBody>
      </p:sp>
    </p:spTree>
    <p:extLst>
      <p:ext uri="{BB962C8B-B14F-4D97-AF65-F5344CB8AC3E}">
        <p14:creationId xmlns:p14="http://schemas.microsoft.com/office/powerpoint/2010/main" val="15547372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B8A54-C92B-CE57-12C3-3ACCB09CE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315F53-BC26-77E2-2F49-D8A69A6AAF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More on requirements, stories</a:t>
            </a:r>
          </a:p>
          <a:p>
            <a:r>
              <a:rPr lang="en-US" dirty="0"/>
              <a:t>Nonfunctional requirements: crosscutting concerns</a:t>
            </a:r>
          </a:p>
          <a:p>
            <a:r>
              <a:rPr lang="en-US" dirty="0"/>
              <a:t>Stories: capture elements</a:t>
            </a:r>
          </a:p>
          <a:p>
            <a:r>
              <a:rPr lang="en-US" dirty="0"/>
              <a:t>Acceptance criteria: tests for accepting story implementation</a:t>
            </a:r>
          </a:p>
          <a:p>
            <a:pPr lvl="1"/>
            <a:r>
              <a:rPr lang="en-US" dirty="0"/>
              <a:t>How we know a story is </a:t>
            </a:r>
            <a:r>
              <a:rPr lang="en-US" i="1" dirty="0"/>
              <a:t>done</a:t>
            </a:r>
          </a:p>
          <a:p>
            <a:r>
              <a:rPr lang="en-US" dirty="0"/>
              <a:t>Knowledge acquisition: stories to learn/test new ideas</a:t>
            </a:r>
          </a:p>
          <a:p>
            <a:pPr lvl="1"/>
            <a:r>
              <a:rPr lang="en-US" dirty="0"/>
              <a:t>Useful, but be cautious </a:t>
            </a:r>
            <a:r>
              <a:rPr lang="en-US"/>
              <a:t>of overusing</a:t>
            </a:r>
            <a:endParaRPr lang="en-US" dirty="0"/>
          </a:p>
          <a:p>
            <a:r>
              <a:rPr lang="en-US" dirty="0"/>
              <a:t>Next: capturing stories/scenarios as sequence diagrams</a:t>
            </a:r>
          </a:p>
        </p:txBody>
      </p:sp>
    </p:spTree>
    <p:extLst>
      <p:ext uri="{BB962C8B-B14F-4D97-AF65-F5344CB8AC3E}">
        <p14:creationId xmlns:p14="http://schemas.microsoft.com/office/powerpoint/2010/main" val="3953088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What is a Requirement?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825625"/>
            <a:ext cx="10233800" cy="4667250"/>
          </a:xfrm>
        </p:spPr>
        <p:txBody>
          <a:bodyPr>
            <a:normAutofit/>
          </a:bodyPr>
          <a:lstStyle/>
          <a:p>
            <a:r>
              <a:rPr lang="en-US" dirty="0"/>
              <a:t>Describe how the software should act.</a:t>
            </a:r>
          </a:p>
          <a:p>
            <a:r>
              <a:rPr lang="en-US" dirty="0"/>
              <a:t>Great detail on how the software should work.</a:t>
            </a:r>
          </a:p>
          <a:p>
            <a:r>
              <a:rPr lang="en-US" dirty="0"/>
              <a:t>Requirements docs contains executive summary, scope,  assumptions, estimates and actors (team roles).</a:t>
            </a:r>
          </a:p>
          <a:p>
            <a:r>
              <a:rPr lang="en-US" dirty="0"/>
              <a:t>Purpose is to guide how the software team will build something.</a:t>
            </a:r>
          </a:p>
          <a:p>
            <a:r>
              <a:rPr lang="en-US" dirty="0"/>
              <a:t>Often specified as text use cases</a:t>
            </a:r>
          </a:p>
          <a:p>
            <a:pPr lvl="1"/>
            <a:r>
              <a:rPr lang="en-US" dirty="0"/>
              <a:t>Other formats exist</a:t>
            </a:r>
          </a:p>
          <a:p>
            <a:r>
              <a:rPr lang="en-US" dirty="0"/>
              <a:t>Formal requirements are put into a Software Requirements Specification (SRS) document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E53EB8-BB43-26C2-7E6F-406A8DA4EB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4378521"/>
            <a:ext cx="5571066" cy="23681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DB199-D9A1-484D-A921-D851FEBC3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Customer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1DCEC8-FB91-4DFB-B5AE-4E28EC3B6B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1825625"/>
            <a:ext cx="10233800" cy="4667250"/>
          </a:xfrm>
        </p:spPr>
        <p:txBody>
          <a:bodyPr/>
          <a:lstStyle/>
          <a:p>
            <a:r>
              <a:rPr lang="en-US" dirty="0"/>
              <a:t>I want to wash my hands</a:t>
            </a:r>
          </a:p>
          <a:p>
            <a:r>
              <a:rPr lang="en-US" dirty="0"/>
              <a:t>Software engineer: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AF79AE-EF05-4B00-AEB1-5359A74435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224589"/>
            <a:ext cx="5591175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969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Nonfunctional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825625"/>
            <a:ext cx="10233800" cy="4667250"/>
          </a:xfrm>
        </p:spPr>
        <p:txBody>
          <a:bodyPr>
            <a:normAutofit/>
          </a:bodyPr>
          <a:lstStyle/>
          <a:p>
            <a:r>
              <a:rPr lang="en-US" dirty="0"/>
              <a:t>Definitions:</a:t>
            </a:r>
          </a:p>
          <a:p>
            <a:pPr lvl="1"/>
            <a:r>
              <a:rPr lang="en-US" dirty="0">
                <a:hlinkClick r:id="rId2"/>
              </a:rPr>
              <a:t>A property of the system, not a specific operation</a:t>
            </a:r>
            <a:endParaRPr lang="en-US" dirty="0"/>
          </a:p>
          <a:p>
            <a:pPr lvl="1"/>
            <a:r>
              <a:rPr lang="en-US" dirty="0"/>
              <a:t>Cross/cutting concerns/needs which apply to many project elements</a:t>
            </a:r>
          </a:p>
          <a:p>
            <a:r>
              <a:rPr lang="en-US" b="1" i="1" dirty="0"/>
              <a:t>Not: bad</a:t>
            </a:r>
          </a:p>
          <a:p>
            <a:r>
              <a:rPr lang="en-US" dirty="0"/>
              <a:t>Examples?</a:t>
            </a:r>
          </a:p>
          <a:p>
            <a:pPr lvl="1"/>
            <a:r>
              <a:rPr lang="en-US" dirty="0"/>
              <a:t>Safety, security, performance, robustness</a:t>
            </a:r>
          </a:p>
          <a:p>
            <a:pPr lvl="1"/>
            <a:r>
              <a:rPr lang="en-US" dirty="0"/>
              <a:t>Learnability, natural  language support</a:t>
            </a:r>
          </a:p>
          <a:p>
            <a:r>
              <a:rPr lang="en-US" dirty="0"/>
              <a:t>Traditional concern: hard to test</a:t>
            </a:r>
          </a:p>
          <a:p>
            <a:pPr lvl="1"/>
            <a:r>
              <a:rPr lang="en-US" dirty="0"/>
              <a:t>In practice: need testable version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910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0717A-3158-481A-8841-357F30D12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More on user stories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861366-5B50-4382-8DAD-C5D092F29B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1825625"/>
            <a:ext cx="10233800" cy="4667250"/>
          </a:xfrm>
        </p:spPr>
        <p:txBody>
          <a:bodyPr>
            <a:normAutofit/>
          </a:bodyPr>
          <a:lstStyle/>
          <a:p>
            <a:r>
              <a:rPr lang="en-US" dirty="0"/>
              <a:t>Short description of functionality told from user’s perspective.</a:t>
            </a:r>
          </a:p>
          <a:p>
            <a:r>
              <a:rPr lang="en-US" dirty="0"/>
              <a:t>Focus on why and how user interacts with the software</a:t>
            </a:r>
          </a:p>
          <a:p>
            <a:endParaRPr lang="en-US" dirty="0"/>
          </a:p>
          <a:p>
            <a:pPr marL="457200" lvl="1" indent="0">
              <a:buNone/>
            </a:pPr>
            <a:r>
              <a:rPr lang="en-US" dirty="0"/>
              <a:t>As an online customer, I want to be able to view the items in my virtual cart so I can confirm I am buying what I need.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Open question: what exactly is an appropriate user story</a:t>
            </a:r>
          </a:p>
          <a:p>
            <a:pPr lvl="1"/>
            <a:r>
              <a:rPr lang="en-US" dirty="0"/>
              <a:t>This will be a key tool for gathering, documenting requirements</a:t>
            </a:r>
          </a:p>
          <a:p>
            <a:pPr lvl="1"/>
            <a:r>
              <a:rPr lang="en-US" dirty="0"/>
              <a:t>We need to know how to capture that</a:t>
            </a:r>
          </a:p>
        </p:txBody>
      </p:sp>
    </p:spTree>
    <p:extLst>
      <p:ext uri="{BB962C8B-B14F-4D97-AF65-F5344CB8AC3E}">
        <p14:creationId xmlns:p14="http://schemas.microsoft.com/office/powerpoint/2010/main" val="824599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F017D-E7A0-EED5-4E6B-E418AB423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Starting point: when are we done?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06AD98-5449-E554-3A5B-32816D6D40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1825624"/>
            <a:ext cx="10233800" cy="487997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How do I know if a user story is completely implemented?</a:t>
            </a:r>
          </a:p>
          <a:p>
            <a:pPr lvl="1"/>
            <a:r>
              <a:rPr lang="en-US" dirty="0"/>
              <a:t>Story just captures basic operation, little detail</a:t>
            </a:r>
          </a:p>
          <a:p>
            <a:r>
              <a:rPr lang="en-US" dirty="0"/>
              <a:t>Solution: </a:t>
            </a:r>
            <a:r>
              <a:rPr lang="en-US" dirty="0">
                <a:solidFill>
                  <a:schemeClr val="accent6"/>
                </a:solidFill>
              </a:rPr>
              <a:t>acceptance criteria</a:t>
            </a:r>
          </a:p>
          <a:p>
            <a:pPr lvl="1"/>
            <a:r>
              <a:rPr lang="en-US" dirty="0"/>
              <a:t>List of conditions</a:t>
            </a:r>
          </a:p>
          <a:p>
            <a:pPr lvl="1"/>
            <a:r>
              <a:rPr lang="en-US" dirty="0"/>
              <a:t>When story implementation </a:t>
            </a:r>
            <a:r>
              <a:rPr lang="en-US" i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accepted</a:t>
            </a:r>
            <a:r>
              <a:rPr lang="en-US" dirty="0"/>
              <a:t> by client</a:t>
            </a:r>
          </a:p>
          <a:p>
            <a:r>
              <a:rPr lang="en-US" dirty="0"/>
              <a:t>Consider</a:t>
            </a:r>
          </a:p>
          <a:p>
            <a:pPr marL="457200" lvl="1" indent="0">
              <a:buNone/>
            </a:pPr>
            <a:r>
              <a:rPr lang="en-US" dirty="0"/>
              <a:t>As an online customer, I want to be able to view the items in my virtual cart so I can confirm I am buying what I need.</a:t>
            </a:r>
          </a:p>
          <a:p>
            <a:r>
              <a:rPr lang="en-US" dirty="0"/>
              <a:t>Acceptance criteria:</a:t>
            </a:r>
          </a:p>
          <a:p>
            <a:pPr lvl="1"/>
            <a:r>
              <a:rPr lang="en-US" dirty="0"/>
              <a:t>Given that the online customer has added two items to their virtual cart, when they click on the cart icon they will be redirected to a page that lists all of the items in alphabetical order along with images, descriptions, and prices, and in which the descriptions are clickable links to go to the product’s page.</a:t>
            </a:r>
          </a:p>
          <a:p>
            <a:r>
              <a:rPr lang="en-US" dirty="0"/>
              <a:t>Often need more than one!</a:t>
            </a:r>
          </a:p>
          <a:p>
            <a:pPr lvl="1"/>
            <a:r>
              <a:rPr lang="en-US" dirty="0"/>
              <a:t>Such as error cases, alternative sequences, additional detail</a:t>
            </a:r>
          </a:p>
        </p:txBody>
      </p:sp>
    </p:spTree>
    <p:extLst>
      <p:ext uri="{BB962C8B-B14F-4D97-AF65-F5344CB8AC3E}">
        <p14:creationId xmlns:p14="http://schemas.microsoft.com/office/powerpoint/2010/main" val="262631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Comparing user stories to requirements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662E24-F3DF-CB2D-5971-0EA5E31AAC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972E87A-DAB3-4468-9F47-ED2090F995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9830346"/>
              </p:ext>
            </p:extLst>
          </p:nvPr>
        </p:nvGraphicFramePr>
        <p:xfrm>
          <a:off x="609600" y="1849044"/>
          <a:ext cx="10972800" cy="47645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0">
                  <a:extLst>
                    <a:ext uri="{9D8B030D-6E8A-4147-A177-3AD203B41FA5}">
                      <a16:colId xmlns:a16="http://schemas.microsoft.com/office/drawing/2014/main" val="2220287730"/>
                    </a:ext>
                  </a:extLst>
                </a:gridCol>
                <a:gridCol w="5486400">
                  <a:extLst>
                    <a:ext uri="{9D8B030D-6E8A-4147-A177-3AD203B41FA5}">
                      <a16:colId xmlns:a16="http://schemas.microsoft.com/office/drawing/2014/main" val="3993439422"/>
                    </a:ext>
                  </a:extLst>
                </a:gridCol>
              </a:tblGrid>
              <a:tr h="389258">
                <a:tc>
                  <a:txBody>
                    <a:bodyPr/>
                    <a:lstStyle/>
                    <a:p>
                      <a:r>
                        <a:rPr lang="en-US" sz="2400" dirty="0"/>
                        <a:t>Requirements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User Story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2364980"/>
                  </a:ext>
                </a:extLst>
              </a:tr>
              <a:tr h="560878">
                <a:tc>
                  <a:txBody>
                    <a:bodyPr/>
                    <a:lstStyle/>
                    <a:p>
                      <a:r>
                        <a:rPr lang="en-US" sz="2000" dirty="0"/>
                        <a:t>Contract mentality – waterfall model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Agile methodology: respond to need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3368657"/>
                  </a:ext>
                </a:extLst>
              </a:tr>
              <a:tr h="343463">
                <a:tc>
                  <a:txBody>
                    <a:bodyPr/>
                    <a:lstStyle/>
                    <a:p>
                      <a:r>
                        <a:rPr lang="en-US" sz="2000" dirty="0"/>
                        <a:t>Heavy documentation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Light weight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9344645"/>
                  </a:ext>
                </a:extLst>
              </a:tr>
              <a:tr h="707375">
                <a:tc>
                  <a:txBody>
                    <a:bodyPr/>
                    <a:lstStyle/>
                    <a:p>
                      <a:r>
                        <a:rPr lang="en-US" sz="2000" dirty="0"/>
                        <a:t>Detailed requirements are often wrong and incomplete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Initiate conversation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043105"/>
                  </a:ext>
                </a:extLst>
              </a:tr>
              <a:tr h="618233">
                <a:tc>
                  <a:txBody>
                    <a:bodyPr/>
                    <a:lstStyle/>
                    <a:p>
                      <a:r>
                        <a:rPr lang="en-US" sz="2000" dirty="0"/>
                        <a:t>Details emerge over time as we 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Developed improved understanding over 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9752949"/>
                  </a:ext>
                </a:extLst>
              </a:tr>
              <a:tr h="10123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Requirements become outdated by the time the app is coded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Room to add new feature or address a fix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8177445"/>
                  </a:ext>
                </a:extLst>
              </a:tr>
              <a:tr h="10123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Minimizing new features – more stable design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New features can trigger redesign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367598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2E49B-0C5C-463E-A7C2-0050A344A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Anatomy of a complete user story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7AAB46A-F527-4ED8-BA62-6B9A63AB5B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9187847"/>
              </p:ext>
            </p:extLst>
          </p:nvPr>
        </p:nvGraphicFramePr>
        <p:xfrm>
          <a:off x="979487" y="1779677"/>
          <a:ext cx="10233025" cy="50903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4994">
                  <a:extLst>
                    <a:ext uri="{9D8B030D-6E8A-4147-A177-3AD203B41FA5}">
                      <a16:colId xmlns:a16="http://schemas.microsoft.com/office/drawing/2014/main" val="3998283267"/>
                    </a:ext>
                  </a:extLst>
                </a:gridCol>
                <a:gridCol w="3764981">
                  <a:extLst>
                    <a:ext uri="{9D8B030D-6E8A-4147-A177-3AD203B41FA5}">
                      <a16:colId xmlns:a16="http://schemas.microsoft.com/office/drawing/2014/main" val="3396800882"/>
                    </a:ext>
                  </a:extLst>
                </a:gridCol>
                <a:gridCol w="5213050">
                  <a:extLst>
                    <a:ext uri="{9D8B030D-6E8A-4147-A177-3AD203B41FA5}">
                      <a16:colId xmlns:a16="http://schemas.microsoft.com/office/drawing/2014/main" val="776375592"/>
                    </a:ext>
                  </a:extLst>
                </a:gridCol>
              </a:tblGrid>
              <a:tr h="447105">
                <a:tc>
                  <a:txBody>
                    <a:bodyPr/>
                    <a:lstStyle/>
                    <a:p>
                      <a:r>
                        <a:rPr lang="en-US" dirty="0"/>
                        <a:t>Title: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/>
                        <a:t>Any short and meaningful title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en-US" dirty="0"/>
                        <a:t>Any short and meaningful title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3497122"/>
                  </a:ext>
                </a:extLst>
              </a:tr>
              <a:tr h="447105">
                <a:tc gridSpan="3">
                  <a:txBody>
                    <a:bodyPr/>
                    <a:lstStyle/>
                    <a:p>
                      <a:r>
                        <a:rPr lang="en-US" b="1" dirty="0"/>
                        <a:t>Narrative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132642"/>
                  </a:ext>
                </a:extLst>
              </a:tr>
              <a:tr h="1837420">
                <a:tc gridSpan="3">
                  <a:txBody>
                    <a:bodyPr/>
                    <a:lstStyle/>
                    <a:p>
                      <a:r>
                        <a:rPr lang="en-US" dirty="0"/>
                        <a:t>Start with summary in one of these standard forms:</a:t>
                      </a:r>
                    </a:p>
                    <a:p>
                      <a:pPr marL="400050" indent="0"/>
                      <a:r>
                        <a:rPr lang="en-US" dirty="0"/>
                        <a:t>As a &lt;Role&gt;, I want to &lt;Action&gt; so that &lt;Benefits&gt;</a:t>
                      </a:r>
                    </a:p>
                    <a:p>
                      <a:pPr marL="400050" indent="0"/>
                      <a:r>
                        <a:rPr lang="en-US" dirty="0"/>
                        <a:t>A &lt;Role&gt; can &lt;Action&gt; so that &lt;Benefit&gt;</a:t>
                      </a:r>
                    </a:p>
                    <a:p>
                      <a:pPr marL="400050" indent="0"/>
                      <a:r>
                        <a:rPr lang="en-US" dirty="0"/>
                        <a:t>&lt;Role&gt;&lt;Action&gt; so that &lt;Benefit&gt;</a:t>
                      </a:r>
                    </a:p>
                    <a:p>
                      <a:pPr marL="0" indent="0"/>
                      <a:r>
                        <a:rPr lang="en-US" dirty="0"/>
                        <a:t>If necessary, can include links to images, screenshots or external documents.</a:t>
                      </a:r>
                      <a:br>
                        <a:rPr lang="en-US" dirty="0"/>
                      </a:br>
                      <a:r>
                        <a:rPr lang="en-US" dirty="0"/>
                        <a:t>Example: As a frequent shopper, I want to see the value of my reward points so I know what items I can add to my shopping cart.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254102"/>
                  </a:ext>
                </a:extLst>
              </a:tr>
              <a:tr h="447105">
                <a:tc gridSpan="2">
                  <a:txBody>
                    <a:bodyPr/>
                    <a:lstStyle/>
                    <a:p>
                      <a:r>
                        <a:rPr lang="en-US" b="1" dirty="0"/>
                        <a:t>Acceptance Criteria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3994148"/>
                  </a:ext>
                </a:extLst>
              </a:tr>
              <a:tr h="1396439">
                <a:tc gridSpan="3">
                  <a:txBody>
                    <a:bodyPr/>
                    <a:lstStyle/>
                    <a:p>
                      <a:r>
                        <a:rPr lang="en-US" dirty="0"/>
                        <a:t>List specific criteria that must be met for deliverable to be accepted.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Example: </a:t>
                      </a:r>
                    </a:p>
                    <a:p>
                      <a:r>
                        <a:rPr lang="en-US" dirty="0"/>
                        <a:t>Confirmation message points have been successfully added</a:t>
                      </a:r>
                    </a:p>
                    <a:p>
                      <a:r>
                        <a:rPr lang="en-US" dirty="0"/>
                        <a:t>Verify points are aggregated from purchase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24521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6277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85951620-4955-4E6E-96D5-88B60338F6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0751002"/>
              </p:ext>
            </p:extLst>
          </p:nvPr>
        </p:nvGraphicFramePr>
        <p:xfrm>
          <a:off x="3188900" y="1981200"/>
          <a:ext cx="6096000" cy="477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54EAFC7-B81B-0D43-A5D0-BD219C4DA7B6}"/>
              </a:ext>
            </a:extLst>
          </p:cNvPr>
          <p:cNvCxnSpPr/>
          <p:nvPr/>
        </p:nvCxnSpPr>
        <p:spPr>
          <a:xfrm flipH="1">
            <a:off x="7696200" y="4876800"/>
            <a:ext cx="2209800" cy="609600"/>
          </a:xfrm>
          <a:prstGeom prst="straightConnector1">
            <a:avLst/>
          </a:prstGeom>
          <a:ln w="6032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C46DDB6-B38F-4F67-98DE-FEFE0FF45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Writing good stories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3D9B98-9AE7-C726-F62F-6B10A4E706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1825625"/>
            <a:ext cx="1787100" cy="46672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0F296F-F0A9-4D7D-BA79-E2E73EE078BC}"/>
              </a:ext>
            </a:extLst>
          </p:cNvPr>
          <p:cNvSpPr txBox="1"/>
          <p:nvPr/>
        </p:nvSpPr>
        <p:spPr>
          <a:xfrm>
            <a:off x="9525000" y="4038600"/>
            <a:ext cx="2514600" cy="1938992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Short cycle of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 Scrum project is a sequence of sprints</a:t>
            </a:r>
          </a:p>
        </p:txBody>
      </p:sp>
    </p:spTree>
    <p:extLst>
      <p:ext uri="{BB962C8B-B14F-4D97-AF65-F5344CB8AC3E}">
        <p14:creationId xmlns:p14="http://schemas.microsoft.com/office/powerpoint/2010/main" val="3176560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rk-background-hasker-presentation" id="{1577FF19-119C-D341-8420-453FB74959AD}" vid="{F6E06238-5418-F24E-ADE0-7239319DCDB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swe2710-presentation</Template>
  <TotalTime>867</TotalTime>
  <Words>1254</Words>
  <Application>Microsoft Office PowerPoint</Application>
  <PresentationFormat>Widescreen</PresentationFormat>
  <Paragraphs>217</Paragraphs>
  <Slides>17</Slides>
  <Notes>6</Notes>
  <HiddenSlides>3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Corbel</vt:lpstr>
      <vt:lpstr>Depth</vt:lpstr>
      <vt:lpstr>Requirements and User Stories</vt:lpstr>
      <vt:lpstr>What is a Requirement?</vt:lpstr>
      <vt:lpstr>Customer</vt:lpstr>
      <vt:lpstr>Nonfunctional requirements</vt:lpstr>
      <vt:lpstr>More on user stories</vt:lpstr>
      <vt:lpstr>Starting point: when are we done?</vt:lpstr>
      <vt:lpstr>Comparing user stories to requirements</vt:lpstr>
      <vt:lpstr>Anatomy of a complete user story</vt:lpstr>
      <vt:lpstr>Writing good stories</vt:lpstr>
      <vt:lpstr>For example</vt:lpstr>
      <vt:lpstr>A matter of scale </vt:lpstr>
      <vt:lpstr>Themes vs Epic vs Story vs Task</vt:lpstr>
      <vt:lpstr>Knowledge Acquisition Stories</vt:lpstr>
      <vt:lpstr>Gathering stories</vt:lpstr>
      <vt:lpstr>How would we “test” stories?</vt:lpstr>
      <vt:lpstr>Stories vs. Requirements</vt:lpstr>
      <vt:lpstr>Review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Ch. 5: Requirements and User Stories</dc:title>
  <dc:creator>Rob Hasker</dc:creator>
  <cp:lastModifiedBy>Hasker, Robert</cp:lastModifiedBy>
  <cp:revision>106</cp:revision>
  <dcterms:created xsi:type="dcterms:W3CDTF">2013-12-11T04:01:36Z</dcterms:created>
  <dcterms:modified xsi:type="dcterms:W3CDTF">2026-01-26T19:20:41Z</dcterms:modified>
</cp:coreProperties>
</file>