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28"/>
  </p:notesMasterIdLst>
  <p:handoutMasterIdLst>
    <p:handoutMasterId r:id="rId29"/>
  </p:handoutMasterIdLst>
  <p:sldIdLst>
    <p:sldId id="340" r:id="rId2"/>
    <p:sldId id="367" r:id="rId3"/>
    <p:sldId id="357" r:id="rId4"/>
    <p:sldId id="358" r:id="rId5"/>
    <p:sldId id="376" r:id="rId6"/>
    <p:sldId id="359" r:id="rId7"/>
    <p:sldId id="360" r:id="rId8"/>
    <p:sldId id="361" r:id="rId9"/>
    <p:sldId id="368" r:id="rId10"/>
    <p:sldId id="348" r:id="rId11"/>
    <p:sldId id="346" r:id="rId12"/>
    <p:sldId id="377" r:id="rId13"/>
    <p:sldId id="353" r:id="rId14"/>
    <p:sldId id="352" r:id="rId15"/>
    <p:sldId id="378" r:id="rId16"/>
    <p:sldId id="379" r:id="rId17"/>
    <p:sldId id="381" r:id="rId18"/>
    <p:sldId id="354" r:id="rId19"/>
    <p:sldId id="373" r:id="rId20"/>
    <p:sldId id="374" r:id="rId21"/>
    <p:sldId id="362" r:id="rId22"/>
    <p:sldId id="364" r:id="rId23"/>
    <p:sldId id="366" r:id="rId24"/>
    <p:sldId id="344" r:id="rId25"/>
    <p:sldId id="343" r:id="rId26"/>
    <p:sldId id="375"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00AC"/>
    <a:srgbClr val="340068"/>
    <a:srgbClr val="FFFFFF"/>
    <a:srgbClr val="9A0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80544" autoAdjust="0"/>
  </p:normalViewPr>
  <p:slideViewPr>
    <p:cSldViewPr>
      <p:cViewPr varScale="1">
        <p:scale>
          <a:sx n="102" d="100"/>
          <a:sy n="102" d="100"/>
        </p:scale>
        <p:origin x="560" y="176"/>
      </p:cViewPr>
      <p:guideLst>
        <p:guide orient="horz" pos="2160"/>
        <p:guide pos="3840"/>
      </p:guideLst>
    </p:cSldViewPr>
  </p:slideViewPr>
  <p:outlineViewPr>
    <p:cViewPr>
      <p:scale>
        <a:sx n="33" d="100"/>
        <a:sy n="33" d="100"/>
      </p:scale>
      <p:origin x="0" y="-120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856"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6C583-7FF5-4E0A-9005-EDA84F637A1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6E2F3E4-922B-4C49-8037-F5D37F1E412E}">
      <dgm:prSet phldrT="[Text]"/>
      <dgm:spPr/>
      <dgm:t>
        <a:bodyPr/>
        <a:lstStyle/>
        <a:p>
          <a:pPr algn="l"/>
          <a:r>
            <a:rPr lang="en-US" dirty="0"/>
            <a:t>Model: data and the operations on the data</a:t>
          </a:r>
        </a:p>
      </dgm:t>
    </dgm:pt>
    <dgm:pt modelId="{79A390D4-B228-436B-A0E9-6E98ABC5D5CB}" type="parTrans" cxnId="{CDB520C7-5935-4BC3-94CB-4B1C0BE5BD3B}">
      <dgm:prSet/>
      <dgm:spPr/>
      <dgm:t>
        <a:bodyPr/>
        <a:lstStyle/>
        <a:p>
          <a:endParaRPr lang="en-US"/>
        </a:p>
      </dgm:t>
    </dgm:pt>
    <dgm:pt modelId="{9A274797-F428-44B1-93AA-413F58CFA48C}" type="sibTrans" cxnId="{CDB520C7-5935-4BC3-94CB-4B1C0BE5BD3B}">
      <dgm:prSet/>
      <dgm:spPr/>
      <dgm:t>
        <a:bodyPr/>
        <a:lstStyle/>
        <a:p>
          <a:endParaRPr lang="en-US"/>
        </a:p>
      </dgm:t>
    </dgm:pt>
    <dgm:pt modelId="{9C419C37-169A-4C66-BC2B-BD5F1108FD8A}">
      <dgm:prSet/>
      <dgm:spPr/>
      <dgm:t>
        <a:bodyPr/>
        <a:lstStyle/>
        <a:p>
          <a:pPr algn="l"/>
          <a:r>
            <a:rPr lang="en-US" dirty="0"/>
            <a:t>View: displays the model</a:t>
          </a:r>
        </a:p>
      </dgm:t>
    </dgm:pt>
    <dgm:pt modelId="{5076796A-A2F4-4553-9374-48EEBB02200B}" type="sibTrans" cxnId="{3EE8D7B2-FA5B-4F02-8B1D-ED1184A394CE}">
      <dgm:prSet/>
      <dgm:spPr/>
      <dgm:t>
        <a:bodyPr/>
        <a:lstStyle/>
        <a:p>
          <a:endParaRPr lang="en-US"/>
        </a:p>
      </dgm:t>
    </dgm:pt>
    <dgm:pt modelId="{55FEECEA-A2D1-4EDA-9AAA-4463F0E4EABE}" type="parTrans" cxnId="{3EE8D7B2-FA5B-4F02-8B1D-ED1184A394CE}">
      <dgm:prSet/>
      <dgm:spPr/>
      <dgm:t>
        <a:bodyPr/>
        <a:lstStyle/>
        <a:p>
          <a:endParaRPr lang="en-US"/>
        </a:p>
      </dgm:t>
    </dgm:pt>
    <dgm:pt modelId="{7786FFB5-D3B6-4CC1-991F-9E48C355572E}">
      <dgm:prSet/>
      <dgm:spPr/>
      <dgm:t>
        <a:bodyPr/>
        <a:lstStyle/>
        <a:p>
          <a:pPr algn="l"/>
          <a:r>
            <a:rPr lang="en-US" dirty="0"/>
            <a:t>Controller: translates user actions into actions on the model</a:t>
          </a:r>
          <a:endParaRPr lang="de-DE" dirty="0"/>
        </a:p>
      </dgm:t>
    </dgm:pt>
    <dgm:pt modelId="{A7B33912-5050-499A-B45D-9B7004FB794F}" type="sibTrans" cxnId="{E63C9AB4-8C82-4162-9A1C-3E1C798EFACF}">
      <dgm:prSet/>
      <dgm:spPr/>
      <dgm:t>
        <a:bodyPr/>
        <a:lstStyle/>
        <a:p>
          <a:endParaRPr lang="en-US"/>
        </a:p>
      </dgm:t>
    </dgm:pt>
    <dgm:pt modelId="{E298B77A-A7C9-4E76-BDB3-E89E5EF90826}" type="parTrans" cxnId="{E63C9AB4-8C82-4162-9A1C-3E1C798EFACF}">
      <dgm:prSet/>
      <dgm:spPr/>
      <dgm:t>
        <a:bodyPr/>
        <a:lstStyle/>
        <a:p>
          <a:endParaRPr lang="en-US"/>
        </a:p>
      </dgm:t>
    </dgm:pt>
    <dgm:pt modelId="{B284EEE1-03D5-44A9-B939-0E652D2DE778}" type="pres">
      <dgm:prSet presAssocID="{D506C583-7FF5-4E0A-9005-EDA84F637A16}" presName="linearFlow" presStyleCnt="0">
        <dgm:presLayoutVars>
          <dgm:dir/>
          <dgm:resizeHandles val="exact"/>
        </dgm:presLayoutVars>
      </dgm:prSet>
      <dgm:spPr/>
    </dgm:pt>
    <dgm:pt modelId="{BD1D46BF-1F86-452D-8890-13F5C5005F3C}" type="pres">
      <dgm:prSet presAssocID="{06E2F3E4-922B-4C49-8037-F5D37F1E412E}" presName="composite" presStyleCnt="0"/>
      <dgm:spPr/>
    </dgm:pt>
    <dgm:pt modelId="{B38E48D1-8CBB-496E-B87D-FDA0499B1D05}" type="pres">
      <dgm:prSet presAssocID="{06E2F3E4-922B-4C49-8037-F5D37F1E412E}" presName="imgShp" presStyleLbl="fgImgPlace1" presStyleIdx="0" presStyleCnt="3"/>
      <dgm:spPr>
        <a:solidFill>
          <a:srgbClr val="92D050"/>
        </a:solidFill>
        <a:effectLst>
          <a:outerShdw blurRad="50800" dist="38100" dir="2700000" algn="tl" rotWithShape="0">
            <a:prstClr val="black">
              <a:alpha val="40000"/>
            </a:prstClr>
          </a:outerShdw>
        </a:effectLst>
      </dgm:spPr>
    </dgm:pt>
    <dgm:pt modelId="{DF6E9268-0E35-46C2-9DF5-7221DEA2AE47}" type="pres">
      <dgm:prSet presAssocID="{06E2F3E4-922B-4C49-8037-F5D37F1E412E}" presName="txShp" presStyleLbl="node1" presStyleIdx="0" presStyleCnt="3">
        <dgm:presLayoutVars>
          <dgm:bulletEnabled val="1"/>
        </dgm:presLayoutVars>
      </dgm:prSet>
      <dgm:spPr/>
    </dgm:pt>
    <dgm:pt modelId="{F2F81772-6932-49C2-A6DE-DCE6B639B74E}" type="pres">
      <dgm:prSet presAssocID="{9A274797-F428-44B1-93AA-413F58CFA48C}" presName="spacing" presStyleCnt="0"/>
      <dgm:spPr/>
    </dgm:pt>
    <dgm:pt modelId="{BD17F8C8-4063-4328-B62D-627BC7F2A577}" type="pres">
      <dgm:prSet presAssocID="{9C419C37-169A-4C66-BC2B-BD5F1108FD8A}" presName="composite" presStyleCnt="0"/>
      <dgm:spPr/>
    </dgm:pt>
    <dgm:pt modelId="{EB6AAC0B-F584-4FC4-9BA7-15E73C34C6F3}" type="pres">
      <dgm:prSet presAssocID="{9C419C37-169A-4C66-BC2B-BD5F1108FD8A}" presName="imgShp" presStyleLbl="fgImgPlace1" presStyleIdx="1" presStyleCnt="3"/>
      <dgm:spPr>
        <a:solidFill>
          <a:srgbClr val="DD462F"/>
        </a:solidFill>
        <a:effectLst>
          <a:outerShdw blurRad="50800" dist="38100" dir="2700000" algn="tl" rotWithShape="0">
            <a:prstClr val="black">
              <a:alpha val="40000"/>
            </a:prstClr>
          </a:outerShdw>
        </a:effectLst>
      </dgm:spPr>
    </dgm:pt>
    <dgm:pt modelId="{1C246792-E673-4931-BEF0-3EDDCC404F0F}" type="pres">
      <dgm:prSet presAssocID="{9C419C37-169A-4C66-BC2B-BD5F1108FD8A}" presName="txShp" presStyleLbl="node1" presStyleIdx="1" presStyleCnt="3">
        <dgm:presLayoutVars>
          <dgm:bulletEnabled val="1"/>
        </dgm:presLayoutVars>
      </dgm:prSet>
      <dgm:spPr/>
    </dgm:pt>
    <dgm:pt modelId="{C121E1EA-D873-4DE1-AC47-4BD7CD31F7AB}" type="pres">
      <dgm:prSet presAssocID="{5076796A-A2F4-4553-9374-48EEBB02200B}" presName="spacing" presStyleCnt="0"/>
      <dgm:spPr/>
    </dgm:pt>
    <dgm:pt modelId="{08D8F7AF-2659-4412-B225-9A02776C2EA1}" type="pres">
      <dgm:prSet presAssocID="{7786FFB5-D3B6-4CC1-991F-9E48C355572E}" presName="composite" presStyleCnt="0"/>
      <dgm:spPr/>
    </dgm:pt>
    <dgm:pt modelId="{6B53694E-4631-4F27-83E1-6057366DEDF1}" type="pres">
      <dgm:prSet presAssocID="{7786FFB5-D3B6-4CC1-991F-9E48C355572E}" presName="imgShp" presStyleLbl="fgImgPlace1" presStyleIdx="2" presStyleCnt="3"/>
      <dgm:spPr>
        <a:solidFill>
          <a:srgbClr val="3494BA"/>
        </a:solidFill>
        <a:effectLst>
          <a:outerShdw blurRad="50800" dist="38100" dir="2700000" algn="tl" rotWithShape="0">
            <a:prstClr val="black">
              <a:alpha val="40000"/>
            </a:prstClr>
          </a:outerShdw>
        </a:effectLst>
      </dgm:spPr>
    </dgm:pt>
    <dgm:pt modelId="{F4BAB405-7174-4D64-9F52-8C55AF3038B4}" type="pres">
      <dgm:prSet presAssocID="{7786FFB5-D3B6-4CC1-991F-9E48C355572E}" presName="txShp" presStyleLbl="node1" presStyleIdx="2" presStyleCnt="3">
        <dgm:presLayoutVars>
          <dgm:bulletEnabled val="1"/>
        </dgm:presLayoutVars>
      </dgm:prSet>
      <dgm:spPr/>
    </dgm:pt>
  </dgm:ptLst>
  <dgm:cxnLst>
    <dgm:cxn modelId="{2EE82B5E-A692-4EA1-BD47-658357B69918}" type="presOf" srcId="{06E2F3E4-922B-4C49-8037-F5D37F1E412E}" destId="{DF6E9268-0E35-46C2-9DF5-7221DEA2AE47}" srcOrd="0" destOrd="0" presId="urn:microsoft.com/office/officeart/2005/8/layout/vList3"/>
    <dgm:cxn modelId="{39EDF665-9AA9-42F0-BD4A-24DF4E4FA05A}" type="presOf" srcId="{7786FFB5-D3B6-4CC1-991F-9E48C355572E}" destId="{F4BAB405-7174-4D64-9F52-8C55AF3038B4}" srcOrd="0" destOrd="0" presId="urn:microsoft.com/office/officeart/2005/8/layout/vList3"/>
    <dgm:cxn modelId="{2C030683-26F4-4108-997F-313CFC25F661}" type="presOf" srcId="{D506C583-7FF5-4E0A-9005-EDA84F637A16}" destId="{B284EEE1-03D5-44A9-B939-0E652D2DE778}" srcOrd="0" destOrd="0" presId="urn:microsoft.com/office/officeart/2005/8/layout/vList3"/>
    <dgm:cxn modelId="{2B20AA9E-6CDD-472D-B895-A04C6B8044F0}" type="presOf" srcId="{9C419C37-169A-4C66-BC2B-BD5F1108FD8A}" destId="{1C246792-E673-4931-BEF0-3EDDCC404F0F}" srcOrd="0" destOrd="0" presId="urn:microsoft.com/office/officeart/2005/8/layout/vList3"/>
    <dgm:cxn modelId="{3EE8D7B2-FA5B-4F02-8B1D-ED1184A394CE}" srcId="{D506C583-7FF5-4E0A-9005-EDA84F637A16}" destId="{9C419C37-169A-4C66-BC2B-BD5F1108FD8A}" srcOrd="1" destOrd="0" parTransId="{55FEECEA-A2D1-4EDA-9AAA-4463F0E4EABE}" sibTransId="{5076796A-A2F4-4553-9374-48EEBB02200B}"/>
    <dgm:cxn modelId="{E63C9AB4-8C82-4162-9A1C-3E1C798EFACF}" srcId="{D506C583-7FF5-4E0A-9005-EDA84F637A16}" destId="{7786FFB5-D3B6-4CC1-991F-9E48C355572E}" srcOrd="2" destOrd="0" parTransId="{E298B77A-A7C9-4E76-BDB3-E89E5EF90826}" sibTransId="{A7B33912-5050-499A-B45D-9B7004FB794F}"/>
    <dgm:cxn modelId="{CDB520C7-5935-4BC3-94CB-4B1C0BE5BD3B}" srcId="{D506C583-7FF5-4E0A-9005-EDA84F637A16}" destId="{06E2F3E4-922B-4C49-8037-F5D37F1E412E}" srcOrd="0" destOrd="0" parTransId="{79A390D4-B228-436B-A0E9-6E98ABC5D5CB}" sibTransId="{9A274797-F428-44B1-93AA-413F58CFA48C}"/>
    <dgm:cxn modelId="{9F66C74D-5821-4042-A263-87BD5D90F9C7}" type="presParOf" srcId="{B284EEE1-03D5-44A9-B939-0E652D2DE778}" destId="{BD1D46BF-1F86-452D-8890-13F5C5005F3C}" srcOrd="0" destOrd="0" presId="urn:microsoft.com/office/officeart/2005/8/layout/vList3"/>
    <dgm:cxn modelId="{04E220BC-0AF9-40A5-8128-0776DA03AA0C}" type="presParOf" srcId="{BD1D46BF-1F86-452D-8890-13F5C5005F3C}" destId="{B38E48D1-8CBB-496E-B87D-FDA0499B1D05}" srcOrd="0" destOrd="0" presId="urn:microsoft.com/office/officeart/2005/8/layout/vList3"/>
    <dgm:cxn modelId="{032A557E-D654-4874-943C-EFDD8A76FE65}" type="presParOf" srcId="{BD1D46BF-1F86-452D-8890-13F5C5005F3C}" destId="{DF6E9268-0E35-46C2-9DF5-7221DEA2AE47}" srcOrd="1" destOrd="0" presId="urn:microsoft.com/office/officeart/2005/8/layout/vList3"/>
    <dgm:cxn modelId="{33DC43B3-CE4E-4622-BED8-8EAB7BEF85A3}" type="presParOf" srcId="{B284EEE1-03D5-44A9-B939-0E652D2DE778}" destId="{F2F81772-6932-49C2-A6DE-DCE6B639B74E}" srcOrd="1" destOrd="0" presId="urn:microsoft.com/office/officeart/2005/8/layout/vList3"/>
    <dgm:cxn modelId="{3039DF23-FECC-432B-BEA2-C0AD0A97F483}" type="presParOf" srcId="{B284EEE1-03D5-44A9-B939-0E652D2DE778}" destId="{BD17F8C8-4063-4328-B62D-627BC7F2A577}" srcOrd="2" destOrd="0" presId="urn:microsoft.com/office/officeart/2005/8/layout/vList3"/>
    <dgm:cxn modelId="{0ACB6129-255E-4A8D-A9E2-6AA59BFC0C16}" type="presParOf" srcId="{BD17F8C8-4063-4328-B62D-627BC7F2A577}" destId="{EB6AAC0B-F584-4FC4-9BA7-15E73C34C6F3}" srcOrd="0" destOrd="0" presId="urn:microsoft.com/office/officeart/2005/8/layout/vList3"/>
    <dgm:cxn modelId="{5D59C2A8-A9B5-4653-A030-D8DD3E858FE1}" type="presParOf" srcId="{BD17F8C8-4063-4328-B62D-627BC7F2A577}" destId="{1C246792-E673-4931-BEF0-3EDDCC404F0F}" srcOrd="1" destOrd="0" presId="urn:microsoft.com/office/officeart/2005/8/layout/vList3"/>
    <dgm:cxn modelId="{9BF4E3D4-E9C8-498D-BE7F-D6C1A9880D81}" type="presParOf" srcId="{B284EEE1-03D5-44A9-B939-0E652D2DE778}" destId="{C121E1EA-D873-4DE1-AC47-4BD7CD31F7AB}" srcOrd="3" destOrd="0" presId="urn:microsoft.com/office/officeart/2005/8/layout/vList3"/>
    <dgm:cxn modelId="{77DB9293-09EB-4FD0-97AD-FF1410DCF5CD}" type="presParOf" srcId="{B284EEE1-03D5-44A9-B939-0E652D2DE778}" destId="{08D8F7AF-2659-4412-B225-9A02776C2EA1}" srcOrd="4" destOrd="0" presId="urn:microsoft.com/office/officeart/2005/8/layout/vList3"/>
    <dgm:cxn modelId="{D59B45C0-90AD-4622-B7A4-B3EE0DEF9065}" type="presParOf" srcId="{08D8F7AF-2659-4412-B225-9A02776C2EA1}" destId="{6B53694E-4631-4F27-83E1-6057366DEDF1}" srcOrd="0" destOrd="0" presId="urn:microsoft.com/office/officeart/2005/8/layout/vList3"/>
    <dgm:cxn modelId="{683B1F8E-4EDD-422C-B5F3-F35AC637D63A}" type="presParOf" srcId="{08D8F7AF-2659-4412-B225-9A02776C2EA1}" destId="{F4BAB405-7174-4D64-9F52-8C55AF3038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E9268-0E35-46C2-9DF5-7221DEA2AE47}">
      <dsp:nvSpPr>
        <dsp:cNvPr id="0" name=""/>
        <dsp:cNvSpPr/>
      </dsp:nvSpPr>
      <dsp:spPr>
        <a:xfrm rot="10800000">
          <a:off x="1926910" y="262"/>
          <a:ext cx="6362417" cy="12973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112"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Model: data and the operations on the data</a:t>
          </a:r>
        </a:p>
      </dsp:txBody>
      <dsp:txXfrm rot="10800000">
        <a:off x="2251257" y="262"/>
        <a:ext cx="6038070" cy="1297388"/>
      </dsp:txXfrm>
    </dsp:sp>
    <dsp:sp modelId="{B38E48D1-8CBB-496E-B87D-FDA0499B1D05}">
      <dsp:nvSpPr>
        <dsp:cNvPr id="0" name=""/>
        <dsp:cNvSpPr/>
      </dsp:nvSpPr>
      <dsp:spPr>
        <a:xfrm>
          <a:off x="1278216" y="262"/>
          <a:ext cx="1297388" cy="1297388"/>
        </a:xfrm>
        <a:prstGeom prst="ellipse">
          <a:avLst/>
        </a:prstGeom>
        <a:solidFill>
          <a:srgbClr val="92D05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C246792-E673-4931-BEF0-3EDDCC404F0F}">
      <dsp:nvSpPr>
        <dsp:cNvPr id="0" name=""/>
        <dsp:cNvSpPr/>
      </dsp:nvSpPr>
      <dsp:spPr>
        <a:xfrm rot="10800000">
          <a:off x="1926910" y="1684930"/>
          <a:ext cx="6362417" cy="12973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112"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t>View: displays the model</a:t>
          </a:r>
        </a:p>
      </dsp:txBody>
      <dsp:txXfrm rot="10800000">
        <a:off x="2251257" y="1684930"/>
        <a:ext cx="6038070" cy="1297388"/>
      </dsp:txXfrm>
    </dsp:sp>
    <dsp:sp modelId="{EB6AAC0B-F584-4FC4-9BA7-15E73C34C6F3}">
      <dsp:nvSpPr>
        <dsp:cNvPr id="0" name=""/>
        <dsp:cNvSpPr/>
      </dsp:nvSpPr>
      <dsp:spPr>
        <a:xfrm>
          <a:off x="1278216" y="1684930"/>
          <a:ext cx="1297388" cy="1297388"/>
        </a:xfrm>
        <a:prstGeom prst="ellipse">
          <a:avLst/>
        </a:prstGeom>
        <a:solidFill>
          <a:srgbClr val="DD462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4BAB405-7174-4D64-9F52-8C55AF3038B4}">
      <dsp:nvSpPr>
        <dsp:cNvPr id="0" name=""/>
        <dsp:cNvSpPr/>
      </dsp:nvSpPr>
      <dsp:spPr>
        <a:xfrm rot="10800000">
          <a:off x="1926910" y="3369599"/>
          <a:ext cx="6362417" cy="12973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112"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Controller: translates user actions into actions on the model</a:t>
          </a:r>
          <a:endParaRPr lang="de-DE" sz="3000" kern="1200" dirty="0"/>
        </a:p>
      </dsp:txBody>
      <dsp:txXfrm rot="10800000">
        <a:off x="2251257" y="3369599"/>
        <a:ext cx="6038070" cy="1297388"/>
      </dsp:txXfrm>
    </dsp:sp>
    <dsp:sp modelId="{6B53694E-4631-4F27-83E1-6057366DEDF1}">
      <dsp:nvSpPr>
        <dsp:cNvPr id="0" name=""/>
        <dsp:cNvSpPr/>
      </dsp:nvSpPr>
      <dsp:spPr>
        <a:xfrm>
          <a:off x="1278216" y="3369599"/>
          <a:ext cx="1297388" cy="1297388"/>
        </a:xfrm>
        <a:prstGeom prst="ellipse">
          <a:avLst/>
        </a:prstGeom>
        <a:solidFill>
          <a:srgbClr val="3494BA"/>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03" tIns="48301" rIns="96603" bIns="48301" numCol="1" anchor="t" anchorCtr="0" compatLnSpc="1">
            <a:prstTxWarp prst="textNoShape">
              <a:avLst/>
            </a:prstTxWarp>
          </a:bodyPr>
          <a:lstStyle>
            <a:lvl1pPr defTabSz="966788">
              <a:defRPr sz="1200">
                <a:latin typeface="Tahoma" pitchFamily="34" charset="0"/>
                <a:cs typeface="+mn-cs"/>
              </a:defRPr>
            </a:lvl1pPr>
          </a:lstStyle>
          <a:p>
            <a:pPr>
              <a:defRPr/>
            </a:pPr>
            <a:r>
              <a:rPr lang="en-US"/>
              <a:t>CS-1020</a:t>
            </a:r>
          </a:p>
        </p:txBody>
      </p:sp>
      <p:sp>
        <p:nvSpPr>
          <p:cNvPr id="3379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96603" tIns="48301" rIns="96603" bIns="48301" numCol="1" anchor="t" anchorCtr="0" compatLnSpc="1">
            <a:prstTxWarp prst="textNoShape">
              <a:avLst/>
            </a:prstTxWarp>
          </a:bodyPr>
          <a:lstStyle>
            <a:lvl1pPr algn="r" defTabSz="966788">
              <a:defRPr sz="1200">
                <a:latin typeface="Tahoma" pitchFamily="34" charset="0"/>
                <a:cs typeface="+mn-cs"/>
              </a:defRPr>
            </a:lvl1pPr>
          </a:lstStyle>
          <a:p>
            <a:pPr>
              <a:defRPr/>
            </a:pPr>
            <a:fld id="{A61E8E6C-6D24-4541-A204-E23D626B8FEC}" type="datetime3">
              <a:rPr lang="en-US"/>
              <a:pPr>
                <a:defRPr/>
              </a:pPr>
              <a:t>7 February 2026</a:t>
            </a:fld>
            <a:endParaRPr lang="en-US"/>
          </a:p>
        </p:txBody>
      </p:sp>
      <p:sp>
        <p:nvSpPr>
          <p:cNvPr id="33796"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96603" tIns="48301" rIns="96603" bIns="48301" numCol="1" anchor="b" anchorCtr="0" compatLnSpc="1">
            <a:prstTxWarp prst="textNoShape">
              <a:avLst/>
            </a:prstTxWarp>
          </a:bodyPr>
          <a:lstStyle>
            <a:lvl1pPr defTabSz="966788">
              <a:defRPr sz="1200">
                <a:latin typeface="Tahoma" pitchFamily="34" charset="0"/>
                <a:cs typeface="+mn-cs"/>
              </a:defRPr>
            </a:lvl1pPr>
          </a:lstStyle>
          <a:p>
            <a:pPr>
              <a:defRPr/>
            </a:pPr>
            <a:r>
              <a:rPr lang="en-US"/>
              <a:t>Dr. Mark L. Hornick</a:t>
            </a:r>
          </a:p>
        </p:txBody>
      </p:sp>
      <p:sp>
        <p:nvSpPr>
          <p:cNvPr id="3379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96603" tIns="48301" rIns="96603" bIns="48301" numCol="1" anchor="b" anchorCtr="0" compatLnSpc="1">
            <a:prstTxWarp prst="textNoShape">
              <a:avLst/>
            </a:prstTxWarp>
          </a:bodyPr>
          <a:lstStyle>
            <a:lvl1pPr algn="r" defTabSz="966788">
              <a:defRPr sz="1200">
                <a:latin typeface="Tahoma" pitchFamily="34" charset="0"/>
                <a:cs typeface="+mn-cs"/>
              </a:defRPr>
            </a:lvl1pPr>
          </a:lstStyle>
          <a:p>
            <a:pPr>
              <a:defRPr/>
            </a:pPr>
            <a:fld id="{64D26FB2-517E-4556-97D6-D1AB782580BA}" type="slidenum">
              <a:rPr lang="en-US"/>
              <a:pPr>
                <a:defRPr/>
              </a:pPr>
              <a:t>‹#›</a:t>
            </a:fld>
            <a:endParaRPr lang="en-US"/>
          </a:p>
        </p:txBody>
      </p:sp>
    </p:spTree>
    <p:extLst>
      <p:ext uri="{BB962C8B-B14F-4D97-AF65-F5344CB8AC3E}">
        <p14:creationId xmlns:p14="http://schemas.microsoft.com/office/powerpoint/2010/main" val="310891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0050" name="Rectangle 2"/>
          <p:cNvSpPr>
            <a:spLocks noGrp="1" noChangeArrowheads="1"/>
          </p:cNvSpPr>
          <p:nvPr>
            <p:ph type="hdr" sz="quarter"/>
          </p:nvPr>
        </p:nvSpPr>
        <p:spPr bwMode="auto">
          <a:xfrm>
            <a:off x="0" y="0"/>
            <a:ext cx="3201988" cy="457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defRPr sz="1200" b="1">
                <a:latin typeface="Times New Roman" pitchFamily="18" charset="0"/>
                <a:cs typeface="+mn-cs"/>
              </a:defRPr>
            </a:lvl1pPr>
          </a:lstStyle>
          <a:p>
            <a:pPr>
              <a:defRPr/>
            </a:pPr>
            <a:r>
              <a:rPr lang="en-US"/>
              <a:t>CS-1020</a:t>
            </a:r>
          </a:p>
        </p:txBody>
      </p:sp>
      <p:sp>
        <p:nvSpPr>
          <p:cNvPr id="770051" name="Rectangle 3"/>
          <p:cNvSpPr>
            <a:spLocks noGrp="1" noChangeArrowheads="1"/>
          </p:cNvSpPr>
          <p:nvPr>
            <p:ph type="dt" idx="1"/>
          </p:nvPr>
        </p:nvSpPr>
        <p:spPr bwMode="auto">
          <a:xfrm>
            <a:off x="4116388" y="0"/>
            <a:ext cx="3198812" cy="457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a:defRPr sz="1200" b="1">
                <a:latin typeface="Times New Roman" pitchFamily="18" charset="0"/>
                <a:cs typeface="+mn-cs"/>
              </a:defRPr>
            </a:lvl1pPr>
          </a:lstStyle>
          <a:p>
            <a:pPr>
              <a:defRPr/>
            </a:pPr>
            <a:fld id="{2F208DE0-A001-4823-8B87-B7DDB8AE24CD}" type="datetime1">
              <a:rPr lang="en-US"/>
              <a:pPr>
                <a:defRPr/>
              </a:pPr>
              <a:t>2/7/26</a:t>
            </a:fld>
            <a:endParaRPr lang="en-US"/>
          </a:p>
        </p:txBody>
      </p:sp>
      <p:sp>
        <p:nvSpPr>
          <p:cNvPr id="770053" name="Rectangle 5"/>
          <p:cNvSpPr>
            <a:spLocks noGrp="1" noChangeArrowheads="1"/>
          </p:cNvSpPr>
          <p:nvPr>
            <p:ph type="body" sz="quarter" idx="3"/>
          </p:nvPr>
        </p:nvSpPr>
        <p:spPr bwMode="auto">
          <a:xfrm>
            <a:off x="990600" y="4572000"/>
            <a:ext cx="5334000" cy="43434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0054" name="Rectangle 6"/>
          <p:cNvSpPr>
            <a:spLocks noGrp="1" noChangeArrowheads="1"/>
          </p:cNvSpPr>
          <p:nvPr>
            <p:ph type="ftr" sz="quarter" idx="4"/>
          </p:nvPr>
        </p:nvSpPr>
        <p:spPr bwMode="auto">
          <a:xfrm>
            <a:off x="0" y="9144000"/>
            <a:ext cx="3201988" cy="457200"/>
          </a:xfrm>
          <a:prstGeom prst="rect">
            <a:avLst/>
          </a:prstGeom>
          <a:noFill/>
          <a:ln w="9525">
            <a:noFill/>
            <a:miter lim="800000"/>
            <a:headEnd/>
            <a:tailEnd/>
          </a:ln>
          <a:effectLst/>
        </p:spPr>
        <p:txBody>
          <a:bodyPr vert="horz" wrap="square" lIns="91418" tIns="45709" rIns="91418" bIns="45709" numCol="1" anchor="b" anchorCtr="0" compatLnSpc="1">
            <a:prstTxWarp prst="textNoShape">
              <a:avLst/>
            </a:prstTxWarp>
          </a:bodyPr>
          <a:lstStyle>
            <a:lvl1pPr>
              <a:defRPr sz="1200" b="1">
                <a:latin typeface="Times New Roman" pitchFamily="18" charset="0"/>
                <a:cs typeface="+mn-cs"/>
              </a:defRPr>
            </a:lvl1pPr>
          </a:lstStyle>
          <a:p>
            <a:pPr>
              <a:defRPr/>
            </a:pPr>
            <a:r>
              <a:rPr lang="en-US"/>
              <a:t>Dr. Mark L. Hornick</a:t>
            </a:r>
          </a:p>
        </p:txBody>
      </p:sp>
      <p:sp>
        <p:nvSpPr>
          <p:cNvPr id="770055" name="Rectangle 7"/>
          <p:cNvSpPr>
            <a:spLocks noGrp="1" noChangeArrowheads="1"/>
          </p:cNvSpPr>
          <p:nvPr>
            <p:ph type="sldNum" sz="quarter" idx="5"/>
          </p:nvPr>
        </p:nvSpPr>
        <p:spPr bwMode="auto">
          <a:xfrm>
            <a:off x="4116388" y="9144000"/>
            <a:ext cx="3198812" cy="457200"/>
          </a:xfrm>
          <a:prstGeom prst="rect">
            <a:avLst/>
          </a:prstGeom>
          <a:noFill/>
          <a:ln w="9525">
            <a:noFill/>
            <a:miter lim="800000"/>
            <a:headEnd/>
            <a:tailEnd/>
          </a:ln>
          <a:effectLst/>
        </p:spPr>
        <p:txBody>
          <a:bodyPr vert="horz" wrap="square" lIns="91418" tIns="45709" rIns="91418" bIns="45709" numCol="1" anchor="b" anchorCtr="0" compatLnSpc="1">
            <a:prstTxWarp prst="textNoShape">
              <a:avLst/>
            </a:prstTxWarp>
          </a:bodyPr>
          <a:lstStyle>
            <a:lvl1pPr algn="r">
              <a:defRPr sz="1200" b="1">
                <a:latin typeface="Times New Roman" pitchFamily="18" charset="0"/>
                <a:cs typeface="+mn-cs"/>
              </a:defRPr>
            </a:lvl1pPr>
          </a:lstStyle>
          <a:p>
            <a:pPr>
              <a:defRPr/>
            </a:pPr>
            <a:fld id="{BBB86850-6FFF-4BC8-92D4-BE8D331D2321}" type="slidenum">
              <a:rPr lang="en-US"/>
              <a:pPr>
                <a:defRPr/>
              </a:pPr>
              <a:t>‹#›</a:t>
            </a:fld>
            <a:endParaRPr lang="en-US"/>
          </a:p>
        </p:txBody>
      </p:sp>
      <p:pic>
        <p:nvPicPr>
          <p:cNvPr id="8199" name="Picture 8"/>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5029200" cy="377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76978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Image obtained from </a:t>
            </a:r>
            <a:r>
              <a:rPr lang="en-US" dirty="0" err="1"/>
              <a:t>cartoonstock</a:t>
            </a:r>
            <a:r>
              <a:rPr lang="en-US" dirty="0"/>
              <a:t>, https://www.cartoonstock.com/cartoon?searchID=CS389274 </a:t>
            </a:r>
          </a:p>
          <a:p>
            <a:r>
              <a:rPr lang="en-US" dirty="0"/>
              <a:t>“Necessary” meaning you need to use a computer other than the one you rented through the school</a:t>
            </a:r>
          </a:p>
        </p:txBody>
      </p:sp>
      <p:sp>
        <p:nvSpPr>
          <p:cNvPr id="4" name="Header Placeholder 3"/>
          <p:cNvSpPr>
            <a:spLocks noGrp="1"/>
          </p:cNvSpPr>
          <p:nvPr>
            <p:ph type="hdr" sz="quarter"/>
          </p:nvPr>
        </p:nvSpPr>
        <p:spPr/>
        <p:txBody>
          <a:bodyPr/>
          <a:lstStyle/>
          <a:p>
            <a:pPr>
              <a:defRPr/>
            </a:pPr>
            <a:r>
              <a:rPr lang="en-US"/>
              <a:t>CS-1020</a:t>
            </a:r>
          </a:p>
        </p:txBody>
      </p:sp>
      <p:sp>
        <p:nvSpPr>
          <p:cNvPr id="5" name="Date Placeholder 4"/>
          <p:cNvSpPr>
            <a:spLocks noGrp="1"/>
          </p:cNvSpPr>
          <p:nvPr>
            <p:ph type="dt" idx="1"/>
          </p:nvPr>
        </p:nvSpPr>
        <p:spPr/>
        <p:txBody>
          <a:bodyPr/>
          <a:lstStyle/>
          <a:p>
            <a:pPr>
              <a:defRPr/>
            </a:pPr>
            <a:fld id="{2F208DE0-A001-4823-8B87-B7DDB8AE24CD}" type="datetime1">
              <a:rPr lang="en-US" smtClean="0"/>
              <a:pPr>
                <a:defRPr/>
              </a:pPr>
              <a:t>2/7/26</a:t>
            </a:fld>
            <a:endParaRPr lang="en-US"/>
          </a:p>
        </p:txBody>
      </p:sp>
      <p:sp>
        <p:nvSpPr>
          <p:cNvPr id="6" name="Footer Placeholder 5"/>
          <p:cNvSpPr>
            <a:spLocks noGrp="1"/>
          </p:cNvSpPr>
          <p:nvPr>
            <p:ph type="ftr" sz="quarter" idx="4"/>
          </p:nvPr>
        </p:nvSpPr>
        <p:spPr/>
        <p:txBody>
          <a:bodyPr/>
          <a:lstStyle/>
          <a:p>
            <a:pPr>
              <a:defRPr/>
            </a:pPr>
            <a:r>
              <a:rPr lang="en-US"/>
              <a:t>Dr. Mark L. Hornick</a:t>
            </a:r>
          </a:p>
        </p:txBody>
      </p:sp>
      <p:sp>
        <p:nvSpPr>
          <p:cNvPr id="7" name="Slide Number Placeholder 6"/>
          <p:cNvSpPr>
            <a:spLocks noGrp="1"/>
          </p:cNvSpPr>
          <p:nvPr>
            <p:ph type="sldNum" sz="quarter" idx="5"/>
          </p:nvPr>
        </p:nvSpPr>
        <p:spPr/>
        <p:txBody>
          <a:bodyPr/>
          <a:lstStyle/>
          <a:p>
            <a:pPr>
              <a:defRPr/>
            </a:pPr>
            <a:fld id="{BBB86850-6FFF-4BC8-92D4-BE8D331D2321}" type="slidenum">
              <a:rPr lang="en-US" smtClean="0"/>
              <a:pPr>
                <a:defRPr/>
              </a:pPr>
              <a:t>15</a:t>
            </a:fld>
            <a:endParaRPr lang="en-US"/>
          </a:p>
        </p:txBody>
      </p:sp>
    </p:spTree>
    <p:extLst>
      <p:ext uri="{BB962C8B-B14F-4D97-AF65-F5344CB8AC3E}">
        <p14:creationId xmlns:p14="http://schemas.microsoft.com/office/powerpoint/2010/main" val="276041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Image from Unity tutorial at https://learn.unity.com/pathway/unity-essentials/unit/editor-essentials/tutorial/explore-the-editor-interface-1-1?version=6.3</a:t>
            </a:r>
          </a:p>
        </p:txBody>
      </p:sp>
      <p:sp>
        <p:nvSpPr>
          <p:cNvPr id="4" name="Header Placeholder 3"/>
          <p:cNvSpPr>
            <a:spLocks noGrp="1"/>
          </p:cNvSpPr>
          <p:nvPr>
            <p:ph type="hdr" sz="quarter"/>
          </p:nvPr>
        </p:nvSpPr>
        <p:spPr/>
        <p:txBody>
          <a:bodyPr/>
          <a:lstStyle/>
          <a:p>
            <a:pPr>
              <a:defRPr/>
            </a:pPr>
            <a:r>
              <a:rPr lang="en-US"/>
              <a:t>CS-1020</a:t>
            </a:r>
          </a:p>
        </p:txBody>
      </p:sp>
      <p:sp>
        <p:nvSpPr>
          <p:cNvPr id="5" name="Date Placeholder 4"/>
          <p:cNvSpPr>
            <a:spLocks noGrp="1"/>
          </p:cNvSpPr>
          <p:nvPr>
            <p:ph type="dt" idx="1"/>
          </p:nvPr>
        </p:nvSpPr>
        <p:spPr/>
        <p:txBody>
          <a:bodyPr/>
          <a:lstStyle/>
          <a:p>
            <a:pPr>
              <a:defRPr/>
            </a:pPr>
            <a:fld id="{2F208DE0-A001-4823-8B87-B7DDB8AE24CD}" type="datetime1">
              <a:rPr lang="en-US" smtClean="0"/>
              <a:pPr>
                <a:defRPr/>
              </a:pPr>
              <a:t>2/7/26</a:t>
            </a:fld>
            <a:endParaRPr lang="en-US"/>
          </a:p>
        </p:txBody>
      </p:sp>
      <p:sp>
        <p:nvSpPr>
          <p:cNvPr id="6" name="Footer Placeholder 5"/>
          <p:cNvSpPr>
            <a:spLocks noGrp="1"/>
          </p:cNvSpPr>
          <p:nvPr>
            <p:ph type="ftr" sz="quarter" idx="4"/>
          </p:nvPr>
        </p:nvSpPr>
        <p:spPr/>
        <p:txBody>
          <a:bodyPr/>
          <a:lstStyle/>
          <a:p>
            <a:pPr>
              <a:defRPr/>
            </a:pPr>
            <a:r>
              <a:rPr lang="en-US"/>
              <a:t>Dr. Mark L. Hornick</a:t>
            </a:r>
          </a:p>
        </p:txBody>
      </p:sp>
      <p:sp>
        <p:nvSpPr>
          <p:cNvPr id="7" name="Slide Number Placeholder 6"/>
          <p:cNvSpPr>
            <a:spLocks noGrp="1"/>
          </p:cNvSpPr>
          <p:nvPr>
            <p:ph type="sldNum" sz="quarter" idx="5"/>
          </p:nvPr>
        </p:nvSpPr>
        <p:spPr/>
        <p:txBody>
          <a:bodyPr/>
          <a:lstStyle/>
          <a:p>
            <a:pPr>
              <a:defRPr/>
            </a:pPr>
            <a:fld id="{BBB86850-6FFF-4BC8-92D4-BE8D331D2321}" type="slidenum">
              <a:rPr lang="en-US" smtClean="0"/>
              <a:pPr>
                <a:defRPr/>
              </a:pPr>
              <a:t>16</a:t>
            </a:fld>
            <a:endParaRPr lang="en-US"/>
          </a:p>
        </p:txBody>
      </p:sp>
    </p:spTree>
    <p:extLst>
      <p:ext uri="{BB962C8B-B14F-4D97-AF65-F5344CB8AC3E}">
        <p14:creationId xmlns:p14="http://schemas.microsoft.com/office/powerpoint/2010/main" val="268485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CS-1020</a:t>
            </a:r>
          </a:p>
        </p:txBody>
      </p:sp>
      <p:sp>
        <p:nvSpPr>
          <p:cNvPr id="5" name="Date Placeholder 4"/>
          <p:cNvSpPr>
            <a:spLocks noGrp="1"/>
          </p:cNvSpPr>
          <p:nvPr>
            <p:ph type="dt" idx="1"/>
          </p:nvPr>
        </p:nvSpPr>
        <p:spPr/>
        <p:txBody>
          <a:bodyPr/>
          <a:lstStyle/>
          <a:p>
            <a:pPr>
              <a:defRPr/>
            </a:pPr>
            <a:fld id="{2F208DE0-A001-4823-8B87-B7DDB8AE24CD}" type="datetime1">
              <a:rPr lang="en-US" smtClean="0"/>
              <a:pPr>
                <a:defRPr/>
              </a:pPr>
              <a:t>2/7/26</a:t>
            </a:fld>
            <a:endParaRPr lang="en-US"/>
          </a:p>
        </p:txBody>
      </p:sp>
      <p:sp>
        <p:nvSpPr>
          <p:cNvPr id="6" name="Footer Placeholder 5"/>
          <p:cNvSpPr>
            <a:spLocks noGrp="1"/>
          </p:cNvSpPr>
          <p:nvPr>
            <p:ph type="ftr" sz="quarter" idx="4"/>
          </p:nvPr>
        </p:nvSpPr>
        <p:spPr/>
        <p:txBody>
          <a:bodyPr/>
          <a:lstStyle/>
          <a:p>
            <a:pPr>
              <a:defRPr/>
            </a:pPr>
            <a:r>
              <a:rPr lang="en-US"/>
              <a:t>Dr. Mark L. Hornick</a:t>
            </a:r>
          </a:p>
        </p:txBody>
      </p:sp>
      <p:sp>
        <p:nvSpPr>
          <p:cNvPr id="7" name="Slide Number Placeholder 6"/>
          <p:cNvSpPr>
            <a:spLocks noGrp="1"/>
          </p:cNvSpPr>
          <p:nvPr>
            <p:ph type="sldNum" sz="quarter" idx="5"/>
          </p:nvPr>
        </p:nvSpPr>
        <p:spPr/>
        <p:txBody>
          <a:bodyPr/>
          <a:lstStyle/>
          <a:p>
            <a:pPr>
              <a:defRPr/>
            </a:pPr>
            <a:fld id="{BBB86850-6FFF-4BC8-92D4-BE8D331D2321}" type="slidenum">
              <a:rPr lang="en-US" smtClean="0"/>
              <a:pPr>
                <a:defRPr/>
              </a:pPr>
              <a:t>17</a:t>
            </a:fld>
            <a:endParaRPr lang="en-US"/>
          </a:p>
        </p:txBody>
      </p:sp>
    </p:spTree>
    <p:extLst>
      <p:ext uri="{BB962C8B-B14F-4D97-AF65-F5344CB8AC3E}">
        <p14:creationId xmlns:p14="http://schemas.microsoft.com/office/powerpoint/2010/main" val="127739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CS-1020</a:t>
            </a:r>
          </a:p>
        </p:txBody>
      </p:sp>
      <p:sp>
        <p:nvSpPr>
          <p:cNvPr id="5" name="Date Placeholder 4"/>
          <p:cNvSpPr>
            <a:spLocks noGrp="1"/>
          </p:cNvSpPr>
          <p:nvPr>
            <p:ph type="dt" idx="1"/>
          </p:nvPr>
        </p:nvSpPr>
        <p:spPr/>
        <p:txBody>
          <a:bodyPr/>
          <a:lstStyle/>
          <a:p>
            <a:pPr>
              <a:defRPr/>
            </a:pPr>
            <a:fld id="{2F208DE0-A001-4823-8B87-B7DDB8AE24CD}" type="datetime1">
              <a:rPr lang="en-US" smtClean="0"/>
              <a:pPr>
                <a:defRPr/>
              </a:pPr>
              <a:t>2/7/26</a:t>
            </a:fld>
            <a:endParaRPr lang="en-US"/>
          </a:p>
        </p:txBody>
      </p:sp>
      <p:sp>
        <p:nvSpPr>
          <p:cNvPr id="6" name="Footer Placeholder 5"/>
          <p:cNvSpPr>
            <a:spLocks noGrp="1"/>
          </p:cNvSpPr>
          <p:nvPr>
            <p:ph type="ftr" sz="quarter" idx="4"/>
          </p:nvPr>
        </p:nvSpPr>
        <p:spPr/>
        <p:txBody>
          <a:bodyPr/>
          <a:lstStyle/>
          <a:p>
            <a:pPr>
              <a:defRPr/>
            </a:pPr>
            <a:r>
              <a:rPr lang="en-US"/>
              <a:t>Dr. Mark L. Hornick</a:t>
            </a:r>
          </a:p>
        </p:txBody>
      </p:sp>
      <p:sp>
        <p:nvSpPr>
          <p:cNvPr id="7" name="Slide Number Placeholder 6"/>
          <p:cNvSpPr>
            <a:spLocks noGrp="1"/>
          </p:cNvSpPr>
          <p:nvPr>
            <p:ph type="sldNum" sz="quarter" idx="5"/>
          </p:nvPr>
        </p:nvSpPr>
        <p:spPr/>
        <p:txBody>
          <a:bodyPr/>
          <a:lstStyle/>
          <a:p>
            <a:pPr>
              <a:defRPr/>
            </a:pPr>
            <a:fld id="{BBB86850-6FFF-4BC8-92D4-BE8D331D2321}" type="slidenum">
              <a:rPr lang="en-US" smtClean="0"/>
              <a:pPr>
                <a:defRPr/>
              </a:pPr>
              <a:t>18</a:t>
            </a:fld>
            <a:endParaRPr lang="en-US"/>
          </a:p>
        </p:txBody>
      </p:sp>
    </p:spTree>
    <p:extLst>
      <p:ext uri="{BB962C8B-B14F-4D97-AF65-F5344CB8AC3E}">
        <p14:creationId xmlns:p14="http://schemas.microsoft.com/office/powerpoint/2010/main" val="579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p:nvCxnSpPr>
        <p:spPr>
          <a:xfrm>
            <a:off x="1524000" y="3509963"/>
            <a:ext cx="9144000" cy="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949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839788" y="987425"/>
            <a:ext cx="10515600" cy="3379735"/>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13290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234497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solidFill>
                  <a:schemeClr val="tx1"/>
                </a:solidFill>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44008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53588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49"/>
            <a:ext cx="2927350" cy="3921125"/>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921124"/>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49"/>
            <a:ext cx="2932113" cy="3921123"/>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042084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hasCustomPrompt="1"/>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hasCustomPrompt="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hasCustomPrompt="1"/>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98443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64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8724900" y="365125"/>
            <a:ext cx="0" cy="5811838"/>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723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120000" y="1825625"/>
            <a:ext cx="102338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542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flipV="1">
            <a:off x="820738" y="456802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96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89862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98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98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76759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cxnSp>
        <p:nvCxnSpPr>
          <p:cNvPr id="6" name="Straight Connector 5"/>
          <p:cNvCxnSpPr/>
          <p:nvPr/>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20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67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213142" y="1080120"/>
            <a:ext cx="6172200" cy="53239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399"/>
            <a:ext cx="3652025" cy="4343401"/>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944605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5183188" y="987425"/>
            <a:ext cx="6172200" cy="5472073"/>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120000" y="2057399"/>
            <a:ext cx="3652025" cy="4428895"/>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71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42921" y="6311900"/>
            <a:ext cx="572386"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72BDB074-4652-4DAE-B770-96DF85CD682E}" type="slidenum">
              <a:rPr lang="en-US" altLang="en-US" smtClean="0"/>
              <a:pPr>
                <a:defRPr/>
              </a:pPr>
              <a:t>‹#›</a:t>
            </a:fld>
            <a:endParaRPr lang="en-US" altLang="en-US"/>
          </a:p>
        </p:txBody>
      </p:sp>
    </p:spTree>
    <p:extLst>
      <p:ext uri="{BB962C8B-B14F-4D97-AF65-F5344CB8AC3E}">
        <p14:creationId xmlns:p14="http://schemas.microsoft.com/office/powerpoint/2010/main" val="1205794793"/>
      </p:ext>
    </p:extLst>
  </p:cSld>
  <p:clrMap bg1="dk1" tx1="lt1" bg2="dk2" tx2="lt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Lst>
  <p:hf hdr="0" dt="0"/>
  <p:txStyles>
    <p:titleStyle>
      <a:lvl1pPr algn="l" defTabSz="914400" rtl="0" eaLnBrk="1" latinLnBrk="0" hangingPunct="1">
        <a:lnSpc>
          <a:spcPct val="90000"/>
        </a:lnSpc>
        <a:spcBef>
          <a:spcPct val="0"/>
        </a:spcBef>
        <a:buNone/>
        <a:defRPr sz="5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4464028"/>
            <a:ext cx="9144000" cy="1641490"/>
          </a:xfrm>
        </p:spPr>
        <p:txBody>
          <a:bodyPr>
            <a:noAutofit/>
          </a:bodyPr>
          <a:lstStyle/>
          <a:p>
            <a:r>
              <a:rPr lang="en-US" sz="7200" dirty="0"/>
              <a:t>Design and UML</a:t>
            </a:r>
            <a:br>
              <a:rPr lang="en-US" sz="7200" dirty="0"/>
            </a:br>
            <a:r>
              <a:rPr lang="en-US" sz="7200" dirty="0"/>
              <a:t>Sequence Diagrams</a:t>
            </a:r>
          </a:p>
        </p:txBody>
      </p:sp>
      <p:sp>
        <p:nvSpPr>
          <p:cNvPr id="6" name="Subtitle 5">
            <a:extLst>
              <a:ext uri="{FF2B5EF4-FFF2-40B4-BE49-F238E27FC236}">
                <a16:creationId xmlns:a16="http://schemas.microsoft.com/office/drawing/2014/main" id="{43C749C3-D71E-4EE6-2A43-D79176C9C517}"/>
              </a:ext>
            </a:extLst>
          </p:cNvPr>
          <p:cNvSpPr>
            <a:spLocks noGrp="1"/>
          </p:cNvSpPr>
          <p:nvPr>
            <p:ph type="subTitle" idx="1"/>
          </p:nvPr>
        </p:nvSpPr>
        <p:spPr/>
        <p:txBody>
          <a:bodyPr/>
          <a:lstStyle/>
          <a:p>
            <a:endParaRPr lang="en-US"/>
          </a:p>
        </p:txBody>
      </p:sp>
      <p:sp>
        <p:nvSpPr>
          <p:cNvPr id="4" name="Rectangle 4"/>
          <p:cNvSpPr>
            <a:spLocks noChangeArrowheads="1"/>
          </p:cNvSpPr>
          <p:nvPr/>
        </p:nvSpPr>
        <p:spPr bwMode="auto">
          <a:xfrm>
            <a:off x="381001" y="234819"/>
            <a:ext cx="7467600" cy="2246769"/>
          </a:xfrm>
          <a:prstGeom prst="rect">
            <a:avLst/>
          </a:prstGeom>
          <a:noFill/>
          <a:ln w="12700" cap="sq">
            <a:noFill/>
            <a:miter lim="800000"/>
            <a:headEnd type="none" w="sm" len="sm"/>
            <a:tailEnd type="none" w="sm" len="sm"/>
          </a:ln>
          <a:effectLst>
            <a:outerShdw blurRad="63500" dist="38099" dir="2700000" algn="ctr" rotWithShape="0">
              <a:srgbClr val="CECECE">
                <a:alpha val="79000"/>
              </a:srgbClr>
            </a:outerShdw>
          </a:effectLst>
        </p:spPr>
        <p:txBody>
          <a:bodyPr wrap="square">
            <a:spAutoFit/>
          </a:bodyPr>
          <a:lstStyle/>
          <a:p>
            <a:r>
              <a:rPr lang="en-US" sz="2800" dirty="0">
                <a:latin typeface="Times New Roman" charset="0"/>
              </a:rPr>
              <a:t>“There are two ways of constructing a software design.  One way is to make it so simple that there are obviously no deficiencies.  And the other way is to make it so complicated that there are no obvious deficiencies.”</a:t>
            </a:r>
          </a:p>
        </p:txBody>
      </p:sp>
      <p:sp>
        <p:nvSpPr>
          <p:cNvPr id="5" name="Rectangle 5"/>
          <p:cNvSpPr>
            <a:spLocks noChangeArrowheads="1"/>
          </p:cNvSpPr>
          <p:nvPr/>
        </p:nvSpPr>
        <p:spPr bwMode="auto">
          <a:xfrm>
            <a:off x="5486400" y="2281533"/>
            <a:ext cx="1619226" cy="400110"/>
          </a:xfrm>
          <a:prstGeom prst="rect">
            <a:avLst/>
          </a:prstGeom>
          <a:noFill/>
          <a:ln w="12700" cap="sq">
            <a:noFill/>
            <a:miter lim="800000"/>
            <a:headEnd type="none" w="sm" len="sm"/>
            <a:tailEnd type="none" w="sm" len="sm"/>
          </a:ln>
          <a:effectLst>
            <a:softEdge rad="25400"/>
          </a:effectLst>
        </p:spPr>
        <p:txBody>
          <a:bodyPr wrap="none">
            <a:spAutoFit/>
          </a:bodyPr>
          <a:lstStyle/>
          <a:p>
            <a:pPr>
              <a:defRPr/>
            </a:pPr>
            <a:r>
              <a:rPr lang="en-US" sz="2000" b="1" dirty="0">
                <a:solidFill>
                  <a:schemeClr val="tx1">
                    <a:lumMod val="75000"/>
                    <a:lumOff val="25000"/>
                  </a:schemeClr>
                </a:solidFill>
              </a:rPr>
              <a:t>– Tony Hoare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67565"/>
            <a:ext cx="3581400" cy="2783711"/>
          </a:xfrm>
        </p:spPr>
        <p:txBody>
          <a:bodyPr/>
          <a:lstStyle/>
          <a:p>
            <a:r>
              <a:rPr lang="en-US" altLang="en-US" dirty="0"/>
              <a:t>UML Sequence Diagrams</a:t>
            </a:r>
          </a:p>
        </p:txBody>
      </p:sp>
      <p:sp>
        <p:nvSpPr>
          <p:cNvPr id="116747" name="Text Box 11"/>
          <p:cNvSpPr txBox="1">
            <a:spLocks noChangeArrowheads="1"/>
          </p:cNvSpPr>
          <p:nvPr/>
        </p:nvSpPr>
        <p:spPr bwMode="auto">
          <a:xfrm>
            <a:off x="1219200" y="4123435"/>
            <a:ext cx="9525000" cy="267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342900" indent="-342900">
              <a:buFont typeface="Arial" panose="020B0604020202020204" pitchFamily="34" charset="0"/>
              <a:buChar char="•"/>
            </a:pPr>
            <a:r>
              <a:rPr lang="en-US" altLang="en-US" sz="2400" i="1" dirty="0">
                <a:solidFill>
                  <a:schemeClr val="accent6"/>
                </a:solidFill>
              </a:rPr>
              <a:t>Sequence diagram</a:t>
            </a:r>
            <a:r>
              <a:rPr lang="en-US" altLang="en-US" sz="2400" i="1" dirty="0"/>
              <a:t>: captures the </a:t>
            </a:r>
            <a:r>
              <a:rPr lang="en-US" altLang="en-US" sz="2400" i="1" dirty="0">
                <a:solidFill>
                  <a:schemeClr val="accent3">
                    <a:lumMod val="40000"/>
                    <a:lumOff val="60000"/>
                  </a:schemeClr>
                </a:solidFill>
              </a:rPr>
              <a:t>sequence of messages between objects</a:t>
            </a:r>
          </a:p>
          <a:p>
            <a:pPr marL="342900" indent="-342900">
              <a:buFont typeface="Arial" panose="020B0604020202020204" pitchFamily="34" charset="0"/>
              <a:buChar char="•"/>
            </a:pPr>
            <a:r>
              <a:rPr lang="en-US" altLang="en-US" sz="2400" dirty="0"/>
              <a:t>Across the top: instances of objects</a:t>
            </a:r>
          </a:p>
          <a:p>
            <a:pPr marL="342900" indent="-342900">
              <a:buFont typeface="Arial" panose="020B0604020202020204" pitchFamily="34" charset="0"/>
              <a:buChar char="•"/>
            </a:pPr>
            <a:r>
              <a:rPr lang="en-US" altLang="en-US" sz="2400" dirty="0"/>
              <a:t>Dashed line: timeline for the object</a:t>
            </a:r>
          </a:p>
          <a:p>
            <a:pPr marL="342900" indent="-342900">
              <a:buFont typeface="Arial" panose="020B0604020202020204" pitchFamily="34" charset="0"/>
              <a:buChar char="•"/>
            </a:pPr>
            <a:r>
              <a:rPr lang="en-US" altLang="en-US" sz="2400" dirty="0"/>
              <a:t>Arrows: messages sent to objects</a:t>
            </a:r>
          </a:p>
          <a:p>
            <a:pPr marL="800100" lvl="1" indent="-342900">
              <a:buFont typeface="Arial" panose="020B0604020202020204" pitchFamily="34" charset="0"/>
              <a:buChar char="•"/>
            </a:pPr>
            <a:r>
              <a:rPr lang="en-US" altLang="en-US" sz="2400" dirty="0"/>
              <a:t>Messages ordered from top to bottom</a:t>
            </a:r>
          </a:p>
          <a:p>
            <a:pPr marL="800100" lvl="1" indent="-342900">
              <a:buFont typeface="Arial" panose="020B0604020202020204" pitchFamily="34" charset="0"/>
              <a:buChar char="•"/>
            </a:pPr>
            <a:r>
              <a:rPr lang="en-US" altLang="en-US" sz="2400" dirty="0"/>
              <a:t>Boxes on timelines: a call to a method</a:t>
            </a:r>
          </a:p>
          <a:p>
            <a:pPr marL="800100" lvl="1" indent="-342900">
              <a:buFont typeface="Arial" panose="020B0604020202020204" pitchFamily="34" charset="0"/>
              <a:buChar char="•"/>
            </a:pPr>
            <a:r>
              <a:rPr lang="en-US" altLang="en-US" sz="2400" dirty="0"/>
              <a:t>Dashed arrows: value returned – these are optional</a:t>
            </a:r>
          </a:p>
        </p:txBody>
      </p:sp>
      <p:pic>
        <p:nvPicPr>
          <p:cNvPr id="1026" name="Picture 2" descr="Image result for sequenc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
            <a:ext cx="7975192" cy="3581400"/>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6DC9060-1E27-2A80-7DC9-2D4FAB674CC9}"/>
              </a:ext>
            </a:extLst>
          </p:cNvPr>
          <p:cNvGrpSpPr/>
          <p:nvPr/>
        </p:nvGrpSpPr>
        <p:grpSpPr>
          <a:xfrm>
            <a:off x="3962400" y="268193"/>
            <a:ext cx="1752600" cy="882524"/>
            <a:chOff x="41476" y="2834879"/>
            <a:chExt cx="1752600" cy="882524"/>
          </a:xfrm>
        </p:grpSpPr>
        <p:sp>
          <p:nvSpPr>
            <p:cNvPr id="4" name="TextBox 3">
              <a:extLst>
                <a:ext uri="{FF2B5EF4-FFF2-40B4-BE49-F238E27FC236}">
                  <a16:creationId xmlns:a16="http://schemas.microsoft.com/office/drawing/2014/main" id="{1A46D4AD-DF5B-AD0C-954A-B32E1628FC79}"/>
                </a:ext>
              </a:extLst>
            </p:cNvPr>
            <p:cNvSpPr txBox="1"/>
            <p:nvPr/>
          </p:nvSpPr>
          <p:spPr>
            <a:xfrm>
              <a:off x="41476" y="2834879"/>
              <a:ext cx="1752600" cy="882524"/>
            </a:xfrm>
            <a:prstGeom prst="rect">
              <a:avLst/>
            </a:prstGeom>
            <a:solidFill>
              <a:schemeClr val="tx1"/>
            </a:solidFill>
          </p:spPr>
          <p:txBody>
            <a:bodyPr wrap="square" rtlCol="0">
              <a:spAutoFit/>
            </a:bodyPr>
            <a:lstStyle/>
            <a:p>
              <a:endParaRPr lang="en-US" dirty="0"/>
            </a:p>
            <a:p>
              <a:endParaRPr lang="en-US" dirty="0"/>
            </a:p>
            <a:p>
              <a:pPr algn="ctr"/>
              <a:r>
                <a:rPr lang="en-US" sz="1400" dirty="0" err="1">
                  <a:solidFill>
                    <a:schemeClr val="bg1"/>
                  </a:solidFill>
                </a:rPr>
                <a:t>aStudent</a:t>
              </a:r>
              <a:r>
                <a:rPr lang="en-US" sz="1400" dirty="0">
                  <a:solidFill>
                    <a:schemeClr val="bg1"/>
                  </a:solidFill>
                </a:rPr>
                <a:t> : Student</a:t>
              </a:r>
            </a:p>
          </p:txBody>
        </p:sp>
        <p:pic>
          <p:nvPicPr>
            <p:cNvPr id="2" name="Picture 2" descr="Image result for stick figure">
              <a:extLst>
                <a:ext uri="{FF2B5EF4-FFF2-40B4-BE49-F238E27FC236}">
                  <a16:creationId xmlns:a16="http://schemas.microsoft.com/office/drawing/2014/main" id="{6181F6D2-0240-E46E-4B60-A4224651E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25" y="2874372"/>
              <a:ext cx="618902" cy="60671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Straight Arrow Connector 8">
            <a:extLst>
              <a:ext uri="{FF2B5EF4-FFF2-40B4-BE49-F238E27FC236}">
                <a16:creationId xmlns:a16="http://schemas.microsoft.com/office/drawing/2014/main" id="{6B48D55B-B1AE-3E89-806A-E315C5EDFF6C}"/>
              </a:ext>
            </a:extLst>
          </p:cNvPr>
          <p:cNvCxnSpPr/>
          <p:nvPr/>
        </p:nvCxnSpPr>
        <p:spPr>
          <a:xfrm flipV="1">
            <a:off x="3429000" y="1150717"/>
            <a:ext cx="990600" cy="1700559"/>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3E7A3A-CD5B-B1EE-65CE-36350BDCC047}"/>
              </a:ext>
            </a:extLst>
          </p:cNvPr>
          <p:cNvSpPr txBox="1"/>
          <p:nvPr/>
        </p:nvSpPr>
        <p:spPr>
          <a:xfrm>
            <a:off x="1573843" y="2722990"/>
            <a:ext cx="2767232"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Alternatively, actors can be</a:t>
            </a:r>
          </a:p>
          <a:p>
            <a:r>
              <a:rPr lang="en-US" dirty="0"/>
              <a:t>shown using an image</a:t>
            </a:r>
          </a:p>
        </p:txBody>
      </p:sp>
    </p:spTree>
    <p:extLst>
      <p:ext uri="{BB962C8B-B14F-4D97-AF65-F5344CB8AC3E}">
        <p14:creationId xmlns:p14="http://schemas.microsoft.com/office/powerpoint/2010/main" val="39540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7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74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65125"/>
            <a:ext cx="10515600" cy="1325563"/>
          </a:xfrm>
        </p:spPr>
        <p:txBody>
          <a:bodyPr>
            <a:noAutofit/>
          </a:bodyPr>
          <a:lstStyle/>
          <a:p>
            <a:r>
              <a:rPr lang="en-US" sz="4400" dirty="0"/>
              <a:t>Sequence diagrams: high-level interactions</a:t>
            </a:r>
          </a:p>
        </p:txBody>
      </p:sp>
      <p:sp>
        <p:nvSpPr>
          <p:cNvPr id="5123" name="Content Placeholder 2"/>
          <p:cNvSpPr>
            <a:spLocks noGrp="1"/>
          </p:cNvSpPr>
          <p:nvPr>
            <p:ph idx="1"/>
          </p:nvPr>
        </p:nvSpPr>
        <p:spPr>
          <a:xfrm>
            <a:off x="1120000" y="1825625"/>
            <a:ext cx="10233800" cy="4667250"/>
          </a:xfrm>
        </p:spPr>
        <p:txBody>
          <a:bodyPr>
            <a:normAutofit/>
          </a:bodyPr>
          <a:lstStyle/>
          <a:p>
            <a:pPr lvl="1"/>
            <a:r>
              <a:rPr lang="en-US" dirty="0"/>
              <a:t>A diagram: </a:t>
            </a:r>
            <a:r>
              <a:rPr lang="en-US" i="1" dirty="0"/>
              <a:t>one</a:t>
            </a:r>
            <a:r>
              <a:rPr lang="en-US" dirty="0"/>
              <a:t> interaction for a specific circumstance </a:t>
            </a:r>
          </a:p>
          <a:p>
            <a:pPr lvl="2"/>
            <a:r>
              <a:rPr lang="en-US" dirty="0"/>
              <a:t>e.g. startup, shutdown, processing a single button click,…</a:t>
            </a:r>
          </a:p>
          <a:p>
            <a:pPr lvl="2"/>
            <a:r>
              <a:rPr lang="en-US" dirty="0"/>
              <a:t>for us: method calls</a:t>
            </a:r>
          </a:p>
          <a:p>
            <a:pPr lvl="3"/>
            <a:r>
              <a:rPr lang="en-US" dirty="0"/>
              <a:t>Can have other ways, but out of scope for this course</a:t>
            </a:r>
          </a:p>
          <a:p>
            <a:pPr lvl="2"/>
            <a:r>
              <a:rPr lang="en-US" dirty="0"/>
              <a:t>Generally the interaction shown is interesting or important for some reason</a:t>
            </a:r>
          </a:p>
          <a:p>
            <a:pPr lvl="1"/>
            <a:r>
              <a:rPr lang="en-US" dirty="0"/>
              <a:t>Key: a diagram captures sequence of events around a </a:t>
            </a:r>
            <a:r>
              <a:rPr lang="en-US" dirty="0">
                <a:solidFill>
                  <a:schemeClr val="accent6"/>
                </a:solidFill>
              </a:rPr>
              <a:t>scenario</a:t>
            </a:r>
          </a:p>
        </p:txBody>
      </p:sp>
      <p:sp>
        <p:nvSpPr>
          <p:cNvPr id="5126" name="Rectangle 11"/>
          <p:cNvSpPr>
            <a:spLocks noChangeArrowheads="1"/>
          </p:cNvSpPr>
          <p:nvPr/>
        </p:nvSpPr>
        <p:spPr bwMode="auto">
          <a:xfrm>
            <a:off x="2514600" y="4268379"/>
            <a:ext cx="1981200" cy="692727"/>
          </a:xfrm>
          <a:prstGeom prst="rect">
            <a:avLst/>
          </a:prstGeom>
          <a:solidFill>
            <a:schemeClr val="accent1"/>
          </a:solidFill>
          <a:ln w="9525" algn="ctr">
            <a:solidFill>
              <a:schemeClr val="tx1"/>
            </a:solidFill>
            <a:miter lim="800000"/>
            <a:headEnd/>
            <a:tailEnd/>
          </a:ln>
        </p:spPr>
        <p:txBody>
          <a:bodyPr wrap="none"/>
          <a:lstStyle/>
          <a:p>
            <a:pPr algn="ctr"/>
            <a:r>
              <a:rPr lang="en-US" dirty="0"/>
              <a:t>: ATM</a:t>
            </a:r>
          </a:p>
        </p:txBody>
      </p:sp>
      <p:cxnSp>
        <p:nvCxnSpPr>
          <p:cNvPr id="5128" name="Straight Arrow Connector 15"/>
          <p:cNvCxnSpPr>
            <a:cxnSpLocks noChangeShapeType="1"/>
            <a:stCxn id="5126" idx="2"/>
          </p:cNvCxnSpPr>
          <p:nvPr/>
        </p:nvCxnSpPr>
        <p:spPr bwMode="auto">
          <a:xfrm>
            <a:off x="3505200" y="4961106"/>
            <a:ext cx="36517" cy="1374750"/>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9" name="Rectangle 11"/>
          <p:cNvSpPr>
            <a:spLocks noChangeArrowheads="1"/>
          </p:cNvSpPr>
          <p:nvPr/>
        </p:nvSpPr>
        <p:spPr bwMode="auto">
          <a:xfrm>
            <a:off x="5029200" y="4267200"/>
            <a:ext cx="2133600" cy="692727"/>
          </a:xfrm>
          <a:prstGeom prst="rect">
            <a:avLst/>
          </a:prstGeom>
          <a:solidFill>
            <a:schemeClr val="accent1"/>
          </a:solidFill>
          <a:ln w="9525" algn="ctr">
            <a:solidFill>
              <a:schemeClr val="tx1"/>
            </a:solidFill>
            <a:miter lim="800000"/>
            <a:headEnd/>
            <a:tailEnd/>
          </a:ln>
        </p:spPr>
        <p:txBody>
          <a:bodyPr wrap="none"/>
          <a:lstStyle/>
          <a:p>
            <a:r>
              <a:rPr lang="en-US" dirty="0"/>
              <a:t>checking : Account</a:t>
            </a:r>
          </a:p>
        </p:txBody>
      </p:sp>
      <p:cxnSp>
        <p:nvCxnSpPr>
          <p:cNvPr id="10" name="Straight Arrow Connector 15"/>
          <p:cNvCxnSpPr>
            <a:cxnSpLocks noChangeShapeType="1"/>
            <a:stCxn id="9" idx="2"/>
          </p:cNvCxnSpPr>
          <p:nvPr/>
        </p:nvCxnSpPr>
        <p:spPr bwMode="auto">
          <a:xfrm>
            <a:off x="6096000" y="4959927"/>
            <a:ext cx="1" cy="1225565"/>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11" name="Rectangle 11"/>
          <p:cNvSpPr>
            <a:spLocks noChangeArrowheads="1"/>
          </p:cNvSpPr>
          <p:nvPr/>
        </p:nvSpPr>
        <p:spPr bwMode="auto">
          <a:xfrm>
            <a:off x="7848600" y="4275031"/>
            <a:ext cx="1981200" cy="692727"/>
          </a:xfrm>
          <a:prstGeom prst="rect">
            <a:avLst/>
          </a:prstGeom>
          <a:solidFill>
            <a:schemeClr val="accent1"/>
          </a:solidFill>
          <a:ln w="9525" algn="ctr">
            <a:solidFill>
              <a:schemeClr val="tx1"/>
            </a:solidFill>
            <a:miter lim="800000"/>
            <a:headEnd/>
            <a:tailEnd/>
          </a:ln>
        </p:spPr>
        <p:txBody>
          <a:bodyPr wrap="none"/>
          <a:lstStyle/>
          <a:p>
            <a:r>
              <a:rPr lang="en-US" dirty="0"/>
              <a:t>savings : Account</a:t>
            </a:r>
          </a:p>
        </p:txBody>
      </p:sp>
      <p:cxnSp>
        <p:nvCxnSpPr>
          <p:cNvPr id="12" name="Straight Arrow Connector 15"/>
          <p:cNvCxnSpPr>
            <a:cxnSpLocks noChangeShapeType="1"/>
            <a:endCxn id="22" idx="2"/>
          </p:cNvCxnSpPr>
          <p:nvPr/>
        </p:nvCxnSpPr>
        <p:spPr bwMode="auto">
          <a:xfrm>
            <a:off x="8948024" y="5026646"/>
            <a:ext cx="5082" cy="1311839"/>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 name="Straight Arrow Connector 2"/>
          <p:cNvCxnSpPr/>
          <p:nvPr/>
        </p:nvCxnSpPr>
        <p:spPr bwMode="auto">
          <a:xfrm>
            <a:off x="3543302" y="5648343"/>
            <a:ext cx="2514600"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5" name="TextBox 4"/>
          <p:cNvSpPr txBox="1"/>
          <p:nvPr/>
        </p:nvSpPr>
        <p:spPr>
          <a:xfrm>
            <a:off x="3581401" y="5366789"/>
            <a:ext cx="2113079" cy="338554"/>
          </a:xfrm>
          <a:prstGeom prst="rect">
            <a:avLst/>
          </a:prstGeom>
          <a:noFill/>
        </p:spPr>
        <p:txBody>
          <a:bodyPr wrap="none" rtlCol="0">
            <a:spAutoFit/>
          </a:bodyPr>
          <a:lstStyle/>
          <a:p>
            <a:r>
              <a:rPr lang="en-US" sz="1600" dirty="0"/>
              <a:t>status = withdraw(100)</a:t>
            </a:r>
          </a:p>
        </p:txBody>
      </p:sp>
      <p:cxnSp>
        <p:nvCxnSpPr>
          <p:cNvPr id="18" name="Straight Arrow Connector 17"/>
          <p:cNvCxnSpPr/>
          <p:nvPr/>
        </p:nvCxnSpPr>
        <p:spPr bwMode="auto">
          <a:xfrm>
            <a:off x="3541717" y="6029343"/>
            <a:ext cx="5335585"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20" name="TextBox 19"/>
          <p:cNvSpPr txBox="1"/>
          <p:nvPr/>
        </p:nvSpPr>
        <p:spPr>
          <a:xfrm>
            <a:off x="3581402" y="5716354"/>
            <a:ext cx="1946367" cy="338554"/>
          </a:xfrm>
          <a:prstGeom prst="rect">
            <a:avLst/>
          </a:prstGeom>
          <a:noFill/>
        </p:spPr>
        <p:txBody>
          <a:bodyPr wrap="none" rtlCol="0">
            <a:spAutoFit/>
          </a:bodyPr>
          <a:lstStyle/>
          <a:p>
            <a:r>
              <a:rPr lang="en-US" sz="1600" dirty="0"/>
              <a:t>status = deposit(100)</a:t>
            </a:r>
          </a:p>
        </p:txBody>
      </p:sp>
      <p:sp>
        <p:nvSpPr>
          <p:cNvPr id="7" name="Rectangle 6"/>
          <p:cNvSpPr/>
          <p:nvPr/>
        </p:nvSpPr>
        <p:spPr bwMode="auto">
          <a:xfrm>
            <a:off x="6057902" y="5547077"/>
            <a:ext cx="151607" cy="33855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22" name="Rectangle 21"/>
          <p:cNvSpPr/>
          <p:nvPr/>
        </p:nvSpPr>
        <p:spPr bwMode="auto">
          <a:xfrm>
            <a:off x="8877302" y="5999931"/>
            <a:ext cx="151607" cy="33855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19" name="Rectangle 18"/>
          <p:cNvSpPr/>
          <p:nvPr/>
        </p:nvSpPr>
        <p:spPr bwMode="auto">
          <a:xfrm>
            <a:off x="3467895" y="5448199"/>
            <a:ext cx="151607" cy="59569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cxnSp>
        <p:nvCxnSpPr>
          <p:cNvPr id="21" name="Straight Arrow Connector 20"/>
          <p:cNvCxnSpPr/>
          <p:nvPr/>
        </p:nvCxnSpPr>
        <p:spPr bwMode="auto">
          <a:xfrm>
            <a:off x="2095502" y="5486446"/>
            <a:ext cx="1337606"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23" name="TextBox 22"/>
          <p:cNvSpPr txBox="1"/>
          <p:nvPr/>
        </p:nvSpPr>
        <p:spPr>
          <a:xfrm>
            <a:off x="2415738" y="5187852"/>
            <a:ext cx="612668" cy="338554"/>
          </a:xfrm>
          <a:prstGeom prst="rect">
            <a:avLst/>
          </a:prstGeom>
          <a:noFill/>
        </p:spPr>
        <p:txBody>
          <a:bodyPr wrap="none" rtlCol="0">
            <a:spAutoFit/>
          </a:bodyPr>
          <a:lstStyle/>
          <a:p>
            <a:r>
              <a:rPr lang="en-US" sz="1600" dirty="0"/>
              <a:t>main</a:t>
            </a:r>
          </a:p>
        </p:txBody>
      </p:sp>
    </p:spTree>
    <p:extLst>
      <p:ext uri="{BB962C8B-B14F-4D97-AF65-F5344CB8AC3E}">
        <p14:creationId xmlns:p14="http://schemas.microsoft.com/office/powerpoint/2010/main" val="287808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B980E7-4554-D221-7322-86D094A77A7D}"/>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561BCCA1-86CE-9299-C26A-4FBAEFB49CFA}"/>
              </a:ext>
            </a:extLst>
          </p:cNvPr>
          <p:cNvSpPr>
            <a:spLocks noGrp="1"/>
          </p:cNvSpPr>
          <p:nvPr>
            <p:ph type="title"/>
          </p:nvPr>
        </p:nvSpPr>
        <p:spPr>
          <a:xfrm>
            <a:off x="838200" y="365125"/>
            <a:ext cx="10515600" cy="1325563"/>
          </a:xfrm>
        </p:spPr>
        <p:txBody>
          <a:bodyPr>
            <a:noAutofit/>
          </a:bodyPr>
          <a:lstStyle/>
          <a:p>
            <a:r>
              <a:rPr lang="en-US" sz="4400" dirty="0"/>
              <a:t>Sequence diagrams: high-level interactions</a:t>
            </a:r>
          </a:p>
        </p:txBody>
      </p:sp>
      <p:sp>
        <p:nvSpPr>
          <p:cNvPr id="5123" name="Content Placeholder 2">
            <a:extLst>
              <a:ext uri="{FF2B5EF4-FFF2-40B4-BE49-F238E27FC236}">
                <a16:creationId xmlns:a16="http://schemas.microsoft.com/office/drawing/2014/main" id="{865142AF-F25C-249B-7E57-540264193573}"/>
              </a:ext>
            </a:extLst>
          </p:cNvPr>
          <p:cNvSpPr>
            <a:spLocks noGrp="1"/>
          </p:cNvSpPr>
          <p:nvPr>
            <p:ph idx="1"/>
          </p:nvPr>
        </p:nvSpPr>
        <p:spPr>
          <a:xfrm>
            <a:off x="1114815" y="1599381"/>
            <a:ext cx="10233800" cy="4667250"/>
          </a:xfrm>
        </p:spPr>
        <p:txBody>
          <a:bodyPr>
            <a:normAutofit/>
          </a:bodyPr>
          <a:lstStyle/>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public class ATM {  </a:t>
            </a:r>
            <a:br>
              <a:rPr lang="en-US" sz="2000" dirty="0">
                <a:solidFill>
                  <a:schemeClr val="accent3">
                    <a:lumMod val="40000"/>
                    <a:lumOff val="60000"/>
                  </a:schemeClr>
                </a:solidFill>
                <a:latin typeface="Consolas" panose="020B0609020204030204" pitchFamily="49" charset="0"/>
                <a:cs typeface="Consolas" panose="020B0609020204030204" pitchFamily="49" charset="0"/>
              </a:rPr>
            </a:br>
            <a:r>
              <a:rPr lang="en-US" sz="2000" dirty="0">
                <a:solidFill>
                  <a:schemeClr val="accent3">
                    <a:lumMod val="40000"/>
                    <a:lumOff val="60000"/>
                  </a:schemeClr>
                </a:solidFill>
                <a:latin typeface="Consolas" panose="020B0609020204030204" pitchFamily="49" charset="0"/>
                <a:cs typeface="Consolas" panose="020B0609020204030204" pitchFamily="49" charset="0"/>
              </a:rPr>
              <a:t>   private static Account checking = new Account();</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   private static Account savings  = new Account();</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   private ATM() { }</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   public static void main(String[] </a:t>
            </a:r>
            <a:r>
              <a:rPr lang="en-US" sz="2000" dirty="0" err="1">
                <a:solidFill>
                  <a:schemeClr val="accent3">
                    <a:lumMod val="40000"/>
                    <a:lumOff val="60000"/>
                  </a:schemeClr>
                </a:solidFill>
                <a:latin typeface="Consolas" panose="020B0609020204030204" pitchFamily="49" charset="0"/>
                <a:cs typeface="Consolas" panose="020B0609020204030204" pitchFamily="49" charset="0"/>
              </a:rPr>
              <a:t>args</a:t>
            </a:r>
            <a:r>
              <a:rPr lang="en-US" sz="2000" dirty="0">
                <a:solidFill>
                  <a:schemeClr val="accent3">
                    <a:lumMod val="40000"/>
                    <a:lumOff val="60000"/>
                  </a:schemeClr>
                </a:solidFill>
                <a:latin typeface="Consolas" panose="020B0609020204030204" pitchFamily="49" charset="0"/>
                <a:cs typeface="Consolas" panose="020B0609020204030204" pitchFamily="49" charset="0"/>
              </a:rPr>
              <a:t>) {</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      </a:t>
            </a:r>
            <a:r>
              <a:rPr lang="en-US" sz="2000" dirty="0" err="1">
                <a:solidFill>
                  <a:schemeClr val="accent3">
                    <a:lumMod val="40000"/>
                    <a:lumOff val="60000"/>
                  </a:schemeClr>
                </a:solidFill>
                <a:latin typeface="Consolas" panose="020B0609020204030204" pitchFamily="49" charset="0"/>
                <a:cs typeface="Consolas" panose="020B0609020204030204" pitchFamily="49" charset="0"/>
              </a:rPr>
              <a:t>boolean</a:t>
            </a:r>
            <a:r>
              <a:rPr lang="en-US" sz="2000" dirty="0">
                <a:solidFill>
                  <a:schemeClr val="accent3">
                    <a:lumMod val="40000"/>
                    <a:lumOff val="60000"/>
                  </a:schemeClr>
                </a:solidFill>
                <a:latin typeface="Consolas" panose="020B0609020204030204" pitchFamily="49" charset="0"/>
                <a:cs typeface="Consolas" panose="020B0609020204030204" pitchFamily="49" charset="0"/>
              </a:rPr>
              <a:t> status = </a:t>
            </a:r>
            <a:r>
              <a:rPr lang="en-US" sz="2000" dirty="0" err="1">
                <a:solidFill>
                  <a:schemeClr val="accent3">
                    <a:lumMod val="40000"/>
                    <a:lumOff val="60000"/>
                  </a:schemeClr>
                </a:solidFill>
                <a:latin typeface="Consolas" panose="020B0609020204030204" pitchFamily="49" charset="0"/>
                <a:cs typeface="Consolas" panose="020B0609020204030204" pitchFamily="49" charset="0"/>
              </a:rPr>
              <a:t>checking.withdraw</a:t>
            </a:r>
            <a:r>
              <a:rPr lang="en-US" sz="2000" dirty="0">
                <a:solidFill>
                  <a:schemeClr val="accent3">
                    <a:lumMod val="40000"/>
                    <a:lumOff val="60000"/>
                  </a:schemeClr>
                </a:solidFill>
                <a:latin typeface="Consolas" panose="020B0609020204030204" pitchFamily="49" charset="0"/>
                <a:cs typeface="Consolas" panose="020B0609020204030204" pitchFamily="49" charset="0"/>
              </a:rPr>
              <a:t>(100);</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      status = </a:t>
            </a:r>
            <a:r>
              <a:rPr lang="en-US" sz="2000" dirty="0" err="1">
                <a:solidFill>
                  <a:schemeClr val="accent3">
                    <a:lumMod val="40000"/>
                    <a:lumOff val="60000"/>
                  </a:schemeClr>
                </a:solidFill>
                <a:latin typeface="Consolas" panose="020B0609020204030204" pitchFamily="49" charset="0"/>
                <a:cs typeface="Consolas" panose="020B0609020204030204" pitchFamily="49" charset="0"/>
              </a:rPr>
              <a:t>savings.deposit</a:t>
            </a:r>
            <a:r>
              <a:rPr lang="en-US" sz="2000" dirty="0">
                <a:solidFill>
                  <a:schemeClr val="accent3">
                    <a:lumMod val="40000"/>
                    <a:lumOff val="60000"/>
                  </a:schemeClr>
                </a:solidFill>
                <a:latin typeface="Consolas" panose="020B0609020204030204" pitchFamily="49" charset="0"/>
                <a:cs typeface="Consolas" panose="020B0609020204030204" pitchFamily="49" charset="0"/>
              </a:rPr>
              <a:t>(100);</a:t>
            </a:r>
            <a:br>
              <a:rPr lang="en-US" sz="2000" dirty="0">
                <a:solidFill>
                  <a:schemeClr val="accent3">
                    <a:lumMod val="40000"/>
                    <a:lumOff val="60000"/>
                  </a:schemeClr>
                </a:solidFill>
                <a:latin typeface="Consolas" panose="020B0609020204030204" pitchFamily="49" charset="0"/>
                <a:cs typeface="Consolas" panose="020B0609020204030204" pitchFamily="49" charset="0"/>
              </a:rPr>
            </a:br>
            <a:r>
              <a:rPr lang="en-US" sz="2000" dirty="0">
                <a:solidFill>
                  <a:schemeClr val="accent3">
                    <a:lumMod val="40000"/>
                    <a:lumOff val="60000"/>
                  </a:schemeClr>
                </a:solidFill>
                <a:latin typeface="Consolas" panose="020B0609020204030204" pitchFamily="49" charset="0"/>
                <a:cs typeface="Consolas" panose="020B0609020204030204" pitchFamily="49" charset="0"/>
              </a:rPr>
              <a:t>   }	</a:t>
            </a:r>
          </a:p>
          <a:p>
            <a:pPr marL="0" indent="0">
              <a:spcBef>
                <a:spcPts val="0"/>
              </a:spcBef>
              <a:spcAft>
                <a:spcPts val="1000"/>
              </a:spcAft>
              <a:buNone/>
            </a:pPr>
            <a:r>
              <a:rPr lang="en-US" sz="2000" dirty="0">
                <a:solidFill>
                  <a:schemeClr val="accent3">
                    <a:lumMod val="40000"/>
                    <a:lumOff val="60000"/>
                  </a:schemeClr>
                </a:solidFill>
                <a:latin typeface="Consolas" panose="020B0609020204030204" pitchFamily="49" charset="0"/>
                <a:cs typeface="Consolas" panose="020B0609020204030204" pitchFamily="49" charset="0"/>
              </a:rPr>
              <a:t>}</a:t>
            </a:r>
            <a:endParaRPr lang="en-US" sz="1800" dirty="0">
              <a:solidFill>
                <a:schemeClr val="accent3">
                  <a:lumMod val="40000"/>
                  <a:lumOff val="60000"/>
                </a:schemeClr>
              </a:solidFill>
              <a:latin typeface="Consolas" panose="020B0609020204030204" pitchFamily="49" charset="0"/>
              <a:cs typeface="Consolas" panose="020B0609020204030204" pitchFamily="49" charset="0"/>
            </a:endParaRPr>
          </a:p>
        </p:txBody>
      </p:sp>
      <p:sp>
        <p:nvSpPr>
          <p:cNvPr id="5126" name="Rectangle 11">
            <a:extLst>
              <a:ext uri="{FF2B5EF4-FFF2-40B4-BE49-F238E27FC236}">
                <a16:creationId xmlns:a16="http://schemas.microsoft.com/office/drawing/2014/main" id="{18C0BD25-8033-DDA4-3555-8914087080CB}"/>
              </a:ext>
            </a:extLst>
          </p:cNvPr>
          <p:cNvSpPr>
            <a:spLocks noChangeArrowheads="1"/>
          </p:cNvSpPr>
          <p:nvPr/>
        </p:nvSpPr>
        <p:spPr bwMode="auto">
          <a:xfrm>
            <a:off x="3657600" y="4725579"/>
            <a:ext cx="1981200" cy="692727"/>
          </a:xfrm>
          <a:prstGeom prst="rect">
            <a:avLst/>
          </a:prstGeom>
          <a:solidFill>
            <a:schemeClr val="accent1"/>
          </a:solidFill>
          <a:ln w="9525" algn="ctr">
            <a:solidFill>
              <a:schemeClr val="tx1"/>
            </a:solidFill>
            <a:miter lim="800000"/>
            <a:headEnd/>
            <a:tailEnd/>
          </a:ln>
        </p:spPr>
        <p:txBody>
          <a:bodyPr wrap="none"/>
          <a:lstStyle/>
          <a:p>
            <a:pPr algn="ctr"/>
            <a:r>
              <a:rPr lang="en-US" dirty="0"/>
              <a:t>: ATM</a:t>
            </a:r>
          </a:p>
        </p:txBody>
      </p:sp>
      <p:cxnSp>
        <p:nvCxnSpPr>
          <p:cNvPr id="5128" name="Straight Arrow Connector 15">
            <a:extLst>
              <a:ext uri="{FF2B5EF4-FFF2-40B4-BE49-F238E27FC236}">
                <a16:creationId xmlns:a16="http://schemas.microsoft.com/office/drawing/2014/main" id="{4C662AC7-1D38-C2C7-2BD5-CC257AEEEB68}"/>
              </a:ext>
            </a:extLst>
          </p:cNvPr>
          <p:cNvCxnSpPr>
            <a:cxnSpLocks noChangeShapeType="1"/>
            <a:stCxn id="5126" idx="2"/>
          </p:cNvCxnSpPr>
          <p:nvPr/>
        </p:nvCxnSpPr>
        <p:spPr bwMode="auto">
          <a:xfrm>
            <a:off x="4648200" y="5418306"/>
            <a:ext cx="36517" cy="1374750"/>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9" name="Rectangle 11">
            <a:extLst>
              <a:ext uri="{FF2B5EF4-FFF2-40B4-BE49-F238E27FC236}">
                <a16:creationId xmlns:a16="http://schemas.microsoft.com/office/drawing/2014/main" id="{B8FA8472-4209-2E97-5001-341B1FC7737D}"/>
              </a:ext>
            </a:extLst>
          </p:cNvPr>
          <p:cNvSpPr>
            <a:spLocks noChangeArrowheads="1"/>
          </p:cNvSpPr>
          <p:nvPr/>
        </p:nvSpPr>
        <p:spPr bwMode="auto">
          <a:xfrm>
            <a:off x="6172200" y="4724400"/>
            <a:ext cx="2133600" cy="692727"/>
          </a:xfrm>
          <a:prstGeom prst="rect">
            <a:avLst/>
          </a:prstGeom>
          <a:solidFill>
            <a:schemeClr val="accent1"/>
          </a:solidFill>
          <a:ln w="9525" algn="ctr">
            <a:solidFill>
              <a:schemeClr val="tx1"/>
            </a:solidFill>
            <a:miter lim="800000"/>
            <a:headEnd/>
            <a:tailEnd/>
          </a:ln>
        </p:spPr>
        <p:txBody>
          <a:bodyPr wrap="none"/>
          <a:lstStyle/>
          <a:p>
            <a:r>
              <a:rPr lang="en-US" dirty="0"/>
              <a:t>checking : Account</a:t>
            </a:r>
          </a:p>
        </p:txBody>
      </p:sp>
      <p:cxnSp>
        <p:nvCxnSpPr>
          <p:cNvPr id="10" name="Straight Arrow Connector 15">
            <a:extLst>
              <a:ext uri="{FF2B5EF4-FFF2-40B4-BE49-F238E27FC236}">
                <a16:creationId xmlns:a16="http://schemas.microsoft.com/office/drawing/2014/main" id="{1D26FB1E-7674-112A-2E8E-9B4B2F1CE87D}"/>
              </a:ext>
            </a:extLst>
          </p:cNvPr>
          <p:cNvCxnSpPr>
            <a:cxnSpLocks noChangeShapeType="1"/>
            <a:stCxn id="9" idx="2"/>
          </p:cNvCxnSpPr>
          <p:nvPr/>
        </p:nvCxnSpPr>
        <p:spPr bwMode="auto">
          <a:xfrm>
            <a:off x="7239000" y="5417127"/>
            <a:ext cx="1" cy="1225565"/>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11" name="Rectangle 11">
            <a:extLst>
              <a:ext uri="{FF2B5EF4-FFF2-40B4-BE49-F238E27FC236}">
                <a16:creationId xmlns:a16="http://schemas.microsoft.com/office/drawing/2014/main" id="{CA5F3CF8-8AD9-242D-6130-460D39A8C377}"/>
              </a:ext>
            </a:extLst>
          </p:cNvPr>
          <p:cNvSpPr>
            <a:spLocks noChangeArrowheads="1"/>
          </p:cNvSpPr>
          <p:nvPr/>
        </p:nvSpPr>
        <p:spPr bwMode="auto">
          <a:xfrm>
            <a:off x="8991600" y="4732231"/>
            <a:ext cx="1981200" cy="692727"/>
          </a:xfrm>
          <a:prstGeom prst="rect">
            <a:avLst/>
          </a:prstGeom>
          <a:solidFill>
            <a:schemeClr val="accent1"/>
          </a:solidFill>
          <a:ln w="9525" algn="ctr">
            <a:solidFill>
              <a:schemeClr val="tx1"/>
            </a:solidFill>
            <a:miter lim="800000"/>
            <a:headEnd/>
            <a:tailEnd/>
          </a:ln>
        </p:spPr>
        <p:txBody>
          <a:bodyPr wrap="none"/>
          <a:lstStyle/>
          <a:p>
            <a:r>
              <a:rPr lang="en-US" dirty="0"/>
              <a:t>savings : Account</a:t>
            </a:r>
          </a:p>
        </p:txBody>
      </p:sp>
      <p:cxnSp>
        <p:nvCxnSpPr>
          <p:cNvPr id="12" name="Straight Arrow Connector 15">
            <a:extLst>
              <a:ext uri="{FF2B5EF4-FFF2-40B4-BE49-F238E27FC236}">
                <a16:creationId xmlns:a16="http://schemas.microsoft.com/office/drawing/2014/main" id="{08D43B65-A521-AA87-F511-510965FB57FC}"/>
              </a:ext>
            </a:extLst>
          </p:cNvPr>
          <p:cNvCxnSpPr>
            <a:cxnSpLocks noChangeShapeType="1"/>
            <a:endCxn id="22" idx="2"/>
          </p:cNvCxnSpPr>
          <p:nvPr/>
        </p:nvCxnSpPr>
        <p:spPr bwMode="auto">
          <a:xfrm>
            <a:off x="10091024" y="5483846"/>
            <a:ext cx="5082" cy="1311839"/>
          </a:xfrm>
          <a:prstGeom prst="straightConnector1">
            <a:avLst/>
          </a:prstGeom>
          <a:noFill/>
          <a:ln w="22225"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 name="Straight Arrow Connector 2">
            <a:extLst>
              <a:ext uri="{FF2B5EF4-FFF2-40B4-BE49-F238E27FC236}">
                <a16:creationId xmlns:a16="http://schemas.microsoft.com/office/drawing/2014/main" id="{075253E3-A9EB-30F2-E5DB-2822D9FBA469}"/>
              </a:ext>
            </a:extLst>
          </p:cNvPr>
          <p:cNvCxnSpPr/>
          <p:nvPr/>
        </p:nvCxnSpPr>
        <p:spPr bwMode="auto">
          <a:xfrm>
            <a:off x="4686302" y="6105543"/>
            <a:ext cx="2514600"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5" name="TextBox 4">
            <a:extLst>
              <a:ext uri="{FF2B5EF4-FFF2-40B4-BE49-F238E27FC236}">
                <a16:creationId xmlns:a16="http://schemas.microsoft.com/office/drawing/2014/main" id="{8C37D634-0019-AA3E-E989-D3CD59210022}"/>
              </a:ext>
            </a:extLst>
          </p:cNvPr>
          <p:cNvSpPr txBox="1"/>
          <p:nvPr/>
        </p:nvSpPr>
        <p:spPr>
          <a:xfrm>
            <a:off x="4724401" y="5823989"/>
            <a:ext cx="2113079" cy="338554"/>
          </a:xfrm>
          <a:prstGeom prst="rect">
            <a:avLst/>
          </a:prstGeom>
          <a:noFill/>
        </p:spPr>
        <p:txBody>
          <a:bodyPr wrap="none" rtlCol="0">
            <a:spAutoFit/>
          </a:bodyPr>
          <a:lstStyle/>
          <a:p>
            <a:r>
              <a:rPr lang="en-US" sz="1600" dirty="0"/>
              <a:t>status = withdraw(100)</a:t>
            </a:r>
          </a:p>
        </p:txBody>
      </p:sp>
      <p:cxnSp>
        <p:nvCxnSpPr>
          <p:cNvPr id="18" name="Straight Arrow Connector 17">
            <a:extLst>
              <a:ext uri="{FF2B5EF4-FFF2-40B4-BE49-F238E27FC236}">
                <a16:creationId xmlns:a16="http://schemas.microsoft.com/office/drawing/2014/main" id="{83CD9E86-4C6B-FB1C-69E7-B8B6D88FD6CF}"/>
              </a:ext>
            </a:extLst>
          </p:cNvPr>
          <p:cNvCxnSpPr/>
          <p:nvPr/>
        </p:nvCxnSpPr>
        <p:spPr bwMode="auto">
          <a:xfrm>
            <a:off x="4684717" y="6486543"/>
            <a:ext cx="5335585"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20" name="TextBox 19">
            <a:extLst>
              <a:ext uri="{FF2B5EF4-FFF2-40B4-BE49-F238E27FC236}">
                <a16:creationId xmlns:a16="http://schemas.microsoft.com/office/drawing/2014/main" id="{F6533B79-BF27-B327-2F29-7178BA68BB0E}"/>
              </a:ext>
            </a:extLst>
          </p:cNvPr>
          <p:cNvSpPr txBox="1"/>
          <p:nvPr/>
        </p:nvSpPr>
        <p:spPr>
          <a:xfrm>
            <a:off x="4724402" y="6173554"/>
            <a:ext cx="1946367" cy="338554"/>
          </a:xfrm>
          <a:prstGeom prst="rect">
            <a:avLst/>
          </a:prstGeom>
          <a:noFill/>
        </p:spPr>
        <p:txBody>
          <a:bodyPr wrap="none" rtlCol="0">
            <a:spAutoFit/>
          </a:bodyPr>
          <a:lstStyle/>
          <a:p>
            <a:r>
              <a:rPr lang="en-US" sz="1600" dirty="0"/>
              <a:t>status = deposit(100)</a:t>
            </a:r>
          </a:p>
        </p:txBody>
      </p:sp>
      <p:sp>
        <p:nvSpPr>
          <p:cNvPr id="7" name="Rectangle 6">
            <a:extLst>
              <a:ext uri="{FF2B5EF4-FFF2-40B4-BE49-F238E27FC236}">
                <a16:creationId xmlns:a16="http://schemas.microsoft.com/office/drawing/2014/main" id="{1BE1122F-564F-2A88-D7D5-833C724D181E}"/>
              </a:ext>
            </a:extLst>
          </p:cNvPr>
          <p:cNvSpPr/>
          <p:nvPr/>
        </p:nvSpPr>
        <p:spPr bwMode="auto">
          <a:xfrm>
            <a:off x="7200902" y="6004277"/>
            <a:ext cx="151607" cy="33855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40AE1C4-A8B1-9174-2D3E-D4097A608E3C}"/>
              </a:ext>
            </a:extLst>
          </p:cNvPr>
          <p:cNvSpPr/>
          <p:nvPr/>
        </p:nvSpPr>
        <p:spPr bwMode="auto">
          <a:xfrm>
            <a:off x="10020302" y="6457131"/>
            <a:ext cx="151607" cy="33855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A7F8EA18-1B1E-40CF-3B71-BD74759AF68B}"/>
              </a:ext>
            </a:extLst>
          </p:cNvPr>
          <p:cNvSpPr/>
          <p:nvPr/>
        </p:nvSpPr>
        <p:spPr bwMode="auto">
          <a:xfrm>
            <a:off x="4610895" y="5905399"/>
            <a:ext cx="151607" cy="59569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cxnSp>
        <p:nvCxnSpPr>
          <p:cNvPr id="21" name="Straight Arrow Connector 20">
            <a:extLst>
              <a:ext uri="{FF2B5EF4-FFF2-40B4-BE49-F238E27FC236}">
                <a16:creationId xmlns:a16="http://schemas.microsoft.com/office/drawing/2014/main" id="{E36F938C-5820-71D7-42A1-D0E3A1AF11AC}"/>
              </a:ext>
            </a:extLst>
          </p:cNvPr>
          <p:cNvCxnSpPr/>
          <p:nvPr/>
        </p:nvCxnSpPr>
        <p:spPr bwMode="auto">
          <a:xfrm>
            <a:off x="3238502" y="5943646"/>
            <a:ext cx="1337606"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23" name="TextBox 22">
            <a:extLst>
              <a:ext uri="{FF2B5EF4-FFF2-40B4-BE49-F238E27FC236}">
                <a16:creationId xmlns:a16="http://schemas.microsoft.com/office/drawing/2014/main" id="{4DC4497C-7AE8-9974-CD97-ED49FBA0441B}"/>
              </a:ext>
            </a:extLst>
          </p:cNvPr>
          <p:cNvSpPr txBox="1"/>
          <p:nvPr/>
        </p:nvSpPr>
        <p:spPr>
          <a:xfrm>
            <a:off x="3558738" y="5645052"/>
            <a:ext cx="612668" cy="338554"/>
          </a:xfrm>
          <a:prstGeom prst="rect">
            <a:avLst/>
          </a:prstGeom>
          <a:noFill/>
        </p:spPr>
        <p:txBody>
          <a:bodyPr wrap="none" rtlCol="0">
            <a:spAutoFit/>
          </a:bodyPr>
          <a:lstStyle/>
          <a:p>
            <a:r>
              <a:rPr lang="en-US" sz="1600" dirty="0"/>
              <a:t>main</a:t>
            </a:r>
          </a:p>
        </p:txBody>
      </p:sp>
      <p:sp>
        <p:nvSpPr>
          <p:cNvPr id="2" name="TextBox 1">
            <a:extLst>
              <a:ext uri="{FF2B5EF4-FFF2-40B4-BE49-F238E27FC236}">
                <a16:creationId xmlns:a16="http://schemas.microsoft.com/office/drawing/2014/main" id="{ABB0D042-F1E1-1263-AEB0-4D75CA99C0A0}"/>
              </a:ext>
            </a:extLst>
          </p:cNvPr>
          <p:cNvSpPr txBox="1"/>
          <p:nvPr/>
        </p:nvSpPr>
        <p:spPr>
          <a:xfrm>
            <a:off x="8039100" y="2813811"/>
            <a:ext cx="3886200" cy="13234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000" dirty="0">
                <a:solidFill>
                  <a:schemeClr val="bg1"/>
                </a:solidFill>
              </a:rPr>
              <a:t>Note: form of name in box is </a:t>
            </a:r>
            <a:r>
              <a:rPr lang="en-US" sz="2000" dirty="0" err="1">
                <a:solidFill>
                  <a:schemeClr val="bg1"/>
                </a:solidFill>
              </a:rPr>
              <a:t>variable_name</a:t>
            </a:r>
            <a:r>
              <a:rPr lang="en-US" sz="2000" dirty="0">
                <a:solidFill>
                  <a:schemeClr val="bg1"/>
                </a:solidFill>
              </a:rPr>
              <a:t> : class</a:t>
            </a:r>
          </a:p>
          <a:p>
            <a:pPr marL="285750" indent="-285750">
              <a:buFont typeface="Arial" panose="020B0604020202020204" pitchFamily="34" charset="0"/>
              <a:buChar char="•"/>
            </a:pPr>
            <a:r>
              <a:rPr lang="en-US" sz="2000" dirty="0">
                <a:solidFill>
                  <a:schemeClr val="bg1"/>
                </a:solidFill>
              </a:rPr>
              <a:t>These are instances at runtime</a:t>
            </a:r>
          </a:p>
          <a:p>
            <a:pPr marL="285750" indent="-285750">
              <a:buFont typeface="Arial" panose="020B0604020202020204" pitchFamily="34" charset="0"/>
              <a:buChar char="•"/>
            </a:pPr>
            <a:r>
              <a:rPr lang="en-US" sz="2000" dirty="0">
                <a:solidFill>
                  <a:schemeClr val="bg1"/>
                </a:solidFill>
              </a:rPr>
              <a:t>Use : X if the instance is obvious</a:t>
            </a:r>
          </a:p>
        </p:txBody>
      </p:sp>
    </p:spTree>
    <p:extLst>
      <p:ext uri="{BB962C8B-B14F-4D97-AF65-F5344CB8AC3E}">
        <p14:creationId xmlns:p14="http://schemas.microsoft.com/office/powerpoint/2010/main" val="4539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Example</a:t>
            </a:r>
          </a:p>
        </p:txBody>
      </p:sp>
      <p:sp>
        <p:nvSpPr>
          <p:cNvPr id="7" name="Content Placeholder 6">
            <a:extLst>
              <a:ext uri="{FF2B5EF4-FFF2-40B4-BE49-F238E27FC236}">
                <a16:creationId xmlns:a16="http://schemas.microsoft.com/office/drawing/2014/main" id="{6A024ECD-4C83-D95A-8C8A-BCDBEC0504B9}"/>
              </a:ext>
            </a:extLst>
          </p:cNvPr>
          <p:cNvSpPr>
            <a:spLocks noGrp="1"/>
          </p:cNvSpPr>
          <p:nvPr>
            <p:ph idx="1"/>
          </p:nvPr>
        </p:nvSpPr>
        <p:spPr>
          <a:xfrm>
            <a:off x="1120000" y="1825625"/>
            <a:ext cx="2232800" cy="4041775"/>
          </a:xfrm>
        </p:spPr>
        <p:txBody>
          <a:bodyPr/>
          <a:lstStyle/>
          <a:p>
            <a:r>
              <a:rPr lang="en-US" dirty="0"/>
              <a:t>Can you improve on this?</a:t>
            </a:r>
          </a:p>
        </p:txBody>
      </p:sp>
      <p:pic>
        <p:nvPicPr>
          <p:cNvPr id="2050" name="Picture 2" descr="Image result for sequence diagram car example"/>
          <p:cNvPicPr>
            <a:picLocks noChangeAspect="1" noChangeArrowheads="1"/>
          </p:cNvPicPr>
          <p:nvPr/>
        </p:nvPicPr>
        <p:blipFill rotWithShape="1">
          <a:blip r:embed="rId2">
            <a:extLst>
              <a:ext uri="{28A0092B-C50C-407E-A947-70E740481C1C}">
                <a14:useLocalDpi xmlns:a14="http://schemas.microsoft.com/office/drawing/2010/main" val="0"/>
              </a:ext>
            </a:extLst>
          </a:blip>
          <a:srcRect l="353" t="1175" r="8737" b="12665"/>
          <a:stretch/>
        </p:blipFill>
        <p:spPr bwMode="auto">
          <a:xfrm>
            <a:off x="3914607" y="533400"/>
            <a:ext cx="7135091" cy="477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8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Example</a:t>
            </a:r>
          </a:p>
        </p:txBody>
      </p:sp>
      <p:sp>
        <p:nvSpPr>
          <p:cNvPr id="3" name="Content Placeholder 2"/>
          <p:cNvSpPr>
            <a:spLocks noGrp="1"/>
          </p:cNvSpPr>
          <p:nvPr>
            <p:ph idx="1"/>
          </p:nvPr>
        </p:nvSpPr>
        <p:spPr>
          <a:xfrm>
            <a:off x="381000" y="4372129"/>
            <a:ext cx="6019800" cy="2120746"/>
          </a:xfrm>
        </p:spPr>
        <p:txBody>
          <a:bodyPr>
            <a:normAutofit lnSpcReduction="10000"/>
          </a:bodyPr>
          <a:lstStyle/>
          <a:p>
            <a:r>
              <a:rPr lang="en-US" dirty="0"/>
              <a:t>Create a sequence diagram for starting a car</a:t>
            </a:r>
          </a:p>
          <a:p>
            <a:r>
              <a:rPr lang="en-US" dirty="0"/>
              <a:t>Sequence diagram for opening a door?</a:t>
            </a:r>
          </a:p>
          <a:p>
            <a:r>
              <a:rPr lang="en-US" dirty="0"/>
              <a:t>Is closing a door different?</a:t>
            </a:r>
          </a:p>
        </p:txBody>
      </p:sp>
      <p:pic>
        <p:nvPicPr>
          <p:cNvPr id="1026" name="Picture 2" descr="https://emerald.msoe.edu/resources/_media/courses:se-2030:automob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6518"/>
            <a:ext cx="7720232" cy="368176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77763D3-4F09-E2C0-2F66-30E29557C96A}"/>
              </a:ext>
            </a:extLst>
          </p:cNvPr>
          <p:cNvSpPr txBox="1">
            <a:spLocks/>
          </p:cNvSpPr>
          <p:nvPr/>
        </p:nvSpPr>
        <p:spPr>
          <a:xfrm>
            <a:off x="5847254" y="4433515"/>
            <a:ext cx="6019800" cy="2120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 all of these diagrams useful?</a:t>
            </a:r>
          </a:p>
          <a:p>
            <a:pPr lvl="1"/>
            <a:r>
              <a:rPr lang="en-US" dirty="0"/>
              <a:t>Avoid drawing diagrams that are obvious!</a:t>
            </a:r>
          </a:p>
          <a:p>
            <a:pPr lvl="1"/>
            <a:r>
              <a:rPr lang="en-US" dirty="0"/>
              <a:t>If diagram (or documentation) seems obvious, dig deeper for something that </a:t>
            </a:r>
            <a:r>
              <a:rPr lang="en-US" i="1" dirty="0"/>
              <a:t>does</a:t>
            </a:r>
            <a:r>
              <a:rPr lang="en-US" dirty="0"/>
              <a:t> add information </a:t>
            </a:r>
          </a:p>
        </p:txBody>
      </p:sp>
    </p:spTree>
    <p:extLst>
      <p:ext uri="{BB962C8B-B14F-4D97-AF65-F5344CB8AC3E}">
        <p14:creationId xmlns:p14="http://schemas.microsoft.com/office/powerpoint/2010/main" val="36880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59C3-19D8-5557-B559-3F37F9FC4C6D}"/>
              </a:ext>
            </a:extLst>
          </p:cNvPr>
          <p:cNvSpPr>
            <a:spLocks noGrp="1"/>
          </p:cNvSpPr>
          <p:nvPr>
            <p:ph type="title"/>
          </p:nvPr>
        </p:nvSpPr>
        <p:spPr/>
        <p:txBody>
          <a:bodyPr/>
          <a:lstStyle/>
          <a:p>
            <a:r>
              <a:rPr lang="en-US" dirty="0"/>
              <a:t>Enterprise Architect</a:t>
            </a:r>
          </a:p>
        </p:txBody>
      </p:sp>
      <p:sp>
        <p:nvSpPr>
          <p:cNvPr id="3" name="Content Placeholder 2">
            <a:extLst>
              <a:ext uri="{FF2B5EF4-FFF2-40B4-BE49-F238E27FC236}">
                <a16:creationId xmlns:a16="http://schemas.microsoft.com/office/drawing/2014/main" id="{0BBBE6D4-CE02-6233-AFC1-9B380BEFB8DA}"/>
              </a:ext>
            </a:extLst>
          </p:cNvPr>
          <p:cNvSpPr>
            <a:spLocks noGrp="1"/>
          </p:cNvSpPr>
          <p:nvPr>
            <p:ph idx="1"/>
          </p:nvPr>
        </p:nvSpPr>
        <p:spPr/>
        <p:txBody>
          <a:bodyPr/>
          <a:lstStyle/>
          <a:p>
            <a:r>
              <a:rPr lang="en-US" i="1" dirty="0"/>
              <a:t>Why might it be a bad idea to draw all diagrams by hand?</a:t>
            </a:r>
          </a:p>
          <a:p>
            <a:pPr lvl="1"/>
            <a:r>
              <a:rPr lang="en-US" dirty="0"/>
              <a:t>Hard to read</a:t>
            </a:r>
          </a:p>
          <a:p>
            <a:pPr lvl="1"/>
            <a:r>
              <a:rPr lang="en-US" dirty="0"/>
              <a:t>Low effort: suggests team did not really care</a:t>
            </a:r>
          </a:p>
          <a:p>
            <a:pPr lvl="1"/>
            <a:r>
              <a:rPr lang="en-US" dirty="0"/>
              <a:t>Painful to maintain</a:t>
            </a:r>
          </a:p>
          <a:p>
            <a:pPr lvl="2"/>
            <a:r>
              <a:rPr lang="en-US" dirty="0"/>
              <a:t>Try global search-and-replace on a drawing</a:t>
            </a:r>
          </a:p>
          <a:p>
            <a:r>
              <a:rPr lang="en-US" dirty="0"/>
              <a:t>Word, drawing tools</a:t>
            </a:r>
          </a:p>
          <a:p>
            <a:pPr lvl="1"/>
            <a:r>
              <a:rPr lang="en-US" dirty="0"/>
              <a:t>Author spends a lot of time getting the details to fit the standard</a:t>
            </a:r>
          </a:p>
          <a:p>
            <a:pPr lvl="1"/>
            <a:r>
              <a:rPr lang="en-US" dirty="0"/>
              <a:t>Again, it suggests the team does not care about quality</a:t>
            </a:r>
          </a:p>
          <a:p>
            <a:r>
              <a:rPr lang="en-US" dirty="0"/>
              <a:t>Enterprise Architect (EA)</a:t>
            </a:r>
          </a:p>
          <a:p>
            <a:pPr lvl="1"/>
            <a:r>
              <a:rPr lang="en-US" dirty="0"/>
              <a:t>Reasonably compliant</a:t>
            </a:r>
          </a:p>
          <a:p>
            <a:pPr lvl="1"/>
            <a:r>
              <a:rPr lang="en-US" dirty="0"/>
              <a:t>But yes, painful to learn…</a:t>
            </a:r>
          </a:p>
        </p:txBody>
      </p:sp>
      <p:sp>
        <p:nvSpPr>
          <p:cNvPr id="4" name="TextBox 3">
            <a:extLst>
              <a:ext uri="{FF2B5EF4-FFF2-40B4-BE49-F238E27FC236}">
                <a16:creationId xmlns:a16="http://schemas.microsoft.com/office/drawing/2014/main" id="{FB02BABA-E2C0-857F-10A1-4216BF5CCD44}"/>
              </a:ext>
            </a:extLst>
          </p:cNvPr>
          <p:cNvSpPr txBox="1"/>
          <p:nvPr/>
        </p:nvSpPr>
        <p:spPr>
          <a:xfrm>
            <a:off x="10109994" y="4193886"/>
            <a:ext cx="1828800" cy="9144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accent5"/>
                </a:solidFill>
              </a:rPr>
              <a:t>Without quality, might as well go home…</a:t>
            </a:r>
          </a:p>
        </p:txBody>
      </p:sp>
      <p:sp>
        <p:nvSpPr>
          <p:cNvPr id="5" name="TextBox 4">
            <a:extLst>
              <a:ext uri="{FF2B5EF4-FFF2-40B4-BE49-F238E27FC236}">
                <a16:creationId xmlns:a16="http://schemas.microsoft.com/office/drawing/2014/main" id="{9374325E-B9A5-04C1-6F56-5E822517D470}"/>
              </a:ext>
            </a:extLst>
          </p:cNvPr>
          <p:cNvSpPr txBox="1"/>
          <p:nvPr/>
        </p:nvSpPr>
        <p:spPr>
          <a:xfrm>
            <a:off x="6629400" y="6308209"/>
            <a:ext cx="5448300"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i="1" dirty="0"/>
              <a:t>Note: EA is required, but can use trial version if  necessary</a:t>
            </a:r>
          </a:p>
        </p:txBody>
      </p:sp>
      <p:pic>
        <p:nvPicPr>
          <p:cNvPr id="1026" name="Picture 2" descr="Prime Poster Company: Quality Control">
            <a:extLst>
              <a:ext uri="{FF2B5EF4-FFF2-40B4-BE49-F238E27FC236}">
                <a16:creationId xmlns:a16="http://schemas.microsoft.com/office/drawing/2014/main" id="{17F3D403-850C-D4FB-4DD1-7AA2196E4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5892" y="279219"/>
            <a:ext cx="3211511" cy="360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4304-F345-41DB-9D11-B5140FFC9FFB}"/>
              </a:ext>
            </a:extLst>
          </p:cNvPr>
          <p:cNvSpPr>
            <a:spLocks noGrp="1"/>
          </p:cNvSpPr>
          <p:nvPr>
            <p:ph type="title"/>
          </p:nvPr>
        </p:nvSpPr>
        <p:spPr>
          <a:xfrm>
            <a:off x="838200" y="365125"/>
            <a:ext cx="6705600" cy="1325563"/>
          </a:xfrm>
        </p:spPr>
        <p:txBody>
          <a:bodyPr/>
          <a:lstStyle/>
          <a:p>
            <a:r>
              <a:rPr lang="en-US" dirty="0"/>
              <a:t>Living with the beast…</a:t>
            </a:r>
          </a:p>
        </p:txBody>
      </p:sp>
      <p:sp>
        <p:nvSpPr>
          <p:cNvPr id="3" name="Content Placeholder 2">
            <a:extLst>
              <a:ext uri="{FF2B5EF4-FFF2-40B4-BE49-F238E27FC236}">
                <a16:creationId xmlns:a16="http://schemas.microsoft.com/office/drawing/2014/main" id="{9AA26BD2-7D1F-551F-EC21-31782D5D3E6E}"/>
              </a:ext>
            </a:extLst>
          </p:cNvPr>
          <p:cNvSpPr>
            <a:spLocks noGrp="1"/>
          </p:cNvSpPr>
          <p:nvPr>
            <p:ph idx="1"/>
          </p:nvPr>
        </p:nvSpPr>
        <p:spPr>
          <a:xfrm>
            <a:off x="457200" y="1847140"/>
            <a:ext cx="4976000" cy="4667250"/>
          </a:xfrm>
        </p:spPr>
        <p:txBody>
          <a:bodyPr/>
          <a:lstStyle/>
          <a:p>
            <a:r>
              <a:rPr lang="en-US" dirty="0"/>
              <a:t>Why is EA hard?</a:t>
            </a:r>
          </a:p>
          <a:p>
            <a:pPr lvl="1"/>
            <a:r>
              <a:rPr lang="en-US" dirty="0"/>
              <a:t>It’s big because it addresses lots of software design issues, very flexible</a:t>
            </a:r>
          </a:p>
          <a:p>
            <a:pPr lvl="1"/>
            <a:r>
              <a:rPr lang="en-US" dirty="0"/>
              <a:t>But it’s not the only large system! Consider Unity…</a:t>
            </a:r>
          </a:p>
        </p:txBody>
      </p:sp>
      <p:pic>
        <p:nvPicPr>
          <p:cNvPr id="6" name="Picture 5">
            <a:extLst>
              <a:ext uri="{FF2B5EF4-FFF2-40B4-BE49-F238E27FC236}">
                <a16:creationId xmlns:a16="http://schemas.microsoft.com/office/drawing/2014/main" id="{54004D3E-1E5C-6CA5-CC8A-DE24A070666A}"/>
              </a:ext>
            </a:extLst>
          </p:cNvPr>
          <p:cNvPicPr>
            <a:picLocks noChangeAspect="1"/>
          </p:cNvPicPr>
          <p:nvPr/>
        </p:nvPicPr>
        <p:blipFill>
          <a:blip r:embed="rId3"/>
          <a:stretch>
            <a:fillRect/>
          </a:stretch>
        </p:blipFill>
        <p:spPr>
          <a:xfrm>
            <a:off x="2514600" y="1371600"/>
            <a:ext cx="9499810" cy="5384209"/>
          </a:xfrm>
          <a:prstGeom prst="rect">
            <a:avLst/>
          </a:prstGeom>
        </p:spPr>
      </p:pic>
    </p:spTree>
    <p:extLst>
      <p:ext uri="{BB962C8B-B14F-4D97-AF65-F5344CB8AC3E}">
        <p14:creationId xmlns:p14="http://schemas.microsoft.com/office/powerpoint/2010/main" val="36898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A7DB-0922-120F-2FBA-5391329AA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5A2EA-DBB1-CA12-F4EA-C585A4DE0E0C}"/>
              </a:ext>
            </a:extLst>
          </p:cNvPr>
          <p:cNvSpPr>
            <a:spLocks noGrp="1"/>
          </p:cNvSpPr>
          <p:nvPr>
            <p:ph type="title"/>
          </p:nvPr>
        </p:nvSpPr>
        <p:spPr>
          <a:xfrm>
            <a:off x="838200" y="365125"/>
            <a:ext cx="6705600" cy="1325563"/>
          </a:xfrm>
        </p:spPr>
        <p:txBody>
          <a:bodyPr/>
          <a:lstStyle/>
          <a:p>
            <a:r>
              <a:rPr lang="en-US" dirty="0"/>
              <a:t>Living with the beast…</a:t>
            </a:r>
          </a:p>
        </p:txBody>
      </p:sp>
      <p:sp>
        <p:nvSpPr>
          <p:cNvPr id="3" name="Content Placeholder 2">
            <a:extLst>
              <a:ext uri="{FF2B5EF4-FFF2-40B4-BE49-F238E27FC236}">
                <a16:creationId xmlns:a16="http://schemas.microsoft.com/office/drawing/2014/main" id="{08B6800D-8615-D2D9-8CC6-02E7CCAFB7B8}"/>
              </a:ext>
            </a:extLst>
          </p:cNvPr>
          <p:cNvSpPr>
            <a:spLocks noGrp="1"/>
          </p:cNvSpPr>
          <p:nvPr>
            <p:ph idx="1"/>
          </p:nvPr>
        </p:nvSpPr>
        <p:spPr>
          <a:xfrm>
            <a:off x="457200" y="1847140"/>
            <a:ext cx="4976000" cy="4667250"/>
          </a:xfrm>
        </p:spPr>
        <p:txBody>
          <a:bodyPr/>
          <a:lstStyle/>
          <a:p>
            <a:r>
              <a:rPr lang="en-US" dirty="0"/>
              <a:t>Why is EA hard?</a:t>
            </a:r>
          </a:p>
          <a:p>
            <a:pPr lvl="1"/>
            <a:r>
              <a:rPr lang="en-US" dirty="0"/>
              <a:t>It’s big because it addresses lots of software design issues, very flexible</a:t>
            </a:r>
          </a:p>
          <a:p>
            <a:pPr lvl="1"/>
            <a:r>
              <a:rPr lang="en-US" dirty="0"/>
              <a:t>But it’s not the only large system! Consider Unity…</a:t>
            </a:r>
          </a:p>
          <a:p>
            <a:r>
              <a:rPr lang="en-US" dirty="0"/>
              <a:t>Core elements of EA</a:t>
            </a:r>
          </a:p>
          <a:p>
            <a:pPr lvl="1"/>
            <a:r>
              <a:rPr lang="en-US" dirty="0"/>
              <a:t>Model: diagrams</a:t>
            </a:r>
          </a:p>
          <a:p>
            <a:pPr lvl="1"/>
            <a:r>
              <a:rPr lang="en-US" dirty="0"/>
              <a:t>Properties: element </a:t>
            </a:r>
          </a:p>
          <a:p>
            <a:pPr marL="457200" lvl="1" indent="0">
              <a:buNone/>
            </a:pPr>
            <a:r>
              <a:rPr lang="en-US" dirty="0"/>
              <a:t>    details</a:t>
            </a:r>
          </a:p>
          <a:p>
            <a:pPr lvl="1"/>
            <a:r>
              <a:rPr lang="en-US" dirty="0"/>
              <a:t>Toolbox</a:t>
            </a:r>
          </a:p>
        </p:txBody>
      </p:sp>
      <p:pic>
        <p:nvPicPr>
          <p:cNvPr id="6" name="Picture 5">
            <a:extLst>
              <a:ext uri="{FF2B5EF4-FFF2-40B4-BE49-F238E27FC236}">
                <a16:creationId xmlns:a16="http://schemas.microsoft.com/office/drawing/2014/main" id="{D925FC54-2893-4103-BAC5-BCCFBE6B13A3}"/>
              </a:ext>
            </a:extLst>
          </p:cNvPr>
          <p:cNvPicPr>
            <a:picLocks noChangeAspect="1"/>
          </p:cNvPicPr>
          <p:nvPr/>
        </p:nvPicPr>
        <p:blipFill>
          <a:blip r:embed="rId3"/>
          <a:stretch>
            <a:fillRect/>
          </a:stretch>
        </p:blipFill>
        <p:spPr>
          <a:xfrm>
            <a:off x="3886200" y="1371600"/>
            <a:ext cx="8097012" cy="5257800"/>
          </a:xfrm>
          <a:prstGeom prst="rect">
            <a:avLst/>
          </a:prstGeom>
          <a:ln w="31750">
            <a:solidFill>
              <a:schemeClr val="accent4">
                <a:lumMod val="50000"/>
              </a:schemeClr>
            </a:solidFill>
          </a:ln>
        </p:spPr>
      </p:pic>
      <p:sp>
        <p:nvSpPr>
          <p:cNvPr id="7" name="Oval 6">
            <a:extLst>
              <a:ext uri="{FF2B5EF4-FFF2-40B4-BE49-F238E27FC236}">
                <a16:creationId xmlns:a16="http://schemas.microsoft.com/office/drawing/2014/main" id="{CF63E68C-5F4D-23F9-E8BB-57828C424487}"/>
              </a:ext>
            </a:extLst>
          </p:cNvPr>
          <p:cNvSpPr/>
          <p:nvPr/>
        </p:nvSpPr>
        <p:spPr>
          <a:xfrm>
            <a:off x="3962400" y="3048000"/>
            <a:ext cx="685800" cy="304800"/>
          </a:xfrm>
          <a:prstGeom prst="ellipse">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BAECD8-F25C-4C9C-AA4A-422D596F5DBE}"/>
              </a:ext>
            </a:extLst>
          </p:cNvPr>
          <p:cNvSpPr/>
          <p:nvPr/>
        </p:nvSpPr>
        <p:spPr>
          <a:xfrm>
            <a:off x="6400800" y="3300046"/>
            <a:ext cx="3036500" cy="2438400"/>
          </a:xfrm>
          <a:prstGeom prst="ellipse">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606E23-2F07-57EA-DB76-EEFB8462096B}"/>
              </a:ext>
            </a:extLst>
          </p:cNvPr>
          <p:cNvSpPr/>
          <p:nvPr/>
        </p:nvSpPr>
        <p:spPr>
          <a:xfrm>
            <a:off x="5176406" y="2479431"/>
            <a:ext cx="685800" cy="304800"/>
          </a:xfrm>
          <a:prstGeom prst="ellipse">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954F71-8DA6-EAE5-D77F-086E01ED8EB9}"/>
              </a:ext>
            </a:extLst>
          </p:cNvPr>
          <p:cNvSpPr/>
          <p:nvPr/>
        </p:nvSpPr>
        <p:spPr>
          <a:xfrm>
            <a:off x="9753600" y="2514600"/>
            <a:ext cx="685800" cy="304800"/>
          </a:xfrm>
          <a:prstGeom prst="ellipse">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1AF61B-F7AF-3FA8-D1E7-1D1F77538776}"/>
              </a:ext>
            </a:extLst>
          </p:cNvPr>
          <p:cNvSpPr txBox="1"/>
          <p:nvPr/>
        </p:nvSpPr>
        <p:spPr>
          <a:xfrm>
            <a:off x="7116808" y="5738446"/>
            <a:ext cx="1628972" cy="369332"/>
          </a:xfrm>
          <a:prstGeom prst="rect">
            <a:avLst/>
          </a:prstGeom>
          <a:noFill/>
        </p:spPr>
        <p:txBody>
          <a:bodyPr wrap="none" rtlCol="0">
            <a:spAutoFit/>
          </a:bodyPr>
          <a:lstStyle/>
          <a:p>
            <a:r>
              <a:rPr lang="en-US" dirty="0">
                <a:solidFill>
                  <a:schemeClr val="accent4">
                    <a:lumMod val="75000"/>
                  </a:schemeClr>
                </a:solidFill>
              </a:rPr>
              <a:t>Diagram editor</a:t>
            </a:r>
          </a:p>
        </p:txBody>
      </p:sp>
      <p:sp>
        <p:nvSpPr>
          <p:cNvPr id="12" name="TextBox 11">
            <a:extLst>
              <a:ext uri="{FF2B5EF4-FFF2-40B4-BE49-F238E27FC236}">
                <a16:creationId xmlns:a16="http://schemas.microsoft.com/office/drawing/2014/main" id="{2C4577AF-25DC-3E07-CEFD-630A9DEEE56B}"/>
              </a:ext>
            </a:extLst>
          </p:cNvPr>
          <p:cNvSpPr txBox="1"/>
          <p:nvPr/>
        </p:nvSpPr>
        <p:spPr>
          <a:xfrm>
            <a:off x="6992656" y="253756"/>
            <a:ext cx="4889287" cy="400110"/>
          </a:xfrm>
          <a:prstGeom prst="rect">
            <a:avLst/>
          </a:prstGeom>
          <a:noFill/>
        </p:spPr>
        <p:txBody>
          <a:bodyPr wrap="none" rtlCol="0">
            <a:spAutoFit/>
          </a:bodyPr>
          <a:lstStyle/>
          <a:p>
            <a:r>
              <a:rPr lang="en-US" sz="2000" dirty="0">
                <a:solidFill>
                  <a:schemeClr val="accent6"/>
                </a:solidFill>
              </a:rPr>
              <a:t>Keep notes on the parts of the menu you use</a:t>
            </a:r>
          </a:p>
        </p:txBody>
      </p:sp>
      <p:cxnSp>
        <p:nvCxnSpPr>
          <p:cNvPr id="14" name="Straight Arrow Connector 13">
            <a:extLst>
              <a:ext uri="{FF2B5EF4-FFF2-40B4-BE49-F238E27FC236}">
                <a16:creationId xmlns:a16="http://schemas.microsoft.com/office/drawing/2014/main" id="{5F7A8EBA-23BF-BB54-4838-4E2BF16D0977}"/>
              </a:ext>
            </a:extLst>
          </p:cNvPr>
          <p:cNvCxnSpPr/>
          <p:nvPr/>
        </p:nvCxnSpPr>
        <p:spPr>
          <a:xfrm flipH="1">
            <a:off x="7116808" y="609600"/>
            <a:ext cx="1628972" cy="108108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F002F6-F2E2-5E44-E779-52AAC68CA1CD}"/>
              </a:ext>
            </a:extLst>
          </p:cNvPr>
          <p:cNvSpPr txBox="1"/>
          <p:nvPr/>
        </p:nvSpPr>
        <p:spPr>
          <a:xfrm>
            <a:off x="2568436" y="5868059"/>
            <a:ext cx="5732660"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pPr marL="285750" indent="-285750">
              <a:buFont typeface="Arial" panose="020B0604020202020204" pitchFamily="34" charset="0"/>
              <a:buChar char="•"/>
            </a:pPr>
            <a:r>
              <a:rPr lang="en-US" dirty="0"/>
              <a:t>With a little practice, drawing diagrams with EA is faster</a:t>
            </a:r>
          </a:p>
          <a:p>
            <a:pPr marL="285750" indent="-285750">
              <a:buFont typeface="Arial" panose="020B0604020202020204" pitchFamily="34" charset="0"/>
              <a:buChar char="•"/>
            </a:pPr>
            <a:r>
              <a:rPr lang="en-US" dirty="0"/>
              <a:t>Getting used to this will help with other tools…</a:t>
            </a:r>
          </a:p>
        </p:txBody>
      </p:sp>
    </p:spTree>
    <p:extLst>
      <p:ext uri="{BB962C8B-B14F-4D97-AF65-F5344CB8AC3E}">
        <p14:creationId xmlns:p14="http://schemas.microsoft.com/office/powerpoint/2010/main" val="8145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Example</a:t>
            </a:r>
          </a:p>
        </p:txBody>
      </p:sp>
      <p:sp>
        <p:nvSpPr>
          <p:cNvPr id="3" name="Content Placeholder 2"/>
          <p:cNvSpPr>
            <a:spLocks noGrp="1"/>
          </p:cNvSpPr>
          <p:nvPr>
            <p:ph idx="1"/>
          </p:nvPr>
        </p:nvSpPr>
        <p:spPr>
          <a:xfrm>
            <a:off x="1120000" y="1825625"/>
            <a:ext cx="10233800" cy="4667250"/>
          </a:xfrm>
        </p:spPr>
        <p:txBody>
          <a:bodyPr/>
          <a:lstStyle/>
          <a:p>
            <a:r>
              <a:rPr lang="en-US" dirty="0"/>
              <a:t>Create a sequence diagram for...</a:t>
            </a:r>
          </a:p>
          <a:p>
            <a:pPr lvl="1"/>
            <a:r>
              <a:rPr lang="en-US" dirty="0"/>
              <a:t>Opening Facebook on a phone</a:t>
            </a:r>
          </a:p>
          <a:p>
            <a:pPr lvl="1"/>
            <a:r>
              <a:rPr lang="en-US" dirty="0"/>
              <a:t>Checking messages</a:t>
            </a:r>
          </a:p>
          <a:p>
            <a:pPr lvl="1"/>
            <a:r>
              <a:rPr lang="en-US" dirty="0"/>
              <a:t>Replying to a message</a:t>
            </a:r>
          </a:p>
          <a:p>
            <a:pPr lvl="1"/>
            <a:r>
              <a:rPr lang="en-US" dirty="0"/>
              <a:t>Closing the app</a:t>
            </a:r>
          </a:p>
          <a:p>
            <a:pPr lvl="1"/>
            <a:endParaRPr lang="en-US" dirty="0"/>
          </a:p>
        </p:txBody>
      </p:sp>
    </p:spTree>
    <p:extLst>
      <p:ext uri="{BB962C8B-B14F-4D97-AF65-F5344CB8AC3E}">
        <p14:creationId xmlns:p14="http://schemas.microsoft.com/office/powerpoint/2010/main" val="211656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838200" y="365125"/>
            <a:ext cx="10515600" cy="1325563"/>
          </a:xfrm>
        </p:spPr>
        <p:txBody>
          <a:bodyPr/>
          <a:lstStyle/>
          <a:p>
            <a:r>
              <a:rPr lang="en-GB"/>
              <a:t>Design patterns</a:t>
            </a:r>
          </a:p>
        </p:txBody>
      </p:sp>
      <p:sp>
        <p:nvSpPr>
          <p:cNvPr id="145411" name="Rectangle 3"/>
          <p:cNvSpPr>
            <a:spLocks noGrp="1" noChangeArrowheads="1"/>
          </p:cNvSpPr>
          <p:nvPr>
            <p:ph idx="1"/>
          </p:nvPr>
        </p:nvSpPr>
        <p:spPr>
          <a:xfrm>
            <a:off x="1120000" y="1825625"/>
            <a:ext cx="10233800" cy="4667250"/>
          </a:xfrm>
        </p:spPr>
        <p:txBody>
          <a:bodyPr vert="horz" wrap="square" lIns="91797" tIns="45898" rIns="91797" bIns="45898" numCol="1" anchor="t" anchorCtr="0" compatLnSpc="1">
            <a:prstTxWarp prst="textNoShape">
              <a:avLst/>
            </a:prstTxWarp>
            <a:normAutofit/>
          </a:bodyPr>
          <a:lstStyle/>
          <a:p>
            <a:r>
              <a:rPr lang="en-GB" dirty="0"/>
              <a:t>A design pattern is a way of reusing abstract knowledge about a problem and its solution</a:t>
            </a:r>
          </a:p>
          <a:p>
            <a:pPr lvl="1"/>
            <a:r>
              <a:rPr lang="en-US" dirty="0"/>
              <a:t>A pattern is a recurring solution to a standard problem, in a context</a:t>
            </a:r>
            <a:endParaRPr lang="en-GB" dirty="0"/>
          </a:p>
          <a:p>
            <a:r>
              <a:rPr lang="en-GB" dirty="0"/>
              <a:t>Pattern descriptions usually make use of object-oriented characteristics </a:t>
            </a:r>
          </a:p>
          <a:p>
            <a:pPr lvl="1"/>
            <a:r>
              <a:rPr lang="en-GB" dirty="0"/>
              <a:t>inheritance, polymorphism, encapsulation</a:t>
            </a:r>
          </a:p>
          <a:p>
            <a:r>
              <a:rPr lang="en-GB" dirty="0"/>
              <a:t>What commonly-used patterns can you think of?</a:t>
            </a:r>
          </a:p>
          <a:p>
            <a:pPr lvl="1"/>
            <a:r>
              <a:rPr lang="en-GB" dirty="0"/>
              <a:t>Not necessarily software…</a:t>
            </a:r>
          </a:p>
        </p:txBody>
      </p:sp>
      <p:pic>
        <p:nvPicPr>
          <p:cNvPr id="1026" name="Picture 2" descr="http://teachers.egfi-k12.org/wp-content/uploads/2010/03/800px-GoldenGateBrid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5447832"/>
            <a:ext cx="2428775" cy="136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4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15000" cy="1325563"/>
          </a:xfrm>
        </p:spPr>
        <p:txBody>
          <a:bodyPr/>
          <a:lstStyle/>
          <a:p>
            <a:r>
              <a:rPr lang="en-US" dirty="0"/>
              <a:t>Creating a design</a:t>
            </a:r>
          </a:p>
        </p:txBody>
      </p:sp>
      <p:sp>
        <p:nvSpPr>
          <p:cNvPr id="3" name="Content Placeholder 2"/>
          <p:cNvSpPr>
            <a:spLocks noGrp="1"/>
          </p:cNvSpPr>
          <p:nvPr>
            <p:ph idx="1"/>
          </p:nvPr>
        </p:nvSpPr>
        <p:spPr>
          <a:xfrm>
            <a:off x="1120000" y="1825625"/>
            <a:ext cx="10233800" cy="4667250"/>
          </a:xfrm>
        </p:spPr>
        <p:txBody>
          <a:bodyPr>
            <a:normAutofit lnSpcReduction="10000"/>
          </a:bodyPr>
          <a:lstStyle/>
          <a:p>
            <a:r>
              <a:rPr lang="en-US" dirty="0"/>
              <a:t>How did you design your software in other projects?</a:t>
            </a:r>
          </a:p>
          <a:p>
            <a:r>
              <a:rPr lang="en-US" dirty="0"/>
              <a:t>What is the limitation of those approaches as software gets bigger/more complex?</a:t>
            </a:r>
          </a:p>
          <a:p>
            <a:r>
              <a:rPr lang="en-US" dirty="0"/>
              <a:t>Basic issue: if going to write an object-oriented system, need classes!</a:t>
            </a:r>
          </a:p>
          <a:p>
            <a:r>
              <a:rPr lang="en-US" dirty="0"/>
              <a:t>Key observations: </a:t>
            </a:r>
          </a:p>
          <a:p>
            <a:pPr lvl="1"/>
            <a:r>
              <a:rPr lang="en-US" dirty="0"/>
              <a:t>Instances of classes are things</a:t>
            </a:r>
          </a:p>
          <a:p>
            <a:pPr lvl="1"/>
            <a:r>
              <a:rPr lang="en-US" dirty="0"/>
              <a:t>Things mentioned in user stories &amp; acceptance criteria are important to the project</a:t>
            </a:r>
          </a:p>
          <a:p>
            <a:pPr lvl="1"/>
            <a:r>
              <a:rPr lang="en-US" dirty="0"/>
              <a:t>Use stories, acceptance criteria to identify nouns</a:t>
            </a:r>
          </a:p>
          <a:p>
            <a:pPr lvl="1"/>
            <a:r>
              <a:rPr lang="en-US" dirty="0"/>
              <a:t>This gives an initial set of classes, then refine to get final system</a:t>
            </a:r>
          </a:p>
        </p:txBody>
      </p:sp>
      <p:sp>
        <p:nvSpPr>
          <p:cNvPr id="8" name="TextBox 7">
            <a:extLst>
              <a:ext uri="{FF2B5EF4-FFF2-40B4-BE49-F238E27FC236}">
                <a16:creationId xmlns:a16="http://schemas.microsoft.com/office/drawing/2014/main" id="{13A22F57-1C33-5A6F-E0BC-DEBB907EAFE3}"/>
              </a:ext>
            </a:extLst>
          </p:cNvPr>
          <p:cNvSpPr txBox="1"/>
          <p:nvPr/>
        </p:nvSpPr>
        <p:spPr>
          <a:xfrm>
            <a:off x="6385773" y="3542685"/>
            <a:ext cx="4968027" cy="1015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000" dirty="0">
                <a:solidFill>
                  <a:schemeClr val="bg1"/>
                </a:solidFill>
              </a:rPr>
              <a:t>Assumption: must have full set of user stories</a:t>
            </a:r>
          </a:p>
          <a:p>
            <a:pPr marL="285750" indent="-285750">
              <a:buFont typeface="Arial" panose="020B0604020202020204" pitchFamily="34" charset="0"/>
              <a:buChar char="•"/>
            </a:pPr>
            <a:r>
              <a:rPr lang="en-US" sz="2000" dirty="0">
                <a:solidFill>
                  <a:schemeClr val="bg1"/>
                </a:solidFill>
              </a:rPr>
              <a:t>Or at least all of the key ones</a:t>
            </a:r>
          </a:p>
          <a:p>
            <a:pPr marL="285750" indent="-285750">
              <a:buFont typeface="Arial" panose="020B0604020202020204" pitchFamily="34" charset="0"/>
              <a:buChar char="•"/>
            </a:pPr>
            <a:r>
              <a:rPr lang="en-US" sz="2000" dirty="0">
                <a:solidFill>
                  <a:schemeClr val="bg1"/>
                </a:solidFill>
              </a:rPr>
              <a:t>Can design as you go...</a:t>
            </a:r>
          </a:p>
        </p:txBody>
      </p:sp>
    </p:spTree>
    <p:extLst>
      <p:ext uri="{BB962C8B-B14F-4D97-AF65-F5344CB8AC3E}">
        <p14:creationId xmlns:p14="http://schemas.microsoft.com/office/powerpoint/2010/main" val="13047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838200" y="365125"/>
            <a:ext cx="10515600" cy="1325563"/>
          </a:xfrm>
        </p:spPr>
        <p:txBody>
          <a:bodyPr/>
          <a:lstStyle/>
          <a:p>
            <a:r>
              <a:rPr lang="en-US" dirty="0"/>
              <a:t>Model, View, Controller</a:t>
            </a:r>
          </a:p>
        </p:txBody>
      </p:sp>
      <p:graphicFrame>
        <p:nvGraphicFramePr>
          <p:cNvPr id="13" name="Inhaltsplatzhalter 12"/>
          <p:cNvGraphicFramePr>
            <a:graphicFrameLocks noGrp="1"/>
          </p:cNvGraphicFramePr>
          <p:nvPr>
            <p:ph idx="1"/>
            <p:extLst>
              <p:ext uri="{D42A27DB-BD31-4B8C-83A1-F6EECF244321}">
                <p14:modId xmlns:p14="http://schemas.microsoft.com/office/powerpoint/2010/main" val="3128151687"/>
              </p:ext>
            </p:extLst>
          </p:nvPr>
        </p:nvGraphicFramePr>
        <p:xfrm>
          <a:off x="-650083" y="1938841"/>
          <a:ext cx="9567545"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File:MVC-Process.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2090902"/>
            <a:ext cx="3571875" cy="3929063"/>
          </a:xfrm>
          <a:prstGeom prst="rect">
            <a:avLst/>
          </a:prstGeom>
          <a:solidFill>
            <a:schemeClr val="accent1"/>
          </a:solidFill>
        </p:spPr>
      </p:pic>
      <p:sp>
        <p:nvSpPr>
          <p:cNvPr id="18" name="Rechteck 17"/>
          <p:cNvSpPr/>
          <p:nvPr/>
        </p:nvSpPr>
        <p:spPr>
          <a:xfrm>
            <a:off x="9121061" y="2233125"/>
            <a:ext cx="1447800" cy="620486"/>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t>Model</a:t>
            </a:r>
          </a:p>
        </p:txBody>
      </p:sp>
      <p:sp>
        <p:nvSpPr>
          <p:cNvPr id="19" name="Rechteck 18"/>
          <p:cNvSpPr/>
          <p:nvPr/>
        </p:nvSpPr>
        <p:spPr>
          <a:xfrm>
            <a:off x="9766552" y="3728864"/>
            <a:ext cx="1828799" cy="60959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t>Controller</a:t>
            </a:r>
          </a:p>
        </p:txBody>
      </p:sp>
      <p:sp>
        <p:nvSpPr>
          <p:cNvPr id="20" name="Rechteck 19"/>
          <p:cNvSpPr/>
          <p:nvPr/>
        </p:nvSpPr>
        <p:spPr>
          <a:xfrm>
            <a:off x="8242551" y="3750635"/>
            <a:ext cx="1360715" cy="609599"/>
          </a:xfrm>
          <a:prstGeom prst="rect">
            <a:avLst/>
          </a:prstGeom>
          <a:solidFill>
            <a:srgbClr val="DD46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t>View</a:t>
            </a:r>
          </a:p>
        </p:txBody>
      </p:sp>
      <p:sp>
        <p:nvSpPr>
          <p:cNvPr id="21" name="Ellipse 20"/>
          <p:cNvSpPr/>
          <p:nvPr/>
        </p:nvSpPr>
        <p:spPr>
          <a:xfrm>
            <a:off x="9363778" y="5024263"/>
            <a:ext cx="925286" cy="881743"/>
          </a:xfrm>
          <a:prstGeom prst="ellipse">
            <a:avLst/>
          </a:prstGeom>
          <a:solidFill>
            <a:srgbClr val="AEB7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t>User</a:t>
            </a:r>
          </a:p>
        </p:txBody>
      </p:sp>
      <p:sp>
        <p:nvSpPr>
          <p:cNvPr id="22" name="Textfeld 21"/>
          <p:cNvSpPr txBox="1"/>
          <p:nvPr/>
        </p:nvSpPr>
        <p:spPr>
          <a:xfrm>
            <a:off x="954475" y="2241207"/>
            <a:ext cx="609600" cy="700192"/>
          </a:xfrm>
          <a:prstGeom prst="rect">
            <a:avLst/>
          </a:prstGeom>
          <a:noFill/>
          <a:effectLst>
            <a:outerShdw blurRad="50800" dist="38100" algn="l" rotWithShape="0">
              <a:prstClr val="black">
                <a:alpha val="40000"/>
              </a:prstClr>
            </a:outerShdw>
          </a:effectLst>
        </p:spPr>
        <p:txBody>
          <a:bodyPr wrap="square" lIns="68580" tIns="34290" rIns="68580" bIns="34290" rtlCol="0">
            <a:spAutoFit/>
          </a:bodyPr>
          <a:lstStyle/>
          <a:p>
            <a:r>
              <a:rPr lang="en-US" sz="4100" b="1" dirty="0">
                <a:solidFill>
                  <a:schemeClr val="bg1"/>
                </a:solidFill>
              </a:rPr>
              <a:t>M</a:t>
            </a:r>
          </a:p>
        </p:txBody>
      </p:sp>
      <p:sp>
        <p:nvSpPr>
          <p:cNvPr id="28" name="Textfeld 27"/>
          <p:cNvSpPr txBox="1"/>
          <p:nvPr/>
        </p:nvSpPr>
        <p:spPr>
          <a:xfrm>
            <a:off x="1010231" y="3922370"/>
            <a:ext cx="498088" cy="700192"/>
          </a:xfrm>
          <a:prstGeom prst="rect">
            <a:avLst/>
          </a:prstGeom>
          <a:noFill/>
          <a:effectLst>
            <a:outerShdw blurRad="50800" dist="38100" algn="l" rotWithShape="0">
              <a:prstClr val="black">
                <a:alpha val="40000"/>
              </a:prstClr>
            </a:outerShdw>
          </a:effectLst>
        </p:spPr>
        <p:txBody>
          <a:bodyPr wrap="square" lIns="68580" tIns="34290" rIns="68580" bIns="34290" rtlCol="0">
            <a:spAutoFit/>
          </a:bodyPr>
          <a:lstStyle/>
          <a:p>
            <a:r>
              <a:rPr lang="en-US" sz="4100" b="1" dirty="0">
                <a:solidFill>
                  <a:schemeClr val="bg1"/>
                </a:solidFill>
              </a:rPr>
              <a:t>V</a:t>
            </a:r>
          </a:p>
        </p:txBody>
      </p:sp>
      <p:sp>
        <p:nvSpPr>
          <p:cNvPr id="29" name="Textfeld 28"/>
          <p:cNvSpPr txBox="1"/>
          <p:nvPr/>
        </p:nvSpPr>
        <p:spPr>
          <a:xfrm>
            <a:off x="997147" y="5624050"/>
            <a:ext cx="524255" cy="700192"/>
          </a:xfrm>
          <a:prstGeom prst="rect">
            <a:avLst/>
          </a:prstGeom>
          <a:noFill/>
          <a:effectLst>
            <a:outerShdw blurRad="50800" dist="38100" algn="l" rotWithShape="0">
              <a:prstClr val="black">
                <a:alpha val="40000"/>
              </a:prstClr>
            </a:outerShdw>
          </a:effectLst>
        </p:spPr>
        <p:txBody>
          <a:bodyPr wrap="square" lIns="68580" tIns="34290" rIns="68580" bIns="34290" rtlCol="0">
            <a:spAutoFit/>
          </a:bodyPr>
          <a:lstStyle/>
          <a:p>
            <a:r>
              <a:rPr lang="en-US" sz="4100" b="1" dirty="0">
                <a:solidFill>
                  <a:schemeClr val="bg1"/>
                </a:solidFill>
              </a:rPr>
              <a:t>C</a:t>
            </a:r>
          </a:p>
        </p:txBody>
      </p:sp>
      <p:sp>
        <p:nvSpPr>
          <p:cNvPr id="3" name="Rechteck 2"/>
          <p:cNvSpPr/>
          <p:nvPr/>
        </p:nvSpPr>
        <p:spPr>
          <a:xfrm>
            <a:off x="8878344" y="3119631"/>
            <a:ext cx="485435" cy="343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5" name="Gewinkelte Verbindung 4"/>
          <p:cNvCxnSpPr>
            <a:stCxn id="18" idx="2"/>
            <a:endCxn id="19" idx="0"/>
          </p:cNvCxnSpPr>
          <p:nvPr/>
        </p:nvCxnSpPr>
        <p:spPr>
          <a:xfrm rot="16200000" flipH="1">
            <a:off x="9825330" y="2873241"/>
            <a:ext cx="875253" cy="835991"/>
          </a:xfrm>
          <a:prstGeom prst="bentConnector3">
            <a:avLst>
              <a:gd name="adj1" fmla="val 50000"/>
            </a:avLst>
          </a:prstGeom>
          <a:ln w="28575">
            <a:solidFill>
              <a:srgbClr val="D24726"/>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Gewinkelte Verbindung 9"/>
          <p:cNvCxnSpPr/>
          <p:nvPr/>
        </p:nvCxnSpPr>
        <p:spPr>
          <a:xfrm rot="16200000" flipH="1" flipV="1">
            <a:off x="9608876" y="2860725"/>
            <a:ext cx="21771" cy="1758044"/>
          </a:xfrm>
          <a:prstGeom prst="bentConnector3">
            <a:avLst>
              <a:gd name="adj1" fmla="val -787516"/>
            </a:avLst>
          </a:prstGeom>
          <a:ln w="28575">
            <a:solidFill>
              <a:srgbClr val="D2472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87402F-3F81-4F06-A4BF-E3FD572A9E12}"/>
              </a:ext>
            </a:extLst>
          </p:cNvPr>
          <p:cNvSpPr txBox="1"/>
          <p:nvPr/>
        </p:nvSpPr>
        <p:spPr>
          <a:xfrm>
            <a:off x="8269576" y="327344"/>
            <a:ext cx="3571875" cy="101566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000" dirty="0">
                <a:solidFill>
                  <a:schemeClr val="bg1"/>
                </a:solidFill>
              </a:rPr>
              <a:t>Note: each is a group of classes;</a:t>
            </a:r>
          </a:p>
          <a:p>
            <a:r>
              <a:rPr lang="en-US" sz="2000" dirty="0">
                <a:solidFill>
                  <a:schemeClr val="bg1"/>
                </a:solidFill>
              </a:rPr>
              <a:t>the actual classes are problem-specific.</a:t>
            </a:r>
          </a:p>
        </p:txBody>
      </p:sp>
    </p:spTree>
    <p:extLst>
      <p:ext uri="{BB962C8B-B14F-4D97-AF65-F5344CB8AC3E}">
        <p14:creationId xmlns:p14="http://schemas.microsoft.com/office/powerpoint/2010/main" val="472182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65125"/>
            <a:ext cx="10515600" cy="1325563"/>
          </a:xfrm>
        </p:spPr>
        <p:txBody>
          <a:bodyPr>
            <a:normAutofit/>
          </a:bodyPr>
          <a:lstStyle/>
          <a:p>
            <a:r>
              <a:rPr lang="en-US" altLang="en-US" dirty="0"/>
              <a:t>Further refinement of MVC</a:t>
            </a:r>
          </a:p>
        </p:txBody>
      </p:sp>
      <p:sp>
        <p:nvSpPr>
          <p:cNvPr id="9219" name="Content Placeholder 2"/>
          <p:cNvSpPr>
            <a:spLocks noGrp="1"/>
          </p:cNvSpPr>
          <p:nvPr>
            <p:ph idx="1"/>
          </p:nvPr>
        </p:nvSpPr>
        <p:spPr>
          <a:xfrm>
            <a:off x="979100" y="1825625"/>
            <a:ext cx="10233800" cy="4667250"/>
          </a:xfrm>
        </p:spPr>
        <p:txBody>
          <a:bodyPr>
            <a:normAutofit/>
          </a:bodyPr>
          <a:lstStyle/>
          <a:p>
            <a:r>
              <a:rPr lang="en-US" dirty="0"/>
              <a:t>View Objects</a:t>
            </a:r>
          </a:p>
          <a:p>
            <a:pPr lvl="1"/>
            <a:r>
              <a:rPr lang="en-US" dirty="0"/>
              <a:t>Model the system boundary </a:t>
            </a:r>
          </a:p>
          <a:p>
            <a:pPr lvl="1"/>
            <a:r>
              <a:rPr lang="en-US" dirty="0"/>
              <a:t>User Interface elements (entire screens, but not individual UI elements)</a:t>
            </a:r>
          </a:p>
          <a:p>
            <a:r>
              <a:rPr lang="en-US" dirty="0"/>
              <a:t>Controller Objects</a:t>
            </a:r>
          </a:p>
          <a:p>
            <a:pPr lvl="1"/>
            <a:r>
              <a:rPr lang="en-US" dirty="0"/>
              <a:t>Manager, typically capturing “business rules”/policy</a:t>
            </a:r>
          </a:p>
          <a:p>
            <a:pPr lvl="1"/>
            <a:r>
              <a:rPr lang="en-US" dirty="0"/>
              <a:t>Code that runs when click button, select menu item, etc.</a:t>
            </a:r>
          </a:p>
          <a:p>
            <a:pPr lvl="1"/>
            <a:r>
              <a:rPr lang="en-US" dirty="0"/>
              <a:t>JavaFX controller class for small projects, move code out for larger classes</a:t>
            </a:r>
          </a:p>
          <a:p>
            <a:r>
              <a:rPr lang="en-US" dirty="0"/>
              <a:t>Model Objects</a:t>
            </a:r>
          </a:p>
          <a:p>
            <a:pPr lvl="1"/>
            <a:r>
              <a:rPr lang="en-US" dirty="0"/>
              <a:t>Persistent data – often saved and then restored at startup</a:t>
            </a:r>
          </a:p>
          <a:p>
            <a:pPr lvl="1"/>
            <a:r>
              <a:rPr lang="en-US" dirty="0"/>
              <a:t>Domain objects identified during noun analysis</a:t>
            </a:r>
          </a:p>
        </p:txBody>
      </p:sp>
      <p:sp>
        <p:nvSpPr>
          <p:cNvPr id="11270" name="TextBox 7"/>
          <p:cNvSpPr txBox="1">
            <a:spLocks noChangeArrowheads="1"/>
          </p:cNvSpPr>
          <p:nvPr/>
        </p:nvSpPr>
        <p:spPr bwMode="auto">
          <a:xfrm>
            <a:off x="5562600" y="1825625"/>
            <a:ext cx="6365875" cy="647700"/>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The precise/permanent classification of objects is not always</a:t>
            </a:r>
            <a:br>
              <a:rPr lang="en-US" altLang="en-US" sz="1800" i="1" dirty="0">
                <a:solidFill>
                  <a:schemeClr val="bg1"/>
                </a:solidFill>
              </a:rPr>
            </a:br>
            <a:r>
              <a:rPr lang="en-US" altLang="en-US" sz="1800" i="1" dirty="0">
                <a:solidFill>
                  <a:schemeClr val="bg1"/>
                </a:solidFill>
              </a:rPr>
              <a:t>possible upon first review – iteration is often necessary!</a:t>
            </a:r>
          </a:p>
        </p:txBody>
      </p:sp>
    </p:spTree>
    <p:extLst>
      <p:ext uri="{BB962C8B-B14F-4D97-AF65-F5344CB8AC3E}">
        <p14:creationId xmlns:p14="http://schemas.microsoft.com/office/powerpoint/2010/main" val="1841637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112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9D863-8C9C-1DAF-6228-18473FB171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1000" contrast="-35000"/>
                    </a14:imgEffect>
                  </a14:imgLayer>
                </a14:imgProps>
              </a:ext>
            </a:extLst>
          </a:blip>
          <a:stretch>
            <a:fillRect/>
          </a:stretch>
        </p:blipFill>
        <p:spPr>
          <a:xfrm>
            <a:off x="219524" y="1534726"/>
            <a:ext cx="8267700" cy="4810125"/>
          </a:xfrm>
          <a:prstGeom prst="rect">
            <a:avLst/>
          </a:prstGeom>
        </p:spPr>
      </p:pic>
      <p:sp>
        <p:nvSpPr>
          <p:cNvPr id="13315" name="Title 1"/>
          <p:cNvSpPr>
            <a:spLocks noGrp="1"/>
          </p:cNvSpPr>
          <p:nvPr>
            <p:ph type="title"/>
          </p:nvPr>
        </p:nvSpPr>
        <p:spPr>
          <a:xfrm>
            <a:off x="843776" y="9950"/>
            <a:ext cx="10515600" cy="1325563"/>
          </a:xfrm>
        </p:spPr>
        <p:txBody>
          <a:bodyPr>
            <a:normAutofit/>
          </a:bodyPr>
          <a:lstStyle/>
          <a:p>
            <a:r>
              <a:rPr lang="en-US" altLang="en-US" dirty="0"/>
              <a:t>Constraints on relationships</a:t>
            </a:r>
          </a:p>
        </p:txBody>
      </p:sp>
      <p:sp>
        <p:nvSpPr>
          <p:cNvPr id="4" name="Content Placeholder 3">
            <a:extLst>
              <a:ext uri="{FF2B5EF4-FFF2-40B4-BE49-F238E27FC236}">
                <a16:creationId xmlns:a16="http://schemas.microsoft.com/office/drawing/2014/main" id="{EF699FE2-5574-F7A8-DA62-13CEFC9BAB9F}"/>
              </a:ext>
            </a:extLst>
          </p:cNvPr>
          <p:cNvSpPr>
            <a:spLocks noGrp="1"/>
          </p:cNvSpPr>
          <p:nvPr>
            <p:ph idx="1"/>
          </p:nvPr>
        </p:nvSpPr>
        <p:spPr>
          <a:xfrm>
            <a:off x="7696200" y="329910"/>
            <a:ext cx="3999915" cy="809431"/>
          </a:xfrm>
        </p:spPr>
        <p:txBody>
          <a:bodyPr/>
          <a:lstStyle/>
          <a:p>
            <a:pPr marL="0" indent="0">
              <a:buNone/>
            </a:pPr>
            <a:r>
              <a:rPr lang="en-US" dirty="0"/>
              <a:t> </a:t>
            </a:r>
          </a:p>
        </p:txBody>
      </p:sp>
      <p:sp>
        <p:nvSpPr>
          <p:cNvPr id="7" name="TextBox 6"/>
          <p:cNvSpPr txBox="1"/>
          <p:nvPr/>
        </p:nvSpPr>
        <p:spPr>
          <a:xfrm>
            <a:off x="8768899" y="1585297"/>
            <a:ext cx="3105150" cy="4708981"/>
          </a:xfrm>
          <a:prstGeom prst="rect">
            <a:avLst/>
          </a:prstGeom>
          <a:solidFill>
            <a:schemeClr val="accent1"/>
          </a:solidFill>
        </p:spPr>
        <p:txBody>
          <a:bodyPr>
            <a:spAutoFit/>
          </a:bodyPr>
          <a:lstStyle/>
          <a:p>
            <a:pPr marL="342900" indent="-342900">
              <a:spcAft>
                <a:spcPts val="1200"/>
              </a:spcAft>
              <a:buFont typeface="Arial" panose="020B0604020202020204" pitchFamily="34" charset="0"/>
              <a:buChar char="•"/>
              <a:defRPr/>
            </a:pPr>
            <a:r>
              <a:rPr lang="en-US" sz="2000" dirty="0"/>
              <a:t>Actors: only interact with View objects</a:t>
            </a:r>
          </a:p>
          <a:p>
            <a:pPr marL="342900" indent="-342900">
              <a:spcAft>
                <a:spcPts val="1200"/>
              </a:spcAft>
              <a:buFont typeface="Arial" panose="020B0604020202020204" pitchFamily="34" charset="0"/>
              <a:buChar char="•"/>
              <a:defRPr/>
            </a:pPr>
            <a:r>
              <a:rPr lang="en-US" sz="2000" dirty="0"/>
              <a:t>View objects: typically call methods on controllers, actors</a:t>
            </a:r>
          </a:p>
          <a:p>
            <a:pPr marL="342900" indent="-342900">
              <a:spcAft>
                <a:spcPts val="1200"/>
              </a:spcAft>
              <a:buFont typeface="Arial" panose="020B0604020202020204" pitchFamily="34" charset="0"/>
              <a:buChar char="•"/>
              <a:defRPr/>
            </a:pPr>
            <a:r>
              <a:rPr lang="en-US" sz="2000" dirty="0"/>
              <a:t>Model objects: typically just call controller operations</a:t>
            </a:r>
          </a:p>
          <a:p>
            <a:pPr marL="342900" indent="-342900">
              <a:spcAft>
                <a:spcPts val="1200"/>
              </a:spcAft>
              <a:buFont typeface="Arial" panose="020B0604020202020204" pitchFamily="34" charset="0"/>
              <a:buChar char="•"/>
              <a:defRPr/>
            </a:pPr>
            <a:r>
              <a:rPr lang="en-US" sz="2000" dirty="0"/>
              <a:t>Controllers: interact with view, model; not actors</a:t>
            </a:r>
          </a:p>
          <a:p>
            <a:pPr marL="342900" indent="-342900">
              <a:spcAft>
                <a:spcPts val="1200"/>
              </a:spcAft>
              <a:buFont typeface="Arial" panose="020B0604020202020204" pitchFamily="34" charset="0"/>
              <a:buChar char="•"/>
              <a:defRPr/>
            </a:pPr>
            <a:r>
              <a:rPr lang="en-US" sz="2000" dirty="0"/>
              <a:t>Single controller for most systems</a:t>
            </a:r>
            <a:endParaRPr lang="en-US" dirty="0"/>
          </a:p>
        </p:txBody>
      </p:sp>
      <p:sp>
        <p:nvSpPr>
          <p:cNvPr id="13319" name="Oval 7"/>
          <p:cNvSpPr>
            <a:spLocks noChangeArrowheads="1"/>
          </p:cNvSpPr>
          <p:nvPr/>
        </p:nvSpPr>
        <p:spPr bwMode="auto">
          <a:xfrm>
            <a:off x="346528" y="1695450"/>
            <a:ext cx="685800" cy="609600"/>
          </a:xfrm>
          <a:prstGeom prst="ellipse">
            <a:avLst/>
          </a:prstGeom>
          <a:solidFill>
            <a:srgbClr val="0070C0">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p>
        </p:txBody>
      </p:sp>
      <p:sp>
        <p:nvSpPr>
          <p:cNvPr id="13320" name="Oval 21"/>
          <p:cNvSpPr>
            <a:spLocks noChangeArrowheads="1"/>
          </p:cNvSpPr>
          <p:nvPr/>
        </p:nvSpPr>
        <p:spPr bwMode="auto">
          <a:xfrm>
            <a:off x="4494438" y="1752600"/>
            <a:ext cx="609600" cy="533400"/>
          </a:xfrm>
          <a:prstGeom prst="ellipse">
            <a:avLst/>
          </a:prstGeom>
          <a:solidFill>
            <a:srgbClr val="5600AC">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1" name="Oval 22"/>
          <p:cNvSpPr>
            <a:spLocks noChangeArrowheads="1"/>
          </p:cNvSpPr>
          <p:nvPr/>
        </p:nvSpPr>
        <p:spPr bwMode="auto">
          <a:xfrm>
            <a:off x="3074532" y="1695450"/>
            <a:ext cx="609600" cy="609600"/>
          </a:xfrm>
          <a:prstGeom prst="ellipse">
            <a:avLst/>
          </a:prstGeom>
          <a:solidFill>
            <a:srgbClr val="00B050">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2" name="Oval 22"/>
          <p:cNvSpPr>
            <a:spLocks noChangeArrowheads="1"/>
          </p:cNvSpPr>
          <p:nvPr/>
        </p:nvSpPr>
        <p:spPr bwMode="auto">
          <a:xfrm>
            <a:off x="1680028" y="1695450"/>
            <a:ext cx="609600" cy="609600"/>
          </a:xfrm>
          <a:prstGeom prst="ellipse">
            <a:avLst/>
          </a:prstGeom>
          <a:solidFill>
            <a:srgbClr val="00B050">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4" name="Oval 9"/>
          <p:cNvSpPr>
            <a:spLocks noChangeArrowheads="1"/>
          </p:cNvSpPr>
          <p:nvPr/>
        </p:nvSpPr>
        <p:spPr bwMode="auto">
          <a:xfrm>
            <a:off x="5904819" y="1714500"/>
            <a:ext cx="609600" cy="609600"/>
          </a:xfrm>
          <a:prstGeom prst="ellipse">
            <a:avLst/>
          </a:prstGeom>
          <a:solidFill>
            <a:srgbClr val="C00000">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5" name="Oval 9"/>
          <p:cNvSpPr>
            <a:spLocks noChangeArrowheads="1"/>
          </p:cNvSpPr>
          <p:nvPr/>
        </p:nvSpPr>
        <p:spPr bwMode="auto">
          <a:xfrm>
            <a:off x="7299323" y="1717222"/>
            <a:ext cx="609600" cy="609600"/>
          </a:xfrm>
          <a:prstGeom prst="ellipse">
            <a:avLst/>
          </a:prstGeom>
          <a:solidFill>
            <a:srgbClr val="C00000">
              <a:alpha val="2313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157221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5125"/>
            <a:ext cx="10515600" cy="1325563"/>
          </a:xfrm>
        </p:spPr>
        <p:txBody>
          <a:bodyPr/>
          <a:lstStyle/>
          <a:p>
            <a:r>
              <a:rPr lang="en-US" altLang="en-US"/>
              <a:t>Demo!</a:t>
            </a:r>
          </a:p>
        </p:txBody>
      </p:sp>
      <p:sp>
        <p:nvSpPr>
          <p:cNvPr id="15363" name="Content Placeholder 2"/>
          <p:cNvSpPr>
            <a:spLocks noGrp="1"/>
          </p:cNvSpPr>
          <p:nvPr>
            <p:ph idx="1"/>
          </p:nvPr>
        </p:nvSpPr>
        <p:spPr>
          <a:xfrm>
            <a:off x="1120000" y="1825625"/>
            <a:ext cx="10233800" cy="4667250"/>
          </a:xfrm>
        </p:spPr>
        <p:txBody>
          <a:bodyPr/>
          <a:lstStyle/>
          <a:p>
            <a:r>
              <a:rPr lang="en-US" altLang="en-US" dirty="0"/>
              <a:t>Let’s create a sequence diagram in EA for a simple ATM scenario…</a:t>
            </a:r>
          </a:p>
          <a:p>
            <a:endParaRPr lang="en-US" altLang="en-US" dirty="0"/>
          </a:p>
          <a:p>
            <a:r>
              <a:rPr lang="en-US" altLang="en-US" dirty="0"/>
              <a:t>Notes:</a:t>
            </a:r>
          </a:p>
          <a:p>
            <a:pPr marL="914400" lvl="1" indent="-457200">
              <a:buFont typeface="+mj-lt"/>
              <a:buAutoNum type="arabicPeriod"/>
            </a:pPr>
            <a:r>
              <a:rPr lang="en-US" altLang="en-US" dirty="0"/>
              <a:t>Precondition: have EA class model for domain</a:t>
            </a:r>
          </a:p>
          <a:p>
            <a:pPr marL="914400" lvl="1" indent="-457200">
              <a:buFont typeface="+mj-lt"/>
              <a:buAutoNum type="arabicPeriod"/>
            </a:pPr>
            <a:r>
              <a:rPr lang="en-US" altLang="en-US" dirty="0"/>
              <a:t>Create a simple sequence model, remove all elements from the model</a:t>
            </a:r>
          </a:p>
          <a:p>
            <a:pPr marL="914400" lvl="1" indent="-457200">
              <a:buFont typeface="+mj-lt"/>
              <a:buAutoNum type="arabicPeriod"/>
            </a:pPr>
            <a:r>
              <a:rPr lang="en-US" altLang="en-US" dirty="0"/>
              <a:t>Drag classes from Model browser onto sequence diagram</a:t>
            </a:r>
          </a:p>
          <a:p>
            <a:pPr marL="914400" lvl="1" indent="-457200">
              <a:buFont typeface="+mj-lt"/>
              <a:buAutoNum type="arabicPeriod"/>
            </a:pPr>
            <a:r>
              <a:rPr lang="en-US" altLang="en-US" dirty="0"/>
              <a:t>When add method call, select from dropdown after creating arrow</a:t>
            </a:r>
          </a:p>
          <a:p>
            <a:pPr lvl="1"/>
            <a:endParaRPr lang="en-US" altLang="en-US" dirty="0"/>
          </a:p>
        </p:txBody>
      </p:sp>
      <p:sp>
        <p:nvSpPr>
          <p:cNvPr id="15365" name="Slide Number Placeholder 4"/>
          <p:cNvSpPr>
            <a:spLocks noGrp="1"/>
          </p:cNvSpPr>
          <p:nvPr>
            <p:ph type="sldNum" sz="quarter" idx="4294967295"/>
          </p:nvPr>
        </p:nvSpPr>
        <p:spPr>
          <a:xfrm>
            <a:off x="9347200" y="624840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074E42-4D42-4A6A-9962-EDC910837C1C}" type="slidenum">
              <a:rPr lang="en-US" altLang="en-US" smtClean="0"/>
              <a:pPr/>
              <a:t>23</a:t>
            </a:fld>
            <a:endParaRPr lang="en-US" altLang="en-US"/>
          </a:p>
        </p:txBody>
      </p:sp>
    </p:spTree>
    <p:extLst>
      <p:ext uri="{BB962C8B-B14F-4D97-AF65-F5344CB8AC3E}">
        <p14:creationId xmlns:p14="http://schemas.microsoft.com/office/powerpoint/2010/main" val="401555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17354" y="280020"/>
            <a:ext cx="2284412" cy="1600200"/>
          </a:xfrm>
        </p:spPr>
        <p:txBody>
          <a:bodyPr>
            <a:normAutofit/>
          </a:bodyPr>
          <a:lstStyle/>
          <a:p>
            <a:r>
              <a:rPr lang="en-US" dirty="0"/>
              <a:t>Additional notation</a:t>
            </a:r>
            <a:br>
              <a:rPr lang="en-US" dirty="0"/>
            </a:br>
            <a:endParaRPr lang="en-US" dirty="0"/>
          </a:p>
        </p:txBody>
      </p:sp>
      <p:sp>
        <p:nvSpPr>
          <p:cNvPr id="4" name="Content Placeholder 3">
            <a:extLst>
              <a:ext uri="{FF2B5EF4-FFF2-40B4-BE49-F238E27FC236}">
                <a16:creationId xmlns:a16="http://schemas.microsoft.com/office/drawing/2014/main" id="{25377E7B-2584-616F-1710-44B297B6E76F}"/>
              </a:ext>
            </a:extLst>
          </p:cNvPr>
          <p:cNvSpPr>
            <a:spLocks noGrp="1"/>
          </p:cNvSpPr>
          <p:nvPr>
            <p:ph idx="1"/>
          </p:nvPr>
        </p:nvSpPr>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97E641AA-430E-C913-B8CB-D566F4E78ADB}"/>
              </a:ext>
            </a:extLst>
          </p:cNvPr>
          <p:cNvSpPr>
            <a:spLocks noGrp="1"/>
          </p:cNvSpPr>
          <p:nvPr>
            <p:ph type="body" sz="half" idx="2"/>
          </p:nvPr>
        </p:nvSpPr>
        <p:spPr>
          <a:xfrm>
            <a:off x="533400" y="1676401"/>
            <a:ext cx="3733800" cy="4191000"/>
          </a:xfrm>
        </p:spPr>
        <p:txBody>
          <a:bodyPr/>
          <a:lstStyle/>
          <a:p>
            <a:pPr marL="285750" indent="-285750">
              <a:buFont typeface="Arial" panose="020B0604020202020204" pitchFamily="34" charset="0"/>
              <a:buChar char="•"/>
            </a:pPr>
            <a:r>
              <a:rPr lang="en-US" sz="2400" dirty="0">
                <a:solidFill>
                  <a:schemeClr val="tx1"/>
                </a:solidFill>
              </a:rPr>
              <a:t>Conditional logic: [else], [balance &gt;= amount]</a:t>
            </a:r>
          </a:p>
          <a:p>
            <a:pPr marL="285750" indent="-285750">
              <a:buFont typeface="Arial" panose="020B0604020202020204" pitchFamily="34" charset="0"/>
              <a:buChar char="•"/>
            </a:pPr>
            <a:r>
              <a:rPr lang="en-US" sz="2400" dirty="0">
                <a:solidFill>
                  <a:schemeClr val="tx1"/>
                </a:solidFill>
              </a:rPr>
              <a:t>Iteration</a:t>
            </a:r>
          </a:p>
          <a:p>
            <a:endParaRPr lang="en-US" dirty="0"/>
          </a:p>
        </p:txBody>
      </p:sp>
      <p:pic>
        <p:nvPicPr>
          <p:cNvPr id="3074" name="Picture 2" descr="Image result for conditional sequenc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094"/>
            <a:ext cx="4536440" cy="68538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8EBF28-AA58-BA93-594A-9B2D6EF42DBE}"/>
              </a:ext>
            </a:extLst>
          </p:cNvPr>
          <p:cNvPicPr>
            <a:picLocks noChangeAspect="1"/>
          </p:cNvPicPr>
          <p:nvPr/>
        </p:nvPicPr>
        <p:blipFill>
          <a:blip r:embed="rId3"/>
          <a:stretch>
            <a:fillRect/>
          </a:stretch>
        </p:blipFill>
        <p:spPr>
          <a:xfrm>
            <a:off x="3048000" y="2617528"/>
            <a:ext cx="7851388" cy="4025012"/>
          </a:xfrm>
          <a:prstGeom prst="rect">
            <a:avLst/>
          </a:prstGeom>
        </p:spPr>
      </p:pic>
      <p:sp>
        <p:nvSpPr>
          <p:cNvPr id="5" name="TextBox 4">
            <a:extLst>
              <a:ext uri="{FF2B5EF4-FFF2-40B4-BE49-F238E27FC236}">
                <a16:creationId xmlns:a16="http://schemas.microsoft.com/office/drawing/2014/main" id="{A54E22A5-439F-DE15-F886-92B4E68DF233}"/>
              </a:ext>
            </a:extLst>
          </p:cNvPr>
          <p:cNvSpPr txBox="1"/>
          <p:nvPr/>
        </p:nvSpPr>
        <p:spPr>
          <a:xfrm>
            <a:off x="4953000" y="4084098"/>
            <a:ext cx="7010400" cy="2677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800" dirty="0"/>
              <a:t>Conditionals, iteration are useful at times, but not absolutely required</a:t>
            </a:r>
          </a:p>
          <a:p>
            <a:pPr marL="285750" indent="-285750">
              <a:buFont typeface="Arial" panose="020B0604020202020204" pitchFamily="34" charset="0"/>
              <a:buChar char="•"/>
            </a:pPr>
            <a:r>
              <a:rPr lang="en-US" sz="2800" dirty="0"/>
              <a:t>For example, a single pass through a loop usually captures the methods you need</a:t>
            </a:r>
          </a:p>
          <a:p>
            <a:pPr marL="285750" indent="-285750">
              <a:buFont typeface="Arial" panose="020B0604020202020204" pitchFamily="34" charset="0"/>
              <a:buChar char="•"/>
            </a:pPr>
            <a:r>
              <a:rPr lang="en-US" sz="2800" dirty="0"/>
              <a:t>If need iteration or conditionals, the assignment will specify it explicitly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365125"/>
            <a:ext cx="10515600" cy="1325563"/>
          </a:xfrm>
        </p:spPr>
        <p:txBody>
          <a:bodyPr/>
          <a:lstStyle/>
          <a:p>
            <a:r>
              <a:rPr lang="en-US" dirty="0"/>
              <a:t>Similarly, you can </a:t>
            </a:r>
            <a:r>
              <a:rPr lang="en-US"/>
              <a:t>illustrate iteration</a:t>
            </a:r>
            <a:endParaRPr lang="en-US" dirty="0"/>
          </a:p>
        </p:txBody>
      </p:sp>
      <p:sp>
        <p:nvSpPr>
          <p:cNvPr id="3" name="Content Placeholder 2">
            <a:extLst>
              <a:ext uri="{FF2B5EF4-FFF2-40B4-BE49-F238E27FC236}">
                <a16:creationId xmlns:a16="http://schemas.microsoft.com/office/drawing/2014/main" id="{EE0A2C27-4D2F-E351-3D4D-14B7BC7AE27D}"/>
              </a:ext>
            </a:extLst>
          </p:cNvPr>
          <p:cNvSpPr>
            <a:spLocks noGrp="1"/>
          </p:cNvSpPr>
          <p:nvPr>
            <p:ph idx="1"/>
          </p:nvPr>
        </p:nvSpPr>
        <p:spPr/>
        <p:txBody>
          <a:bodyPr/>
          <a:lstStyle/>
          <a:p>
            <a:endParaRPr lang="en-US"/>
          </a:p>
        </p:txBody>
      </p:sp>
      <p:sp>
        <p:nvSpPr>
          <p:cNvPr id="7172" name="Slide Number Placeholder 4"/>
          <p:cNvSpPr>
            <a:spLocks noGrp="1"/>
          </p:cNvSpPr>
          <p:nvPr>
            <p:ph type="sldNum" sz="quarter" idx="4294967295"/>
          </p:nvPr>
        </p:nvSpPr>
        <p:spPr>
          <a:xfrm>
            <a:off x="9347200" y="6248400"/>
            <a:ext cx="2844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FFC75C2-CA35-4F20-94E5-E8BD58025508}" type="slidenum">
              <a:rPr lang="en-US" altLang="en-US" smtClean="0"/>
              <a:pPr eaLnBrk="1" hangingPunct="1">
                <a:defRPr/>
              </a:pPr>
              <a:t>25</a:t>
            </a:fld>
            <a:endParaRPr lang="en-US" altLang="en-US"/>
          </a:p>
        </p:txBody>
      </p:sp>
      <p:pic>
        <p:nvPicPr>
          <p:cNvPr id="1026" name="Picture 2" descr="Image result for sequence diagram it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834691"/>
            <a:ext cx="9153525" cy="469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45F4-8A09-1CBB-0721-EF4D9EE8265E}"/>
              </a:ext>
            </a:extLst>
          </p:cNvPr>
          <p:cNvSpPr>
            <a:spLocks noGrp="1"/>
          </p:cNvSpPr>
          <p:nvPr>
            <p:ph type="title"/>
          </p:nvPr>
        </p:nvSpPr>
        <p:spPr>
          <a:xfrm>
            <a:off x="838200" y="365125"/>
            <a:ext cx="10515600" cy="1325563"/>
          </a:xfrm>
        </p:spPr>
        <p:txBody>
          <a:bodyPr/>
          <a:lstStyle/>
          <a:p>
            <a:r>
              <a:rPr lang="en-US" dirty="0"/>
              <a:t>Review</a:t>
            </a:r>
          </a:p>
        </p:txBody>
      </p:sp>
      <p:sp>
        <p:nvSpPr>
          <p:cNvPr id="5" name="Content Placeholder 4">
            <a:extLst>
              <a:ext uri="{FF2B5EF4-FFF2-40B4-BE49-F238E27FC236}">
                <a16:creationId xmlns:a16="http://schemas.microsoft.com/office/drawing/2014/main" id="{C06144D0-62DA-6F25-F92A-E713F5728D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574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365125"/>
            <a:ext cx="10515600" cy="1325563"/>
          </a:xfrm>
        </p:spPr>
        <p:txBody>
          <a:bodyPr>
            <a:normAutofit fontScale="90000"/>
          </a:bodyPr>
          <a:lstStyle/>
          <a:p>
            <a:r>
              <a:rPr lang="en-US" altLang="en-US" dirty="0"/>
              <a:t>Textual Analysis of Use Case scenarios is used to create high-level designs</a:t>
            </a:r>
          </a:p>
        </p:txBody>
      </p:sp>
      <p:sp>
        <p:nvSpPr>
          <p:cNvPr id="6147" name="Content Placeholder 2"/>
          <p:cNvSpPr>
            <a:spLocks noGrp="1"/>
          </p:cNvSpPr>
          <p:nvPr>
            <p:ph idx="1"/>
          </p:nvPr>
        </p:nvSpPr>
        <p:spPr>
          <a:xfrm>
            <a:off x="1120000" y="1825625"/>
            <a:ext cx="10233800" cy="4667250"/>
          </a:xfrm>
        </p:spPr>
        <p:txBody>
          <a:bodyPr/>
          <a:lstStyle/>
          <a:p>
            <a:r>
              <a:rPr lang="en-US" altLang="en-US" dirty="0"/>
              <a:t>Precondition: User Stories should be complete, so that all capabilities of the system are described</a:t>
            </a:r>
          </a:p>
          <a:p>
            <a:endParaRPr lang="en-US" altLang="en-US" dirty="0"/>
          </a:p>
        </p:txBody>
      </p:sp>
      <p:pic>
        <p:nvPicPr>
          <p:cNvPr id="6150" name="Picture 8" descr="C:\Documents and Settings\hornick\Local Settings\Temporary Internet Files\Content.IE5\PFYR14UO\MCj0431626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828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C:\Documents and Settings\hornick\Local Settings\Temporary Internet Files\Content.IE5\3EMX8BOC\MCj031181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4495800"/>
            <a:ext cx="202247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14400" y="4343401"/>
            <a:ext cx="6705600" cy="166199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hangingPunct="1">
              <a:defRPr/>
            </a:pPr>
            <a:r>
              <a:rPr lang="en-US" sz="2800" b="1" dirty="0">
                <a:solidFill>
                  <a:srgbClr val="0070C0"/>
                </a:solidFill>
              </a:rPr>
              <a:t>Textual Analysis </a:t>
            </a:r>
            <a:r>
              <a:rPr lang="en-US" sz="2800" dirty="0">
                <a:solidFill>
                  <a:srgbClr val="0070C0"/>
                </a:solidFill>
              </a:rPr>
              <a:t>is a quick and easy way to make a “first guess” at the classes that will comprise the system</a:t>
            </a:r>
          </a:p>
          <a:p>
            <a:pPr eaLnBrk="1" hangingPunct="1">
              <a:defRPr/>
            </a:pPr>
            <a:endParaRPr lang="en-US" dirty="0"/>
          </a:p>
        </p:txBody>
      </p:sp>
    </p:spTree>
    <p:extLst>
      <p:ext uri="{BB962C8B-B14F-4D97-AF65-F5344CB8AC3E}">
        <p14:creationId xmlns:p14="http://schemas.microsoft.com/office/powerpoint/2010/main" val="295206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365125"/>
            <a:ext cx="10515600" cy="1325563"/>
          </a:xfrm>
        </p:spPr>
        <p:txBody>
          <a:bodyPr>
            <a:normAutofit fontScale="90000"/>
          </a:bodyPr>
          <a:lstStyle/>
          <a:p>
            <a:r>
              <a:rPr lang="en-US" altLang="en-US" dirty="0"/>
              <a:t>Textual Analysis: looking for the nouns and verbs </a:t>
            </a:r>
            <a:br>
              <a:rPr lang="en-US" altLang="en-US" dirty="0"/>
            </a:br>
            <a:r>
              <a:rPr lang="en-US" altLang="en-US" dirty="0"/>
              <a:t>-in your Use Cases/User Stories</a:t>
            </a:r>
          </a:p>
        </p:txBody>
      </p:sp>
      <p:sp>
        <p:nvSpPr>
          <p:cNvPr id="7171" name="Content Placeholder 2"/>
          <p:cNvSpPr>
            <a:spLocks noGrp="1"/>
          </p:cNvSpPr>
          <p:nvPr>
            <p:ph idx="1"/>
          </p:nvPr>
        </p:nvSpPr>
        <p:spPr>
          <a:xfrm>
            <a:off x="1120000" y="1825625"/>
            <a:ext cx="10233800" cy="4667250"/>
          </a:xfrm>
        </p:spPr>
        <p:txBody>
          <a:bodyPr/>
          <a:lstStyle/>
          <a:p>
            <a:r>
              <a:rPr lang="en-US" altLang="en-US" dirty="0"/>
              <a:t>Nouns in the Use Cases are candidates for the classes you need to write</a:t>
            </a:r>
          </a:p>
          <a:p>
            <a:pPr lvl="1"/>
            <a:r>
              <a:rPr lang="en-US" altLang="en-US" dirty="0"/>
              <a:t>Grammar 101: nouns are things</a:t>
            </a:r>
            <a:br>
              <a:rPr lang="en-US" altLang="en-US" dirty="0"/>
            </a:br>
            <a:br>
              <a:rPr lang="en-US" altLang="en-US" dirty="0"/>
            </a:br>
            <a:endParaRPr lang="en-US" altLang="en-US" dirty="0"/>
          </a:p>
          <a:p>
            <a:r>
              <a:rPr lang="en-US" altLang="en-US" dirty="0"/>
              <a:t>Verbs in the Use Cases are usually the methods that the classes implement</a:t>
            </a:r>
          </a:p>
          <a:p>
            <a:pPr lvl="1"/>
            <a:r>
              <a:rPr lang="en-US" altLang="en-US" dirty="0"/>
              <a:t>Verbs are actions</a:t>
            </a:r>
          </a:p>
        </p:txBody>
      </p:sp>
      <p:pic>
        <p:nvPicPr>
          <p:cNvPr id="7174" name="Picture 9" descr="C:\Documents and Settings\hornick\Local Settings\Temporary Internet Files\Content.IE5\79P9BVPJ\MCj0432642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9050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C:\Documents and Settings\hornick\Local Settings\Temporary Internet Files\Content.IE5\PFYR14UO\MCEN00513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953000"/>
            <a:ext cx="22812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76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5DD5-F44D-FFC4-E06B-59A0EF8C218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AB153974-FD0B-4A11-090D-00BDA21CD0F4}"/>
              </a:ext>
            </a:extLst>
          </p:cNvPr>
          <p:cNvSpPr>
            <a:spLocks noGrp="1"/>
          </p:cNvSpPr>
          <p:nvPr>
            <p:ph idx="1"/>
          </p:nvPr>
        </p:nvSpPr>
        <p:spPr/>
        <p:txBody>
          <a:bodyPr/>
          <a:lstStyle/>
          <a:p>
            <a:r>
              <a:rPr lang="en-US" dirty="0"/>
              <a:t>As a student I would like to see my grades in Canvas in order to know how I am doing in a class.  </a:t>
            </a:r>
          </a:p>
          <a:p>
            <a:pPr lvl="1"/>
            <a:r>
              <a:rPr lang="en-US" dirty="0"/>
              <a:t>Student, Grade, Class</a:t>
            </a:r>
          </a:p>
          <a:p>
            <a:pPr lvl="1"/>
            <a:r>
              <a:rPr lang="en-US" dirty="0"/>
              <a:t>AC: how grade computed: Submission, Assignment, Score</a:t>
            </a:r>
          </a:p>
          <a:p>
            <a:r>
              <a:rPr lang="en-US" dirty="0"/>
              <a:t>As a bank customer I would like to deposit checks using my phone in order to avoid going to the bank</a:t>
            </a:r>
          </a:p>
          <a:p>
            <a:pPr lvl="1"/>
            <a:r>
              <a:rPr lang="en-US" dirty="0"/>
              <a:t>Customer, Check, Phone, Bank</a:t>
            </a:r>
          </a:p>
          <a:p>
            <a:r>
              <a:rPr lang="en-US" dirty="0"/>
              <a:t>Note the acceptance criteria usually has to be considered as well!</a:t>
            </a:r>
          </a:p>
          <a:p>
            <a:endParaRPr lang="en-US" dirty="0"/>
          </a:p>
        </p:txBody>
      </p:sp>
      <p:sp>
        <p:nvSpPr>
          <p:cNvPr id="5" name="TextBox 4">
            <a:extLst>
              <a:ext uri="{FF2B5EF4-FFF2-40B4-BE49-F238E27FC236}">
                <a16:creationId xmlns:a16="http://schemas.microsoft.com/office/drawing/2014/main" id="{B430B441-22AA-9012-EB7E-136075836604}"/>
              </a:ext>
            </a:extLst>
          </p:cNvPr>
          <p:cNvSpPr txBox="1"/>
          <p:nvPr/>
        </p:nvSpPr>
        <p:spPr>
          <a:xfrm>
            <a:off x="1828800" y="5756812"/>
            <a:ext cx="338554"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4908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65125"/>
            <a:ext cx="10515600" cy="1325563"/>
          </a:xfrm>
        </p:spPr>
        <p:txBody>
          <a:bodyPr>
            <a:normAutofit fontScale="90000"/>
          </a:bodyPr>
          <a:lstStyle/>
          <a:p>
            <a:r>
              <a:rPr lang="en-US" altLang="en-US" dirty="0"/>
              <a:t>Approach: Read through each Use Case, picking out the nouns appearing in the scenario descriptions</a:t>
            </a:r>
          </a:p>
        </p:txBody>
      </p:sp>
      <p:sp>
        <p:nvSpPr>
          <p:cNvPr id="8195" name="Content Placeholder 2"/>
          <p:cNvSpPr>
            <a:spLocks noGrp="1"/>
          </p:cNvSpPr>
          <p:nvPr>
            <p:ph idx="1"/>
          </p:nvPr>
        </p:nvSpPr>
        <p:spPr>
          <a:xfrm>
            <a:off x="1120000" y="1825625"/>
            <a:ext cx="10233800" cy="4667250"/>
          </a:xfrm>
        </p:spPr>
        <p:txBody>
          <a:bodyPr/>
          <a:lstStyle/>
          <a:p>
            <a:r>
              <a:rPr lang="en-US" altLang="en-US" dirty="0"/>
              <a:t>You’re actually discovering objects, which are instances of classes that abstract the problem domain entities</a:t>
            </a:r>
          </a:p>
        </p:txBody>
      </p:sp>
      <p:sp>
        <p:nvSpPr>
          <p:cNvPr id="8197" name="Slide Number Placeholder 4"/>
          <p:cNvSpPr>
            <a:spLocks noGrp="1"/>
          </p:cNvSpPr>
          <p:nvPr>
            <p:ph type="sldNum" sz="quarter" idx="4294967295"/>
          </p:nvPr>
        </p:nvSpPr>
        <p:spPr>
          <a:xfrm>
            <a:off x="9347200" y="6248400"/>
            <a:ext cx="284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53DD9A-39A3-47D2-89E0-170D29123924}" type="slidenum">
              <a:rPr lang="en-US" altLang="en-US" sz="1000"/>
              <a:pPr>
                <a:spcBef>
                  <a:spcPct val="0"/>
                </a:spcBef>
                <a:buClrTx/>
                <a:buSzTx/>
                <a:buFontTx/>
                <a:buNone/>
              </a:pPr>
              <a:t>6</a:t>
            </a:fld>
            <a:endParaRPr lang="en-US" altLang="en-US" sz="1000"/>
          </a:p>
        </p:txBody>
      </p:sp>
      <p:pic>
        <p:nvPicPr>
          <p:cNvPr id="8198" name="Picture 3" descr="C:\Documents and Settings\hornick\Local Settings\Temporary Internet Files\Content.IE5\79P9BVPJ\MCj0283305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743200"/>
            <a:ext cx="23129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28801" y="5088468"/>
            <a:ext cx="8302273" cy="646331"/>
          </a:xfrm>
          <a:prstGeom prst="rect">
            <a:avLst/>
          </a:prstGeom>
          <a:noFill/>
        </p:spPr>
        <p:txBody>
          <a:bodyPr wrap="none" rtlCol="0">
            <a:spAutoFit/>
          </a:bodyPr>
          <a:lstStyle/>
          <a:p>
            <a:r>
              <a:rPr lang="en-US" dirty="0"/>
              <a:t>As a student I would like to see my grades in Canvas in order to know how I am</a:t>
            </a:r>
          </a:p>
          <a:p>
            <a:r>
              <a:rPr lang="en-US" dirty="0"/>
              <a:t>doing in a class.  </a:t>
            </a:r>
          </a:p>
        </p:txBody>
      </p:sp>
      <p:sp>
        <p:nvSpPr>
          <p:cNvPr id="8" name="TextBox 7"/>
          <p:cNvSpPr txBox="1"/>
          <p:nvPr/>
        </p:nvSpPr>
        <p:spPr>
          <a:xfrm>
            <a:off x="1828800" y="5756812"/>
            <a:ext cx="8135560" cy="646331"/>
          </a:xfrm>
          <a:prstGeom prst="rect">
            <a:avLst/>
          </a:prstGeom>
          <a:noFill/>
        </p:spPr>
        <p:txBody>
          <a:bodyPr wrap="none" rtlCol="0">
            <a:spAutoFit/>
          </a:bodyPr>
          <a:lstStyle/>
          <a:p>
            <a:r>
              <a:rPr lang="en-US" dirty="0"/>
              <a:t>As a bank customer I would like to deposit checks using my phone in order to </a:t>
            </a:r>
          </a:p>
          <a:p>
            <a:r>
              <a:rPr lang="en-US" dirty="0"/>
              <a:t>avoid going to the bank.  </a:t>
            </a:r>
          </a:p>
        </p:txBody>
      </p:sp>
    </p:spTree>
    <p:extLst>
      <p:ext uri="{BB962C8B-B14F-4D97-AF65-F5344CB8AC3E}">
        <p14:creationId xmlns:p14="http://schemas.microsoft.com/office/powerpoint/2010/main" val="131708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65125"/>
            <a:ext cx="10515600" cy="1325563"/>
          </a:xfrm>
        </p:spPr>
        <p:txBody>
          <a:bodyPr>
            <a:noAutofit/>
          </a:bodyPr>
          <a:lstStyle/>
          <a:p>
            <a:r>
              <a:rPr lang="en-US" altLang="en-US" dirty="0"/>
              <a:t>After identifying nouns, eliminate redundancies</a:t>
            </a:r>
          </a:p>
        </p:txBody>
      </p:sp>
      <p:sp>
        <p:nvSpPr>
          <p:cNvPr id="9219" name="Content Placeholder 2"/>
          <p:cNvSpPr>
            <a:spLocks noGrp="1"/>
          </p:cNvSpPr>
          <p:nvPr>
            <p:ph idx="1"/>
          </p:nvPr>
        </p:nvSpPr>
        <p:spPr>
          <a:xfrm>
            <a:off x="1120000" y="1825625"/>
            <a:ext cx="10233800" cy="4667250"/>
          </a:xfrm>
        </p:spPr>
        <p:txBody>
          <a:bodyPr/>
          <a:lstStyle/>
          <a:p>
            <a:r>
              <a:rPr lang="en-US" altLang="en-US" dirty="0"/>
              <a:t>“list of names”</a:t>
            </a:r>
          </a:p>
          <a:p>
            <a:r>
              <a:rPr lang="en-US" altLang="en-US" dirty="0"/>
              <a:t>“name collection”</a:t>
            </a:r>
          </a:p>
          <a:p>
            <a:r>
              <a:rPr lang="en-US" altLang="en-US" dirty="0"/>
              <a:t>“array of names”</a:t>
            </a:r>
            <a:br>
              <a:rPr lang="en-US" altLang="en-US" dirty="0"/>
            </a:br>
            <a:endParaRPr lang="en-US" altLang="en-US" dirty="0"/>
          </a:p>
          <a:p>
            <a:r>
              <a:rPr lang="en-US" altLang="en-US" dirty="0"/>
              <a:t>“Welcome message”</a:t>
            </a:r>
          </a:p>
          <a:p>
            <a:r>
              <a:rPr lang="en-US" altLang="en-US" dirty="0"/>
              <a:t>“Welcome dialog”</a:t>
            </a:r>
          </a:p>
          <a:p>
            <a:r>
              <a:rPr lang="en-US" altLang="en-US" dirty="0"/>
              <a:t>“Welcome screen”</a:t>
            </a:r>
          </a:p>
        </p:txBody>
      </p:sp>
      <p:sp>
        <p:nvSpPr>
          <p:cNvPr id="9222" name="TextBox 5"/>
          <p:cNvSpPr txBox="1">
            <a:spLocks noChangeArrowheads="1"/>
          </p:cNvSpPr>
          <p:nvPr/>
        </p:nvSpPr>
        <p:spPr bwMode="auto">
          <a:xfrm>
            <a:off x="6781801" y="2458243"/>
            <a:ext cx="195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accent2">
                    <a:lumMod val="75000"/>
                  </a:schemeClr>
                </a:solidFill>
              </a:rPr>
              <a:t>“Names”</a:t>
            </a:r>
          </a:p>
        </p:txBody>
      </p:sp>
      <p:sp>
        <p:nvSpPr>
          <p:cNvPr id="9223" name="TextBox 6"/>
          <p:cNvSpPr txBox="1">
            <a:spLocks noChangeArrowheads="1"/>
          </p:cNvSpPr>
          <p:nvPr/>
        </p:nvSpPr>
        <p:spPr bwMode="auto">
          <a:xfrm>
            <a:off x="6781801" y="4343401"/>
            <a:ext cx="399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accent2">
                    <a:lumMod val="75000"/>
                  </a:schemeClr>
                </a:solidFill>
              </a:rPr>
              <a:t>“Welcome Screen”</a:t>
            </a:r>
          </a:p>
        </p:txBody>
      </p:sp>
      <p:sp>
        <p:nvSpPr>
          <p:cNvPr id="9224" name="Right Arrow 7"/>
          <p:cNvSpPr>
            <a:spLocks noChangeArrowheads="1"/>
          </p:cNvSpPr>
          <p:nvPr/>
        </p:nvSpPr>
        <p:spPr bwMode="auto">
          <a:xfrm>
            <a:off x="5943600" y="2554356"/>
            <a:ext cx="762000" cy="533400"/>
          </a:xfrm>
          <a:prstGeom prst="rightArrow">
            <a:avLst>
              <a:gd name="adj1" fmla="val 50000"/>
              <a:gd name="adj2" fmla="val 50000"/>
            </a:avLst>
          </a:prstGeom>
          <a:solidFill>
            <a:schemeClr val="accent1"/>
          </a:solidFill>
          <a:ln w="9525" algn="ctr">
            <a:solidFill>
              <a:schemeClr val="tx1"/>
            </a:solidFill>
            <a:miter lim="800000"/>
            <a:headEnd/>
            <a:tailEnd/>
          </a:ln>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5" name="Right Arrow 8"/>
          <p:cNvSpPr>
            <a:spLocks noChangeArrowheads="1"/>
          </p:cNvSpPr>
          <p:nvPr/>
        </p:nvSpPr>
        <p:spPr bwMode="auto">
          <a:xfrm>
            <a:off x="5943600" y="4419600"/>
            <a:ext cx="762000" cy="533400"/>
          </a:xfrm>
          <a:prstGeom prst="rightArrow">
            <a:avLst>
              <a:gd name="adj1" fmla="val 50000"/>
              <a:gd name="adj2" fmla="val 50000"/>
            </a:avLst>
          </a:prstGeom>
          <a:solidFill>
            <a:schemeClr val="accent1"/>
          </a:solidFill>
          <a:ln w="9525" algn="ctr">
            <a:solidFill>
              <a:schemeClr val="tx1"/>
            </a:solidFill>
            <a:miter lim="800000"/>
            <a:headEnd/>
            <a:tailEnd/>
          </a:ln>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6" name="TextBox 1"/>
          <p:cNvSpPr txBox="1">
            <a:spLocks noChangeArrowheads="1"/>
          </p:cNvSpPr>
          <p:nvPr/>
        </p:nvSpPr>
        <p:spPr bwMode="auto">
          <a:xfrm>
            <a:off x="7010400" y="5597971"/>
            <a:ext cx="48013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accent6"/>
                </a:solidFill>
              </a:rPr>
              <a:t>Note: Do not identify individual Buttons, </a:t>
            </a:r>
            <a:br>
              <a:rPr lang="en-US" altLang="en-US" sz="1800" dirty="0">
                <a:solidFill>
                  <a:schemeClr val="accent6"/>
                </a:solidFill>
              </a:rPr>
            </a:br>
            <a:r>
              <a:rPr lang="en-US" altLang="en-US" sz="1800" dirty="0">
                <a:solidFill>
                  <a:schemeClr val="accent6"/>
                </a:solidFill>
              </a:rPr>
              <a:t>Checkboxes, Menus, </a:t>
            </a:r>
            <a:r>
              <a:rPr lang="en-US" altLang="en-US" sz="1800" dirty="0" err="1">
                <a:solidFill>
                  <a:schemeClr val="accent6"/>
                </a:solidFill>
              </a:rPr>
              <a:t>etc</a:t>
            </a:r>
            <a:r>
              <a:rPr lang="en-US" altLang="en-US" sz="1800" dirty="0">
                <a:solidFill>
                  <a:schemeClr val="accent6"/>
                </a:solidFill>
              </a:rPr>
              <a:t> as individual nouns;</a:t>
            </a:r>
            <a:br>
              <a:rPr lang="en-US" altLang="en-US" sz="1800" dirty="0">
                <a:solidFill>
                  <a:schemeClr val="accent6"/>
                </a:solidFill>
              </a:rPr>
            </a:br>
            <a:r>
              <a:rPr lang="en-US" altLang="en-US" sz="1800" dirty="0">
                <a:solidFill>
                  <a:schemeClr val="accent6"/>
                </a:solidFill>
              </a:rPr>
              <a:t>these would all be part of a parent screen.</a:t>
            </a:r>
          </a:p>
        </p:txBody>
      </p:sp>
    </p:spTree>
    <p:extLst>
      <p:ext uri="{BB962C8B-B14F-4D97-AF65-F5344CB8AC3E}">
        <p14:creationId xmlns:p14="http://schemas.microsoft.com/office/powerpoint/2010/main" val="97107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365125"/>
            <a:ext cx="10515600" cy="1325563"/>
          </a:xfrm>
        </p:spPr>
        <p:txBody>
          <a:bodyPr>
            <a:normAutofit/>
          </a:bodyPr>
          <a:lstStyle/>
          <a:p>
            <a:r>
              <a:rPr lang="en-US" altLang="en-US" dirty="0"/>
              <a:t>Some Nouns can be excluded</a:t>
            </a:r>
          </a:p>
        </p:txBody>
      </p:sp>
      <p:sp>
        <p:nvSpPr>
          <p:cNvPr id="10243" name="Content Placeholder 2"/>
          <p:cNvSpPr>
            <a:spLocks noGrp="1"/>
          </p:cNvSpPr>
          <p:nvPr>
            <p:ph idx="1"/>
          </p:nvPr>
        </p:nvSpPr>
        <p:spPr>
          <a:xfrm>
            <a:off x="1120000" y="1825625"/>
            <a:ext cx="10233800" cy="4667250"/>
          </a:xfrm>
        </p:spPr>
        <p:txBody>
          <a:bodyPr/>
          <a:lstStyle/>
          <a:p>
            <a:r>
              <a:rPr lang="en-US" altLang="en-US" dirty="0"/>
              <a:t>The following nouns are not candidates for classes:</a:t>
            </a:r>
          </a:p>
          <a:p>
            <a:r>
              <a:rPr lang="en-US" altLang="en-US" dirty="0"/>
              <a:t>“user retrieves cash from ATM”</a:t>
            </a:r>
          </a:p>
          <a:p>
            <a:pPr lvl="1"/>
            <a:r>
              <a:rPr lang="en-US" altLang="en-US" dirty="0"/>
              <a:t>If cash is just a number, not a good class</a:t>
            </a:r>
          </a:p>
          <a:p>
            <a:pPr lvl="1"/>
            <a:r>
              <a:rPr lang="en-US" altLang="en-US" dirty="0"/>
              <a:t>But if thinking about the dispenser software, maybe...</a:t>
            </a:r>
          </a:p>
          <a:p>
            <a:r>
              <a:rPr lang="en-US" altLang="en-US" dirty="0"/>
              <a:t>“user inserts envelope into ATM”</a:t>
            </a:r>
          </a:p>
          <a:p>
            <a:pPr lvl="1"/>
            <a:r>
              <a:rPr lang="en-US" altLang="en-US" dirty="0"/>
              <a:t>envelope: just a container for cash; </a:t>
            </a:r>
            <a:r>
              <a:rPr lang="en-US" altLang="en-US" i="1" dirty="0">
                <a:solidFill>
                  <a:schemeClr val="accent5"/>
                </a:solidFill>
              </a:rPr>
              <a:t>no software requirements</a:t>
            </a:r>
          </a:p>
          <a:p>
            <a:pPr lvl="1"/>
            <a:r>
              <a:rPr lang="en-US" altLang="en-US" dirty="0"/>
              <a:t>Another way to consider it: </a:t>
            </a:r>
            <a:r>
              <a:rPr lang="en-US" altLang="en-US" i="1" dirty="0">
                <a:solidFill>
                  <a:schemeClr val="accent6"/>
                </a:solidFill>
              </a:rPr>
              <a:t>no responsibilities</a:t>
            </a:r>
          </a:p>
          <a:p>
            <a:endParaRPr lang="en-US" altLang="en-US" dirty="0"/>
          </a:p>
        </p:txBody>
      </p:sp>
      <p:pic>
        <p:nvPicPr>
          <p:cNvPr id="10247" name="Picture 2" descr="C:\Documents and Settings\hornick\Local Settings\Temporary Internet Files\Content.IE5\79P9BVPJ\MCj007882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300" y="2091159"/>
            <a:ext cx="1752600" cy="1945853"/>
          </a:xfrm>
          <a:prstGeom prst="rect">
            <a:avLst/>
          </a:prstGeom>
          <a:solidFill>
            <a:schemeClr val="accent1"/>
          </a:solidFill>
          <a:ln w="76200">
            <a:solidFill>
              <a:schemeClr val="accent1"/>
            </a:solidFill>
          </a:ln>
        </p:spPr>
      </p:pic>
    </p:spTree>
    <p:extLst>
      <p:ext uri="{BB962C8B-B14F-4D97-AF65-F5344CB8AC3E}">
        <p14:creationId xmlns:p14="http://schemas.microsoft.com/office/powerpoint/2010/main" val="24631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n-US" dirty="0"/>
              <a:t>Write the objects and methods for the following User Stories...</a:t>
            </a:r>
          </a:p>
        </p:txBody>
      </p:sp>
      <p:sp>
        <p:nvSpPr>
          <p:cNvPr id="3" name="Content Placeholder 2"/>
          <p:cNvSpPr>
            <a:spLocks noGrp="1"/>
          </p:cNvSpPr>
          <p:nvPr>
            <p:ph idx="1"/>
          </p:nvPr>
        </p:nvSpPr>
        <p:spPr>
          <a:xfrm>
            <a:off x="1120000" y="1825625"/>
            <a:ext cx="10233800" cy="4667250"/>
          </a:xfrm>
        </p:spPr>
        <p:txBody>
          <a:bodyPr/>
          <a:lstStyle/>
          <a:p>
            <a:r>
              <a:rPr lang="en-US" dirty="0"/>
              <a:t>As a Facebook user, I would like to be able to read my messages when I get a notification so I can respond appropriately.</a:t>
            </a:r>
          </a:p>
          <a:p>
            <a:r>
              <a:rPr lang="en-US" dirty="0"/>
              <a:t>As a Facebook user, I would like to respond to messages in the same window as I read the message so I can respond appropriately.</a:t>
            </a:r>
          </a:p>
          <a:p>
            <a:r>
              <a:rPr lang="en-US" dirty="0"/>
              <a:t>As a </a:t>
            </a:r>
            <a:r>
              <a:rPr lang="en-US"/>
              <a:t>Facebook user, </a:t>
            </a:r>
            <a:r>
              <a:rPr lang="en-US" dirty="0"/>
              <a:t>I would like to see when someone else has read my sent messages so I can know whether I should keep monitoring them.  </a:t>
            </a:r>
          </a:p>
        </p:txBody>
      </p:sp>
    </p:spTree>
    <p:extLst>
      <p:ext uri="{BB962C8B-B14F-4D97-AF65-F5344CB8AC3E}">
        <p14:creationId xmlns:p14="http://schemas.microsoft.com/office/powerpoint/2010/main" val="16939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background-hasker-presentation" id="{1577FF19-119C-D341-8420-453FB74959AD}" vid="{F6E06238-5418-F24E-ADE0-7239319DCDB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swe2710-presentation</Template>
  <TotalTime>22557</TotalTime>
  <Words>1701</Words>
  <Application>Microsoft Macintosh PowerPoint</Application>
  <PresentationFormat>Widescreen</PresentationFormat>
  <Paragraphs>226</Paragraphs>
  <Slides>26</Slides>
  <Notes>4</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Consolas</vt:lpstr>
      <vt:lpstr>Corbel</vt:lpstr>
      <vt:lpstr>Tahoma</vt:lpstr>
      <vt:lpstr>Times New Roman</vt:lpstr>
      <vt:lpstr>Depth</vt:lpstr>
      <vt:lpstr>Design and UML Sequence Diagrams</vt:lpstr>
      <vt:lpstr>Creating a design</vt:lpstr>
      <vt:lpstr>Textual Analysis of Use Case scenarios is used to create high-level designs</vt:lpstr>
      <vt:lpstr>Textual Analysis: looking for the nouns and verbs  -in your Use Cases/User Stories</vt:lpstr>
      <vt:lpstr>Examples</vt:lpstr>
      <vt:lpstr>Approach: Read through each Use Case, picking out the nouns appearing in the scenario descriptions</vt:lpstr>
      <vt:lpstr>After identifying nouns, eliminate redundancies</vt:lpstr>
      <vt:lpstr>Some Nouns can be excluded</vt:lpstr>
      <vt:lpstr>Write the objects and methods for the following User Stories...</vt:lpstr>
      <vt:lpstr>UML Sequence Diagrams</vt:lpstr>
      <vt:lpstr>Sequence diagrams: high-level interactions</vt:lpstr>
      <vt:lpstr>Sequence diagrams: high-level interactions</vt:lpstr>
      <vt:lpstr>Example</vt:lpstr>
      <vt:lpstr>Example</vt:lpstr>
      <vt:lpstr>Enterprise Architect</vt:lpstr>
      <vt:lpstr>Living with the beast…</vt:lpstr>
      <vt:lpstr>Living with the beast…</vt:lpstr>
      <vt:lpstr>Example</vt:lpstr>
      <vt:lpstr>Design patterns</vt:lpstr>
      <vt:lpstr>Model, View, Controller</vt:lpstr>
      <vt:lpstr>Further refinement of MVC</vt:lpstr>
      <vt:lpstr>Constraints on relationships</vt:lpstr>
      <vt:lpstr>Demo!</vt:lpstr>
      <vt:lpstr>Additional notation </vt:lpstr>
      <vt:lpstr>Similarly, you can illustrate iteration</vt:lpstr>
      <vt:lpstr>Review</vt:lpstr>
    </vt:vector>
  </TitlesOfParts>
  <Company>MSOE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CS-280 Lecture</dc:title>
  <dc:subject>Intro</dc:subject>
  <dc:creator>Dr. Mark Hornick</dc:creator>
  <cp:lastModifiedBy>Rob Hasker</cp:lastModifiedBy>
  <cp:revision>954</cp:revision>
  <cp:lastPrinted>1601-01-01T00:00:00Z</cp:lastPrinted>
  <dcterms:created xsi:type="dcterms:W3CDTF">1999-09-06T21:32:20Z</dcterms:created>
  <dcterms:modified xsi:type="dcterms:W3CDTF">2026-02-07T22:45:34Z</dcterms:modified>
</cp:coreProperties>
</file>