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</p:sldMasterIdLst>
  <p:notesMasterIdLst>
    <p:notesMasterId r:id="rId16"/>
  </p:notesMasterIdLst>
  <p:handoutMasterIdLst>
    <p:handoutMasterId r:id="rId17"/>
  </p:handoutMasterIdLst>
  <p:sldIdLst>
    <p:sldId id="344" r:id="rId2"/>
    <p:sldId id="383" r:id="rId3"/>
    <p:sldId id="386" r:id="rId4"/>
    <p:sldId id="369" r:id="rId5"/>
    <p:sldId id="384" r:id="rId6"/>
    <p:sldId id="394" r:id="rId7"/>
    <p:sldId id="393" r:id="rId8"/>
    <p:sldId id="387" r:id="rId9"/>
    <p:sldId id="389" r:id="rId10"/>
    <p:sldId id="391" r:id="rId11"/>
    <p:sldId id="390" r:id="rId12"/>
    <p:sldId id="392" r:id="rId13"/>
    <p:sldId id="395" r:id="rId14"/>
    <p:sldId id="396" r:id="rId1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A0075"/>
    <a:srgbClr val="5600AC"/>
    <a:srgbClr val="34006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65" autoAdjust="0"/>
    <p:restoredTop sz="92449" autoAdjust="0"/>
  </p:normalViewPr>
  <p:slideViewPr>
    <p:cSldViewPr>
      <p:cViewPr varScale="1">
        <p:scale>
          <a:sx n="54" d="100"/>
          <a:sy n="54" d="100"/>
        </p:scale>
        <p:origin x="60" y="1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52" y="-78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CS-1020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A61E8E6C-6D24-4541-A204-E23D626B8FEC}" type="datetime3">
              <a:rPr lang="en-US"/>
              <a:pPr>
                <a:defRPr/>
              </a:pPr>
              <a:t>30 January 2026</a:t>
            </a:fld>
            <a:endParaRPr lang="en-US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Dr. Mark L. Hornick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3E20FD0A-10C2-4336-A1E1-F56C9DF22A6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CS-1020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6388" y="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fld id="{EA8884E0-C034-49BD-BA58-5BFFE1D062A3}" type="datetime1">
              <a:rPr lang="en-US"/>
              <a:pPr>
                <a:defRPr/>
              </a:pPr>
              <a:t>1/30/2026</a:t>
            </a:fld>
            <a:endParaRPr lang="en-US" dirty="0"/>
          </a:p>
        </p:txBody>
      </p:sp>
      <p:sp>
        <p:nvSpPr>
          <p:cNvPr id="77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7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Dr. Mark L. Hornick</a:t>
            </a:r>
          </a:p>
        </p:txBody>
      </p:sp>
      <p:sp>
        <p:nvSpPr>
          <p:cNvPr id="77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6388" y="914400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3C1ADD0-9B57-4232-8157-383D043E614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079" name="Picture 8"/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85800"/>
            <a:ext cx="5029200" cy="3771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D020C6-C099-4F9D-888E-834B127A694A}" type="slidenum">
              <a:rPr lang="en-US" altLang="en-US" smtClean="0">
                <a:latin typeface="Times New Roman" panose="02020603050405020304" pitchFamily="18" charset="0"/>
              </a:rPr>
              <a:pPr/>
              <a:t>4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solidFill>
                  <a:schemeClr val="tx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60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57940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3726523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4841147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9151477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49"/>
            <a:ext cx="2927350" cy="3921125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921124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49"/>
            <a:ext cx="2932113" cy="392112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5695954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322304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713656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14274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8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6748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361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98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40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3142" y="1080120"/>
            <a:ext cx="6172200" cy="532399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343401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94319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5472073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428895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08142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711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  <p:sldLayoutId id="2147483968" r:id="rId12"/>
    <p:sldLayoutId id="2147483969" r:id="rId13"/>
    <p:sldLayoutId id="2147483970" r:id="rId14"/>
    <p:sldLayoutId id="2147483971" r:id="rId15"/>
    <p:sldLayoutId id="2147483972" r:id="rId16"/>
    <p:sldLayoutId id="2147483973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8382000" y="272143"/>
            <a:ext cx="3715613" cy="2564165"/>
          </a:xfrm>
        </p:spPr>
        <p:txBody>
          <a:bodyPr wrap="square">
            <a:noAutofit/>
          </a:bodyPr>
          <a:lstStyle/>
          <a:p>
            <a:r>
              <a:rPr lang="en-US" altLang="en-US" sz="6000" dirty="0"/>
              <a:t>Introduction to Testing</a:t>
            </a:r>
            <a:br>
              <a:rPr lang="en-US" altLang="en-US" sz="7200" dirty="0"/>
            </a:br>
            <a:endParaRPr lang="en-US" altLang="en-US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8BBEE-322D-0D58-3AA3-62F70BEDFA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88" y="228600"/>
            <a:ext cx="8113212" cy="6490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Acceptance Tests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acceptance tests should be established BEFORE a design is implemented</a:t>
            </a:r>
          </a:p>
          <a:p>
            <a:pPr lvl="1"/>
            <a:r>
              <a:rPr lang="en-US" dirty="0"/>
              <a:t>Why?</a:t>
            </a:r>
          </a:p>
          <a:p>
            <a:r>
              <a:rPr lang="en-US" dirty="0"/>
              <a:t>Test cases must be written</a:t>
            </a:r>
          </a:p>
          <a:p>
            <a:pPr lvl="1"/>
            <a:r>
              <a:rPr lang="en-US" dirty="0"/>
              <a:t>Why is documentation important?</a:t>
            </a:r>
          </a:p>
          <a:p>
            <a:r>
              <a:rPr lang="en-US" dirty="0"/>
              <a:t>How many???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77001" y="4419600"/>
            <a:ext cx="43588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Let’s look at some detailed test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DH Room Reservation App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other test cases could we write?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417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to consider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752600" y="1719263"/>
            <a:ext cx="4267200" cy="4411662"/>
          </a:xfrm>
        </p:spPr>
        <p:txBody>
          <a:bodyPr/>
          <a:lstStyle/>
          <a:p>
            <a:pPr lvl="1"/>
            <a:r>
              <a:rPr lang="en-US" altLang="en-US" sz="1800" dirty="0"/>
              <a:t> Functional Correctness and Completeness</a:t>
            </a:r>
          </a:p>
          <a:p>
            <a:pPr lvl="1"/>
            <a:r>
              <a:rPr lang="en-US" altLang="en-US" sz="1800" dirty="0"/>
              <a:t>Accuracy</a:t>
            </a:r>
          </a:p>
          <a:p>
            <a:pPr lvl="1"/>
            <a:r>
              <a:rPr lang="en-US" altLang="en-US" sz="1800" dirty="0"/>
              <a:t>Data Integrity</a:t>
            </a:r>
          </a:p>
          <a:p>
            <a:pPr lvl="1"/>
            <a:r>
              <a:rPr lang="en-US" altLang="en-US" sz="1800" dirty="0"/>
              <a:t>Data Conversion</a:t>
            </a:r>
          </a:p>
          <a:p>
            <a:pPr lvl="1"/>
            <a:r>
              <a:rPr lang="en-US" altLang="en-US" sz="1800" dirty="0"/>
              <a:t>Backup and Recovery</a:t>
            </a:r>
          </a:p>
          <a:p>
            <a:pPr lvl="1"/>
            <a:r>
              <a:rPr lang="en-US" altLang="en-US" sz="1800" dirty="0"/>
              <a:t>Competitive Edge</a:t>
            </a:r>
          </a:p>
          <a:p>
            <a:pPr lvl="1"/>
            <a:r>
              <a:rPr lang="en-US" altLang="en-US" sz="1800" dirty="0"/>
              <a:t>Usability</a:t>
            </a:r>
          </a:p>
          <a:p>
            <a:pPr lvl="1"/>
            <a:r>
              <a:rPr lang="en-US" altLang="en-US" sz="1800" dirty="0"/>
              <a:t>Performance</a:t>
            </a:r>
          </a:p>
          <a:p>
            <a:pPr lvl="1"/>
            <a:r>
              <a:rPr lang="en-US" altLang="en-US" sz="1800" dirty="0"/>
              <a:t>Start-up Time</a:t>
            </a:r>
          </a:p>
          <a:p>
            <a:pPr lvl="1"/>
            <a:r>
              <a:rPr lang="en-US" altLang="en-US" sz="1800" dirty="0"/>
              <a:t>Stress</a:t>
            </a:r>
          </a:p>
          <a:p>
            <a:pPr lvl="1"/>
            <a:r>
              <a:rPr lang="en-US" altLang="en-US" sz="1800" dirty="0"/>
              <a:t>Reliability and Availability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72200" y="1719263"/>
            <a:ext cx="4343400" cy="4411662"/>
          </a:xfrm>
        </p:spPr>
        <p:txBody>
          <a:bodyPr/>
          <a:lstStyle/>
          <a:p>
            <a:pPr lvl="1"/>
            <a:r>
              <a:rPr lang="en-US" altLang="en-US" sz="1800" dirty="0"/>
              <a:t>Maintainability and Serviceability</a:t>
            </a:r>
          </a:p>
          <a:p>
            <a:pPr lvl="1"/>
            <a:r>
              <a:rPr lang="en-US" altLang="en-US" sz="1800" dirty="0"/>
              <a:t>Robustness</a:t>
            </a:r>
          </a:p>
          <a:p>
            <a:pPr lvl="1"/>
            <a:r>
              <a:rPr lang="en-US" altLang="en-US" sz="1800" dirty="0"/>
              <a:t>Timeliness</a:t>
            </a:r>
          </a:p>
          <a:p>
            <a:pPr lvl="1"/>
            <a:r>
              <a:rPr lang="en-US" altLang="en-US" sz="1800" dirty="0"/>
              <a:t>Confidentiality and Availability</a:t>
            </a:r>
          </a:p>
          <a:p>
            <a:pPr lvl="1"/>
            <a:r>
              <a:rPr lang="en-US" altLang="en-US" sz="1800" dirty="0"/>
              <a:t>Compliance</a:t>
            </a:r>
          </a:p>
          <a:p>
            <a:pPr lvl="1"/>
            <a:r>
              <a:rPr lang="en-US" altLang="en-US" sz="1800" dirty="0" err="1"/>
              <a:t>Installability</a:t>
            </a:r>
            <a:r>
              <a:rPr lang="en-US" altLang="en-US" sz="1800" dirty="0"/>
              <a:t> and Upgradability</a:t>
            </a:r>
          </a:p>
          <a:p>
            <a:pPr lvl="1"/>
            <a:r>
              <a:rPr lang="en-US" altLang="en-US" sz="1800" dirty="0"/>
              <a:t>Scalability</a:t>
            </a:r>
          </a:p>
          <a:p>
            <a:pPr lvl="1"/>
            <a:r>
              <a:rPr lang="en-US" altLang="en-US" sz="1800" dirty="0"/>
              <a:t>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850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Test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Acceptance testing: developed by (or at least with) customer</a:t>
            </a:r>
          </a:p>
          <a:p>
            <a:r>
              <a:rPr lang="en-US" dirty="0"/>
              <a:t>Two subgroups</a:t>
            </a:r>
          </a:p>
          <a:p>
            <a:pPr lvl="1"/>
            <a:r>
              <a:rPr lang="en-US" dirty="0"/>
              <a:t>Basic/fundamental</a:t>
            </a:r>
          </a:p>
          <a:p>
            <a:pPr lvl="1"/>
            <a:r>
              <a:rPr lang="en-US" dirty="0"/>
              <a:t>Complex/nuanced</a:t>
            </a:r>
          </a:p>
          <a:p>
            <a:pPr lvl="1"/>
            <a:r>
              <a:rPr lang="en-US" dirty="0"/>
              <a:t>If the basic tests pass, then move onto the complex tests</a:t>
            </a:r>
          </a:p>
          <a:p>
            <a:r>
              <a:rPr lang="en-US" dirty="0"/>
              <a:t>Test status must be documented</a:t>
            </a:r>
          </a:p>
          <a:p>
            <a:pPr lvl="1"/>
            <a:r>
              <a:rPr lang="en-US" dirty="0"/>
              <a:t>Defects should be documented for future repair</a:t>
            </a:r>
          </a:p>
          <a:p>
            <a:r>
              <a:rPr lang="en-US" dirty="0"/>
              <a:t>Behavior-driven development (BDD)</a:t>
            </a:r>
          </a:p>
          <a:p>
            <a:pPr lvl="1"/>
            <a:r>
              <a:rPr lang="en-US" dirty="0"/>
              <a:t>Automate turning acceptance criteria into executable tests</a:t>
            </a:r>
          </a:p>
          <a:p>
            <a:pPr lvl="1"/>
            <a:r>
              <a:rPr lang="en-US" dirty="0"/>
              <a:t>Acceptance test: all AC pass</a:t>
            </a:r>
          </a:p>
          <a:p>
            <a:pPr lvl="1"/>
            <a:r>
              <a:rPr lang="en-US" dirty="0"/>
              <a:t>Win: executable requirements documentation!</a:t>
            </a:r>
          </a:p>
          <a:p>
            <a:pPr lvl="1"/>
            <a:r>
              <a:rPr lang="en-US" dirty="0"/>
              <a:t>Win: end users/others can write your tests for you!</a:t>
            </a:r>
          </a:p>
        </p:txBody>
      </p:sp>
    </p:spTree>
    <p:extLst>
      <p:ext uri="{BB962C8B-B14F-4D97-AF65-F5344CB8AC3E}">
        <p14:creationId xmlns:p14="http://schemas.microsoft.com/office/powerpoint/2010/main" val="282592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121C-F1B9-CEBB-F836-A5C946946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78031-10FC-D1A1-AFD3-C5A2554FE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of testing: find errors</a:t>
            </a:r>
          </a:p>
          <a:p>
            <a:pPr lvl="1"/>
            <a:r>
              <a:rPr lang="en-US" dirty="0"/>
              <a:t>NOT: show no errors</a:t>
            </a:r>
          </a:p>
          <a:p>
            <a:r>
              <a:rPr lang="en-US" dirty="0"/>
              <a:t>Verification and validation</a:t>
            </a:r>
          </a:p>
          <a:p>
            <a:r>
              <a:rPr lang="en-US" dirty="0"/>
              <a:t>Test-Driven Development (TDD)</a:t>
            </a:r>
          </a:p>
          <a:p>
            <a:pPr lvl="1"/>
            <a:r>
              <a:rPr lang="en-US" dirty="0"/>
              <a:t>Write tests before code</a:t>
            </a:r>
          </a:p>
          <a:p>
            <a:r>
              <a:rPr lang="en-US" dirty="0"/>
              <a:t>Types: unit, integration, system, acceptance</a:t>
            </a:r>
          </a:p>
          <a:p>
            <a:pPr lvl="1"/>
            <a:r>
              <a:rPr lang="en-US" dirty="0"/>
              <a:t>Acceptance criteria: acceptance testing for a story</a:t>
            </a:r>
          </a:p>
          <a:p>
            <a:pPr lvl="1"/>
            <a:r>
              <a:rPr lang="en-US" dirty="0"/>
              <a:t>Behavior-driven development: write AC before code</a:t>
            </a:r>
          </a:p>
          <a:p>
            <a:r>
              <a:rPr lang="en-US" dirty="0"/>
              <a:t>Using given/when/then to capture acceptance criteria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7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EBC8A-05D5-8A07-0038-81D77810E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Quotable quotes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5D123-BDF4-0FD6-4CAD-5BAE8565D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Wisdom of Andy Lester (experienced, published engineer)</a:t>
            </a:r>
          </a:p>
          <a:p>
            <a:pPr lvl="1"/>
            <a:r>
              <a:rPr lang="en-US" altLang="en-US" dirty="0"/>
              <a:t>Never underestimate the power of one little test.</a:t>
            </a:r>
          </a:p>
          <a:p>
            <a:pPr lvl="1"/>
            <a:r>
              <a:rPr lang="en-US" altLang="en-US" dirty="0"/>
              <a:t>There is no such thing as a dumb test.</a:t>
            </a:r>
          </a:p>
          <a:p>
            <a:pPr lvl="1"/>
            <a:r>
              <a:rPr lang="en-US" altLang="en-US" dirty="0"/>
              <a:t>Your tests can often find problems where you're not expecting them.</a:t>
            </a:r>
          </a:p>
          <a:p>
            <a:pPr lvl="1"/>
            <a:r>
              <a:rPr lang="en-US" altLang="en-US" dirty="0"/>
              <a:t>Test that everything you say happens actually does happen.</a:t>
            </a:r>
          </a:p>
          <a:p>
            <a:pPr lvl="1"/>
            <a:r>
              <a:rPr lang="en-US" altLang="en-US" dirty="0"/>
              <a:t>If it's worth documenting, it's worth testing.</a:t>
            </a:r>
          </a:p>
          <a:p>
            <a:pPr marL="0" indent="0">
              <a:buNone/>
            </a:pPr>
            <a:r>
              <a:rPr lang="en-US" altLang="en-US" dirty="0"/>
              <a:t>Moses Jones, software developer</a:t>
            </a:r>
          </a:p>
          <a:p>
            <a:pPr lvl="1"/>
            <a:r>
              <a:rPr lang="en-US" altLang="en-US" dirty="0"/>
              <a:t>If you don't unit test then you aren't a software engineer, you are a typist who understands a programming language.</a:t>
            </a:r>
          </a:p>
          <a:p>
            <a:pPr lvl="1"/>
            <a:endParaRPr lang="en-US" alt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565B01-D784-90AA-30DE-13EC3EB7C075}"/>
              </a:ext>
            </a:extLst>
          </p:cNvPr>
          <p:cNvSpPr txBox="1"/>
          <p:nvPr/>
        </p:nvSpPr>
        <p:spPr>
          <a:xfrm rot="20924969">
            <a:off x="1164704" y="2428504"/>
            <a:ext cx="9408666" cy="1384995"/>
          </a:xfrm>
          <a:prstGeom prst="rect">
            <a:avLst/>
          </a:prstGeom>
          <a:effectLst>
            <a:softEdge rad="25400"/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182880" tIns="91440" rIns="182880" bIns="91440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Ink Free" panose="03080402000500000000" pitchFamily="66" charset="0"/>
              </a:rPr>
              <a:t>“If it </a:t>
            </a:r>
            <a:r>
              <a:rPr lang="en-US" sz="5400" b="1" dirty="0" err="1">
                <a:solidFill>
                  <a:schemeClr val="bg1"/>
                </a:solidFill>
                <a:latin typeface="Ink Free" panose="03080402000500000000" pitchFamily="66" charset="0"/>
              </a:rPr>
              <a:t>ain’t</a:t>
            </a:r>
            <a:r>
              <a:rPr lang="en-US" sz="5400" b="1" dirty="0">
                <a:solidFill>
                  <a:schemeClr val="bg1"/>
                </a:solidFill>
                <a:latin typeface="Ink Free" panose="03080402000500000000" pitchFamily="66" charset="0"/>
              </a:rPr>
              <a:t> tested, it’s broke.”</a:t>
            </a:r>
          </a:p>
          <a:p>
            <a:pPr algn="r"/>
            <a:r>
              <a:rPr lang="en-US" sz="2400" b="1" dirty="0">
                <a:solidFill>
                  <a:schemeClr val="bg1"/>
                </a:solidFill>
                <a:latin typeface="Ink Free" panose="03080402000500000000" pitchFamily="66" charset="0"/>
              </a:rPr>
              <a:t>- Pete Schumacher, avionics test engineer</a:t>
            </a:r>
          </a:p>
        </p:txBody>
      </p:sp>
    </p:spTree>
    <p:extLst>
      <p:ext uri="{BB962C8B-B14F-4D97-AF65-F5344CB8AC3E}">
        <p14:creationId xmlns:p14="http://schemas.microsoft.com/office/powerpoint/2010/main" val="23152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Testing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65831" y="1853472"/>
            <a:ext cx="11301412" cy="484968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60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What is the goal?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Typically: show program works as intended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Find the errors before the users do!</a:t>
            </a:r>
          </a:p>
          <a:p>
            <a:r>
              <a:rPr lang="en-US" altLang="en-US" sz="260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What can a test show?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Not: the code has no errors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Only: this particular test produces the correct result</a:t>
            </a:r>
          </a:p>
          <a:p>
            <a:r>
              <a:rPr lang="en-US" altLang="en-US" sz="26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What about </a:t>
            </a:r>
            <a:r>
              <a:rPr lang="en-US" altLang="en-US" sz="260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nonfunctional</a:t>
            </a:r>
            <a:r>
              <a:rPr lang="en-US" altLang="en-US" sz="26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 requirements?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Eg: System can process 1000 transactions per minute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Test: randomly generate several thousand transactions, measure time to process</a:t>
            </a:r>
          </a:p>
          <a:p>
            <a:r>
              <a:rPr lang="en-US" altLang="en-US" sz="2600" dirty="0">
                <a:solidFill>
                  <a:schemeClr val="accent6"/>
                </a:solidFill>
                <a:ea typeface="ＭＳ Ｐゴシック" panose="020B0600070205080204" pitchFamily="34" charset="-128"/>
              </a:rPr>
              <a:t>Tests show the presence of errors, not an absence</a:t>
            </a:r>
          </a:p>
          <a:p>
            <a:pPr lvl="1"/>
            <a:r>
              <a:rPr lang="en-US" altLang="en-US" sz="2200" dirty="0">
                <a:solidFill>
                  <a:schemeClr val="accent6"/>
                </a:solidFill>
                <a:ea typeface="ＭＳ Ｐゴシック" panose="020B0600070205080204" pitchFamily="34" charset="-128"/>
              </a:rPr>
              <a:t>Sometimes successful tests are ones which find errors!</a:t>
            </a:r>
          </a:p>
          <a:p>
            <a:r>
              <a:rPr lang="en-GB" altLang="en-US" sz="2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But is this enough? What else could go wrong?</a:t>
            </a:r>
          </a:p>
          <a:p>
            <a:pPr lvl="1"/>
            <a:r>
              <a:rPr lang="en-GB" altLang="en-US" sz="1900" dirty="0">
                <a:ea typeface="ＭＳ Ｐゴシック" panose="020B0600070205080204" pitchFamily="34" charset="-128"/>
              </a:rPr>
              <a:t>Validation and verification: checking have the right requirements and that the requirements implemented</a:t>
            </a:r>
            <a:endParaRPr lang="en-GB" altLang="en-US" sz="2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B6D0DD-9EBB-D3B0-7CE6-39C87CDA8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493" y="365125"/>
            <a:ext cx="4517750" cy="3274154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9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077200" cy="914400"/>
          </a:xfrm>
        </p:spPr>
        <p:txBody>
          <a:bodyPr/>
          <a:lstStyle/>
          <a:p>
            <a:pPr algn="ctr"/>
            <a:r>
              <a:rPr lang="en-US" altLang="en-US" dirty="0">
                <a:ea typeface="ＭＳ Ｐゴシック" panose="020B0600070205080204" pitchFamily="34" charset="-128"/>
              </a:rPr>
              <a:t>V&amp;V</a:t>
            </a:r>
          </a:p>
        </p:txBody>
      </p:sp>
      <p:sp>
        <p:nvSpPr>
          <p:cNvPr id="8195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Validation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819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Evaluating the product to see if meets the requirements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Specified by the customer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Was the right software built?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Does it match what the customer wants?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Specification</a:t>
            </a:r>
          </a:p>
        </p:txBody>
      </p:sp>
      <p:sp>
        <p:nvSpPr>
          <p:cNvPr id="8196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Verification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8198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Evaluating the product to see if it meets the design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Specified by the architect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Was the software built </a:t>
            </a:r>
            <a:r>
              <a:rPr lang="ja-JP" altLang="en-US" dirty="0"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ea typeface="ＭＳ Ｐゴシック" panose="020B0600070205080204" pitchFamily="34" charset="-128"/>
              </a:rPr>
              <a:t>right</a:t>
            </a:r>
            <a:r>
              <a:rPr lang="ja-JP" altLang="en-US" dirty="0">
                <a:ea typeface="ＭＳ Ｐゴシック" panose="020B0600070205080204" pitchFamily="34" charset="-128"/>
              </a:rPr>
              <a:t>”</a:t>
            </a:r>
            <a:r>
              <a:rPr lang="en-US" altLang="ja-JP" dirty="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Does it match the design?</a:t>
            </a:r>
          </a:p>
          <a:p>
            <a:pPr>
              <a:buFont typeface="Wingdings 3" panose="05040102010807070707" pitchFamily="18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191001" y="5943601"/>
            <a:ext cx="3571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ea typeface="ＭＳ Ｐゴシック" panose="020B0600070205080204" pitchFamily="34" charset="-128"/>
              </a:rPr>
              <a:t>Both must be performed!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Test-Driven Development (TDD)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870857" y="2097087"/>
            <a:ext cx="9525000" cy="39227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Why worry about testing before we write any code?</a:t>
            </a:r>
          </a:p>
          <a:p>
            <a:pPr lvl="1"/>
            <a:r>
              <a:rPr lang="en-US" altLang="en-US" dirty="0"/>
              <a:t>If can’t write tests, do we understand the requirements?</a:t>
            </a:r>
          </a:p>
          <a:p>
            <a:pPr lvl="1"/>
            <a:r>
              <a:rPr lang="en-US" altLang="en-US" dirty="0"/>
              <a:t>Gives a goal to be satisfied: simple checks if code starting to work!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Write tests first!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Leads to writing methods that are easy to test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Helps focus developers on writing cohesive, single-purpose methods/classes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Encourages simple interfaces – low coupling</a:t>
            </a:r>
          </a:p>
          <a:p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543800" cy="792162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Testing Scope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981201"/>
            <a:ext cx="9372600" cy="46482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Unit testing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Test individual components in isolation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Units: Classes, methods,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etc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Usually done by the developer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Integration testing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Test groups of components which interact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Key element: testing interfaces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Acceptance testing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Test full system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Checks from the </a:t>
            </a:r>
            <a:r>
              <a:rPr lang="en-US" altLang="en-US" i="1" dirty="0">
                <a:ea typeface="ＭＳ Ｐゴシック" panose="020B0600070205080204" pitchFamily="34" charset="-128"/>
              </a:rPr>
              <a:t>client’s</a:t>
            </a:r>
            <a:r>
              <a:rPr lang="en-US" altLang="en-US" dirty="0">
                <a:ea typeface="ＭＳ Ｐゴシック" panose="020B0600070205080204" pitchFamily="34" charset="-128"/>
              </a:rPr>
              <a:t> point of view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971800"/>
            <a:ext cx="3581400" cy="2455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7CC04-7D82-DA2F-3025-E87F95E26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67218-6D79-81FE-9A66-FD28145C4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run the code</a:t>
            </a:r>
          </a:p>
          <a:p>
            <a:pPr lvl="1"/>
            <a:r>
              <a:rPr lang="en-US" dirty="0"/>
              <a:t>Difficult to reproduce results</a:t>
            </a:r>
          </a:p>
          <a:p>
            <a:pPr lvl="1"/>
            <a:r>
              <a:rPr lang="en-US" dirty="0"/>
              <a:t>Depends on people taking time to do the tests</a:t>
            </a:r>
          </a:p>
          <a:p>
            <a:r>
              <a:rPr lang="en-US" dirty="0"/>
              <a:t>Written test plans</a:t>
            </a:r>
          </a:p>
          <a:p>
            <a:pPr lvl="1"/>
            <a:r>
              <a:rPr lang="en-US" dirty="0"/>
              <a:t>Reproduceable, but painful to run</a:t>
            </a:r>
          </a:p>
          <a:p>
            <a:pPr lvl="1"/>
            <a:r>
              <a:rPr lang="en-US" dirty="0"/>
              <a:t>Unless someone paid to do it, probably will just run the tests once...</a:t>
            </a:r>
          </a:p>
          <a:p>
            <a:r>
              <a:rPr lang="en-US" dirty="0"/>
              <a:t>Separate test programs</a:t>
            </a:r>
          </a:p>
          <a:p>
            <a:pPr lvl="1"/>
            <a:r>
              <a:rPr lang="en-US" dirty="0"/>
              <a:t>Flexible, but a lot of setup</a:t>
            </a:r>
          </a:p>
          <a:p>
            <a:r>
              <a:rPr lang="en-US" dirty="0"/>
              <a:t>Better: combination of unit tests, other methods</a:t>
            </a:r>
          </a:p>
        </p:txBody>
      </p:sp>
    </p:spTree>
    <p:extLst>
      <p:ext uri="{BB962C8B-B14F-4D97-AF65-F5344CB8AC3E}">
        <p14:creationId xmlns:p14="http://schemas.microsoft.com/office/powerpoint/2010/main" val="4117569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0434E60-D750-5B36-AA66-3C1C4A80E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Criteria - First Pass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6C4DFE1-BEFD-3108-AEB0-2AD92552D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</a:t>
            </a:r>
          </a:p>
          <a:p>
            <a:pPr lvl="1"/>
            <a:r>
              <a:rPr lang="en-US" dirty="0"/>
              <a:t>Given some context</a:t>
            </a:r>
          </a:p>
          <a:p>
            <a:r>
              <a:rPr lang="en-US" dirty="0"/>
              <a:t>When</a:t>
            </a:r>
          </a:p>
          <a:p>
            <a:pPr lvl="1"/>
            <a:r>
              <a:rPr lang="en-US" dirty="0"/>
              <a:t>When some action is carried out</a:t>
            </a:r>
          </a:p>
          <a:p>
            <a:r>
              <a:rPr lang="en-US" dirty="0"/>
              <a:t>Then</a:t>
            </a:r>
          </a:p>
          <a:p>
            <a:pPr lvl="1"/>
            <a:r>
              <a:rPr lang="en-US" dirty="0"/>
              <a:t>Then a particular set of observable consequences should happen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56AE7-4F04-4D8C-C959-23DE0BF9C1C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347200" y="6248400"/>
            <a:ext cx="2844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C6635FD-9FE9-4CFC-A7E7-A1F3B6EED4C5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054935-A64A-14BF-F99C-430C7A2E7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953000"/>
            <a:ext cx="824503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407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pairs</a:t>
            </a:r>
          </a:p>
          <a:p>
            <a:pPr lvl="1"/>
            <a:r>
              <a:rPr lang="en-US" dirty="0"/>
              <a:t>Identify one testable acceptance criteria for the Tool Monitoring App</a:t>
            </a:r>
          </a:p>
          <a:p>
            <a:pPr lvl="1"/>
            <a:r>
              <a:rPr lang="en-US" dirty="0"/>
              <a:t>Write one test for your acceptance criteria</a:t>
            </a:r>
          </a:p>
          <a:p>
            <a:pPr lvl="2"/>
            <a:r>
              <a:rPr lang="en-US" dirty="0"/>
              <a:t>Given </a:t>
            </a:r>
          </a:p>
          <a:p>
            <a:pPr lvl="2"/>
            <a:r>
              <a:rPr lang="en-US" dirty="0"/>
              <a:t>When</a:t>
            </a:r>
          </a:p>
          <a:p>
            <a:pPr lvl="2"/>
            <a:r>
              <a:rPr lang="en-US" dirty="0"/>
              <a:t>Then</a:t>
            </a:r>
          </a:p>
          <a:p>
            <a:pPr lvl="1"/>
            <a:r>
              <a:rPr lang="en-US" dirty="0"/>
              <a:t>If you are stumped, try using ChatGPT or Gemini!</a:t>
            </a:r>
          </a:p>
          <a:p>
            <a:pPr lvl="1"/>
            <a:r>
              <a:rPr lang="en-US" dirty="0"/>
              <a:t>These will be presented</a:t>
            </a:r>
          </a:p>
        </p:txBody>
      </p:sp>
    </p:spTree>
    <p:extLst>
      <p:ext uri="{BB962C8B-B14F-4D97-AF65-F5344CB8AC3E}">
        <p14:creationId xmlns:p14="http://schemas.microsoft.com/office/powerpoint/2010/main" val="3633557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Testing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dirty="0"/>
              <a:t>Three major objectives of acceptance testing:</a:t>
            </a:r>
          </a:p>
          <a:p>
            <a:r>
              <a:rPr lang="en-US" altLang="en-US" dirty="0"/>
              <a:t>Confirm that the system meets the agreed upon criteria</a:t>
            </a:r>
          </a:p>
          <a:p>
            <a:r>
              <a:rPr lang="en-US" altLang="en-US" dirty="0"/>
              <a:t>Identify and resolve discrepancies</a:t>
            </a:r>
          </a:p>
          <a:p>
            <a:pPr lvl="1"/>
            <a:r>
              <a:rPr lang="en-US" altLang="en-US" dirty="0"/>
              <a:t>If there are any</a:t>
            </a:r>
          </a:p>
          <a:p>
            <a:r>
              <a:rPr lang="en-US" altLang="en-US" dirty="0"/>
              <a:t>Determine the readiness of the system for cut-over to live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6067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rk-background-hasker-presentation" id="{1577FF19-119C-D341-8420-453FB74959AD}" vid="{F6E06238-5418-F24E-ADE0-7239319DCDB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swe2710-presentation</Template>
  <TotalTime>10076</TotalTime>
  <Words>802</Words>
  <Application>Microsoft Office PowerPoint</Application>
  <PresentationFormat>Widescreen</PresentationFormat>
  <Paragraphs>144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Corbel</vt:lpstr>
      <vt:lpstr>Ink Free</vt:lpstr>
      <vt:lpstr>Tahoma</vt:lpstr>
      <vt:lpstr>Times New Roman</vt:lpstr>
      <vt:lpstr>Wingdings 3</vt:lpstr>
      <vt:lpstr>Depth</vt:lpstr>
      <vt:lpstr>Introduction to Testing </vt:lpstr>
      <vt:lpstr>Testing</vt:lpstr>
      <vt:lpstr>V&amp;V</vt:lpstr>
      <vt:lpstr>Test-Driven Development (TDD)</vt:lpstr>
      <vt:lpstr>Testing Scope</vt:lpstr>
      <vt:lpstr>Testing methods</vt:lpstr>
      <vt:lpstr>Acceptance Criteria - First Pass</vt:lpstr>
      <vt:lpstr>Testing Activity</vt:lpstr>
      <vt:lpstr>Acceptance Testing Objectives</vt:lpstr>
      <vt:lpstr>Full Acceptance Tests</vt:lpstr>
      <vt:lpstr>Criteria to consider</vt:lpstr>
      <vt:lpstr>Acceptance Test Execution</vt:lpstr>
      <vt:lpstr>Review</vt:lpstr>
      <vt:lpstr>Quotable quotes</vt:lpstr>
    </vt:vector>
  </TitlesOfParts>
  <Company>MSOE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SE-2030</dc:title>
  <dc:subject/>
  <dc:creator>Dr. Mark Hornick;Derek Riley</dc:creator>
  <cp:lastModifiedBy>Hasker, Robert</cp:lastModifiedBy>
  <cp:revision>936</cp:revision>
  <cp:lastPrinted>1601-01-01T00:00:00Z</cp:lastPrinted>
  <dcterms:created xsi:type="dcterms:W3CDTF">1999-09-06T21:32:20Z</dcterms:created>
  <dcterms:modified xsi:type="dcterms:W3CDTF">2026-01-30T17:48:03Z</dcterms:modified>
</cp:coreProperties>
</file>