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5" r:id="rId1"/>
  </p:sldMasterIdLst>
  <p:notesMasterIdLst>
    <p:notesMasterId r:id="rId9"/>
  </p:notesMasterIdLst>
  <p:handoutMasterIdLst>
    <p:handoutMasterId r:id="rId10"/>
  </p:handoutMasterIdLst>
  <p:sldIdLst>
    <p:sldId id="340" r:id="rId2"/>
    <p:sldId id="312" r:id="rId3"/>
    <p:sldId id="341" r:id="rId4"/>
    <p:sldId id="342" r:id="rId5"/>
    <p:sldId id="343" r:id="rId6"/>
    <p:sldId id="344" r:id="rId7"/>
    <p:sldId id="345" r:id="rId8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3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A0075"/>
    <a:srgbClr val="5600AC"/>
    <a:srgbClr val="340068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87" autoAdjust="0"/>
    <p:restoredTop sz="94689" autoAdjust="0"/>
  </p:normalViewPr>
  <p:slideViewPr>
    <p:cSldViewPr>
      <p:cViewPr varScale="1">
        <p:scale>
          <a:sx n="128" d="100"/>
          <a:sy n="128" d="100"/>
        </p:scale>
        <p:origin x="584" y="17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1752" y="-78"/>
      </p:cViewPr>
      <p:guideLst>
        <p:guide orient="horz" pos="3023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3" tIns="48301" rIns="96603" bIns="4830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CS-1020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3" tIns="48301" rIns="96603" bIns="4830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fld id="{A61E8E6C-6D24-4541-A204-E23D626B8FEC}" type="datetime3">
              <a:rPr lang="en-US"/>
              <a:pPr>
                <a:defRPr/>
              </a:pPr>
              <a:t>29 January 2026</a:t>
            </a:fld>
            <a:endParaRPr 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3" tIns="48301" rIns="96603" bIns="4830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Dr. Mark L. Hornick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3" tIns="48301" rIns="96603" bIns="4830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200"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29CC30D8-92B8-461C-B7EA-3E98B6613B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19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CS-1020</a:t>
            </a:r>
          </a:p>
        </p:txBody>
      </p:sp>
      <p:sp>
        <p:nvSpPr>
          <p:cNvPr id="770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6388" y="0"/>
            <a:ext cx="3198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D39A831D-402C-4863-B40E-7BF66D599DAC}" type="datetime1">
              <a:rPr lang="en-US"/>
              <a:pPr>
                <a:defRPr/>
              </a:pPr>
              <a:t>1/29/26</a:t>
            </a:fld>
            <a:endParaRPr lang="en-US"/>
          </a:p>
        </p:txBody>
      </p:sp>
      <p:sp>
        <p:nvSpPr>
          <p:cNvPr id="770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70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19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Dr. Mark L. Hornick</a:t>
            </a:r>
          </a:p>
        </p:txBody>
      </p:sp>
      <p:sp>
        <p:nvSpPr>
          <p:cNvPr id="770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6388" y="9144000"/>
            <a:ext cx="3198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9F16740-955D-4B6F-9A4F-9601E4CE33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3319" name="Picture 8"/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685800"/>
            <a:ext cx="5029200" cy="3771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solidFill>
                  <a:schemeClr val="tx1"/>
                </a:soli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524000" y="3509963"/>
            <a:ext cx="9144000" cy="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2023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5C198F-001F-4B22-9252-5FA3BCD9CDF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9708684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1314582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39648846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97979393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49"/>
            <a:ext cx="2927350" cy="3921125"/>
          </a:xfrm>
        </p:spPr>
        <p:txBody>
          <a:bodyPr anchor="t"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921124"/>
          </a:xfrm>
        </p:spPr>
        <p:txBody>
          <a:bodyPr anchor="t"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49"/>
            <a:ext cx="2932113" cy="3921123"/>
          </a:xfrm>
        </p:spPr>
        <p:txBody>
          <a:bodyPr anchor="t"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49761195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 hasCustomPrompt="1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 hasCustomPrompt="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 hasCustomPrompt="1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5754907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827088" y="168116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37678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8724900" y="365125"/>
            <a:ext cx="0" cy="5811838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95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000" y="1825625"/>
            <a:ext cx="10233800" cy="4667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827088" y="168116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6959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20738" y="456802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7996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667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667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27088" y="168116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338737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9878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9878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827088" y="168116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875489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827088" y="168116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1514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4866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13142" y="1080120"/>
            <a:ext cx="6172200" cy="532399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399"/>
            <a:ext cx="3652025" cy="4343401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827088" y="2050809"/>
            <a:ext cx="3944937" cy="13181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61760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5183188" y="987425"/>
            <a:ext cx="6172200" cy="5472073"/>
          </a:xfrm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399"/>
            <a:ext cx="3652025" cy="4428895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827088" y="2050809"/>
            <a:ext cx="3944937" cy="13181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8009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667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142921" y="6311900"/>
            <a:ext cx="5723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>
              <a:defRPr/>
            </a:pPr>
            <a:fld id="{5E5C198F-001F-4B22-9252-5FA3BCD9CDF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93148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286" r:id="rId1"/>
    <p:sldLayoutId id="2147484287" r:id="rId2"/>
    <p:sldLayoutId id="2147484288" r:id="rId3"/>
    <p:sldLayoutId id="2147484289" r:id="rId4"/>
    <p:sldLayoutId id="2147484290" r:id="rId5"/>
    <p:sldLayoutId id="2147484291" r:id="rId6"/>
    <p:sldLayoutId id="2147484292" r:id="rId7"/>
    <p:sldLayoutId id="2147484293" r:id="rId8"/>
    <p:sldLayoutId id="2147484294" r:id="rId9"/>
    <p:sldLayoutId id="2147484295" r:id="rId10"/>
    <p:sldLayoutId id="2147484296" r:id="rId11"/>
    <p:sldLayoutId id="2147484297" r:id="rId12"/>
    <p:sldLayoutId id="2147484298" r:id="rId13"/>
    <p:sldLayoutId id="2147484299" r:id="rId14"/>
    <p:sldLayoutId id="2147484300" r:id="rId15"/>
    <p:sldLayoutId id="2147484301" r:id="rId16"/>
    <p:sldLayoutId id="2147484302" r:id="rId1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developer.android.com/health-and-fitness/guides/health-services/simulated-data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developer.android.com/training/wearables/get-started/creatin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>
            <a:normAutofit/>
          </a:bodyPr>
          <a:lstStyle/>
          <a:p>
            <a:r>
              <a:rPr lang="en-US" altLang="en-US" dirty="0" err="1"/>
              <a:t>WearOS</a:t>
            </a:r>
            <a:endParaRPr lang="en-US" altLang="en-US" dirty="0"/>
          </a:p>
        </p:txBody>
      </p:sp>
      <p:sp>
        <p:nvSpPr>
          <p:cNvPr id="15363" name="Subtitle 1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/>
          <a:lstStyle/>
          <a:p>
            <a:endParaRPr lang="en-US" altLang="en-US" dirty="0"/>
          </a:p>
        </p:txBody>
      </p:sp>
      <p:sp>
        <p:nvSpPr>
          <p:cNvPr id="1536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9347200" y="6248400"/>
            <a:ext cx="2844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BD14924-BB3E-47F1-ADEF-877CF42C0E01}" type="slidenum">
              <a:rPr lang="en-US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What is Android?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000" y="1825625"/>
            <a:ext cx="10233800" cy="4667250"/>
          </a:xfrm>
        </p:spPr>
        <p:txBody>
          <a:bodyPr/>
          <a:lstStyle/>
          <a:p>
            <a:r>
              <a:rPr lang="en-US" dirty="0"/>
              <a:t>Android is a complete software stack for mobile phones, cars, </a:t>
            </a:r>
            <a:r>
              <a:rPr lang="en-US" dirty="0" err="1"/>
              <a:t>tvs</a:t>
            </a:r>
            <a:r>
              <a:rPr lang="en-US" dirty="0"/>
              <a:t> and more!</a:t>
            </a:r>
          </a:p>
          <a:p>
            <a:r>
              <a:rPr lang="en-US" dirty="0"/>
              <a:t>3.5 billion Android active users!</a:t>
            </a:r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7980" y="3200400"/>
            <a:ext cx="4711039" cy="3382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6824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17064-540C-54DD-CB54-C8183D872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err="1"/>
              <a:t>WearOS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634C7-F3D0-5CF6-E93A-E03C31E8AF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0000" y="1825625"/>
            <a:ext cx="10233800" cy="4667250"/>
          </a:xfrm>
        </p:spPr>
        <p:txBody>
          <a:bodyPr/>
          <a:lstStyle/>
          <a:p>
            <a:r>
              <a:rPr lang="en-US" dirty="0"/>
              <a:t>Closed-source Android distribution for smart watches</a:t>
            </a:r>
          </a:p>
          <a:p>
            <a:r>
              <a:rPr lang="en-US" dirty="0"/>
              <a:t>~20% market share</a:t>
            </a:r>
          </a:p>
          <a:p>
            <a:r>
              <a:rPr lang="en-US" dirty="0"/>
              <a:t>Competitors</a:t>
            </a:r>
          </a:p>
          <a:p>
            <a:pPr lvl="1"/>
            <a:r>
              <a:rPr lang="en-US" dirty="0"/>
              <a:t>Garmin ~8% market share</a:t>
            </a:r>
          </a:p>
          <a:p>
            <a:pPr lvl="1"/>
            <a:r>
              <a:rPr lang="en-US" dirty="0"/>
              <a:t>Apple ~28% market share</a:t>
            </a:r>
          </a:p>
          <a:p>
            <a:pPr lvl="1"/>
            <a:r>
              <a:rPr lang="en-US" dirty="0"/>
              <a:t>Others</a:t>
            </a:r>
          </a:p>
          <a:p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791ACA3-AC19-D5F4-DA46-2DFA84710C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0" y="2362200"/>
            <a:ext cx="2381250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602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6648C-87CD-09AD-B2CE-24E048363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err="1"/>
              <a:t>WearOS</a:t>
            </a:r>
            <a:r>
              <a:rPr lang="en-US" dirty="0"/>
              <a:t> Principles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7BC58D-4822-10F6-B750-3C59644A5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0000" y="1825625"/>
            <a:ext cx="10233800" cy="4667250"/>
          </a:xfrm>
        </p:spPr>
        <p:txBody>
          <a:bodyPr/>
          <a:lstStyle/>
          <a:p>
            <a:r>
              <a:rPr lang="en-US" dirty="0"/>
              <a:t>Focus on user and how they will use the app</a:t>
            </a:r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457A140-C2EC-CCEE-A4D1-77046F2FBB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2599752"/>
            <a:ext cx="8526065" cy="410584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D4CB2EC-BF92-1E5C-C4E0-632B33FB6CC9}"/>
              </a:ext>
            </a:extLst>
          </p:cNvPr>
          <p:cNvSpPr txBox="1"/>
          <p:nvPr/>
        </p:nvSpPr>
        <p:spPr>
          <a:xfrm>
            <a:off x="1066800" y="5533790"/>
            <a:ext cx="1905000" cy="121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Any feature displayed in addition to the time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459D712-D276-B7C6-A358-397A5F1364C9}"/>
              </a:ext>
            </a:extLst>
          </p:cNvPr>
          <p:cNvSpPr txBox="1"/>
          <p:nvPr/>
        </p:nvSpPr>
        <p:spPr>
          <a:xfrm>
            <a:off x="5613400" y="5638800"/>
            <a:ext cx="1905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Shown in the tiles carousel with a quick swipe</a:t>
            </a:r>
          </a:p>
        </p:txBody>
      </p:sp>
    </p:spTree>
    <p:extLst>
      <p:ext uri="{BB962C8B-B14F-4D97-AF65-F5344CB8AC3E}">
        <p14:creationId xmlns:p14="http://schemas.microsoft.com/office/powerpoint/2010/main" val="2624975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71575-AEFA-DE28-9682-69A078336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App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01093F-066F-719F-815A-939A82A529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0000" y="1825625"/>
            <a:ext cx="10233800" cy="4667250"/>
          </a:xfrm>
        </p:spPr>
        <p:txBody>
          <a:bodyPr/>
          <a:lstStyle/>
          <a:p>
            <a:r>
              <a:rPr lang="en-US" dirty="0"/>
              <a:t>Focused view that handles tasks too complex for a complication, tile, or notification</a:t>
            </a:r>
          </a:p>
          <a:p>
            <a:r>
              <a:rPr lang="en-US" dirty="0"/>
              <a:t>Options</a:t>
            </a:r>
          </a:p>
          <a:p>
            <a:pPr lvl="1"/>
            <a:r>
              <a:rPr lang="en-US" dirty="0"/>
              <a:t>View-based</a:t>
            </a:r>
          </a:p>
          <a:p>
            <a:pPr lvl="2"/>
            <a:r>
              <a:rPr lang="en-US" dirty="0"/>
              <a:t>VERY similar to JavaFX</a:t>
            </a:r>
          </a:p>
          <a:p>
            <a:pPr lvl="1"/>
            <a:r>
              <a:rPr lang="en-US" dirty="0"/>
              <a:t>Compose-based</a:t>
            </a:r>
          </a:p>
          <a:p>
            <a:pPr lvl="2"/>
            <a:r>
              <a:rPr lang="en-US" dirty="0"/>
              <a:t>Declarative UI toolkit</a:t>
            </a:r>
          </a:p>
          <a:p>
            <a:pPr lvl="2"/>
            <a:r>
              <a:rPr lang="en-US" dirty="0"/>
              <a:t>Less code</a:t>
            </a:r>
          </a:p>
        </p:txBody>
      </p:sp>
    </p:spTree>
    <p:extLst>
      <p:ext uri="{BB962C8B-B14F-4D97-AF65-F5344CB8AC3E}">
        <p14:creationId xmlns:p14="http://schemas.microsoft.com/office/powerpoint/2010/main" val="3113310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3A50D-1DCB-9751-256D-D75714165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Health Services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71C1FE-E366-A6BF-24C2-80FFBDF1D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0000" y="1825625"/>
            <a:ext cx="10233800" cy="466725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Intermediary between sensors and your apps</a:t>
            </a:r>
          </a:p>
          <a:p>
            <a:pPr lvl="1"/>
            <a:r>
              <a:rPr lang="en-US" dirty="0"/>
              <a:t>No need to connect to sensors directly</a:t>
            </a:r>
          </a:p>
          <a:p>
            <a:pPr lvl="1"/>
            <a:r>
              <a:rPr lang="en-US" dirty="0"/>
              <a:t>You don’t need to develop your own algorithms!</a:t>
            </a:r>
          </a:p>
          <a:p>
            <a:r>
              <a:rPr lang="en-US" dirty="0"/>
              <a:t>Manages battery optimally</a:t>
            </a:r>
          </a:p>
          <a:p>
            <a:r>
              <a:rPr lang="en-US" dirty="0"/>
              <a:t>Concepts</a:t>
            </a:r>
          </a:p>
          <a:p>
            <a:pPr lvl="1"/>
            <a:r>
              <a:rPr lang="en-US" dirty="0"/>
              <a:t>Data types (single point in time-BPM, interval data-DISTANCE)</a:t>
            </a:r>
          </a:p>
          <a:p>
            <a:pPr lvl="1"/>
            <a:r>
              <a:rPr lang="en-US" dirty="0"/>
              <a:t>Events (goal states)</a:t>
            </a:r>
          </a:p>
          <a:p>
            <a:pPr lvl="1"/>
            <a:r>
              <a:rPr lang="en-US" dirty="0"/>
              <a:t>Exercise Types </a:t>
            </a:r>
          </a:p>
          <a:p>
            <a:r>
              <a:rPr lang="en-US" dirty="0"/>
              <a:t>Data can be emulated with Simulated Sensor Data</a:t>
            </a:r>
          </a:p>
          <a:p>
            <a:pPr lvl="1"/>
            <a:r>
              <a:rPr lang="en-US" dirty="0">
                <a:hlinkClick r:id="rId2"/>
              </a:rPr>
              <a:t>https://developer.android.com/health-and-fitness/guides/health-services/simulated-data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91075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FC93C-1A5D-E2A4-75AA-F1C6D89DF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Tasks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AEBC8E-18BA-114B-4C60-EC45F3DFC8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0000" y="1825625"/>
            <a:ext cx="10233800" cy="4667250"/>
          </a:xfrm>
        </p:spPr>
        <p:txBody>
          <a:bodyPr/>
          <a:lstStyle/>
          <a:p>
            <a:r>
              <a:rPr lang="en-US" dirty="0"/>
              <a:t>Build your first Hello World Application on </a:t>
            </a:r>
            <a:r>
              <a:rPr lang="en-US" dirty="0" err="1"/>
              <a:t>WearOS</a:t>
            </a:r>
            <a:endParaRPr lang="en-US" dirty="0"/>
          </a:p>
          <a:p>
            <a:pPr lvl="1"/>
            <a:r>
              <a:rPr lang="en-US" dirty="0">
                <a:hlinkClick r:id="rId2"/>
              </a:rPr>
              <a:t>https://developer.android.com/training/wearables/get-started/creating</a:t>
            </a:r>
            <a:r>
              <a:rPr lang="en-US" dirty="0"/>
              <a:t> </a:t>
            </a:r>
          </a:p>
          <a:p>
            <a:r>
              <a:rPr lang="en-US" dirty="0"/>
              <a:t>Run the app on an emulator</a:t>
            </a:r>
          </a:p>
          <a:p>
            <a:r>
              <a:rPr lang="en-US" dirty="0"/>
              <a:t>Update the GUI message to include your name</a:t>
            </a:r>
          </a:p>
          <a:p>
            <a:endParaRPr lang="en-US" dirty="0"/>
          </a:p>
          <a:p>
            <a:r>
              <a:rPr lang="en-US" dirty="0"/>
              <a:t>Note: The quiz this week will ask you to upload a screenshot of your working Hello World App running in the emulator </a:t>
            </a:r>
          </a:p>
        </p:txBody>
      </p:sp>
    </p:spTree>
    <p:extLst>
      <p:ext uri="{BB962C8B-B14F-4D97-AF65-F5344CB8AC3E}">
        <p14:creationId xmlns:p14="http://schemas.microsoft.com/office/powerpoint/2010/main" val="1314295988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rk-background-hasker-presentation" id="{1577FF19-119C-D341-8420-453FB74959AD}" vid="{F6E06238-5418-F24E-ADE0-7239319DCDB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swe2710-presentation</Template>
  <TotalTime>15347</TotalTime>
  <Words>241</Words>
  <Application>Microsoft Macintosh PowerPoint</Application>
  <PresentationFormat>Widescreen</PresentationFormat>
  <Paragraphs>42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Corbel</vt:lpstr>
      <vt:lpstr>Tahoma</vt:lpstr>
      <vt:lpstr>Times New Roman</vt:lpstr>
      <vt:lpstr>Depth</vt:lpstr>
      <vt:lpstr>WearOS</vt:lpstr>
      <vt:lpstr>What is Android?</vt:lpstr>
      <vt:lpstr>WearOS</vt:lpstr>
      <vt:lpstr>WearOS Principles</vt:lpstr>
      <vt:lpstr>App</vt:lpstr>
      <vt:lpstr>Health Services</vt:lpstr>
      <vt:lpstr>Tasks</vt:lpstr>
    </vt:vector>
  </TitlesOfParts>
  <Company>MSOE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CS-280 Lecture</dc:title>
  <dc:subject>Intro</dc:subject>
  <dc:creator>Dr. Mark Hornick</dc:creator>
  <cp:lastModifiedBy>Rob Hasker</cp:lastModifiedBy>
  <cp:revision>933</cp:revision>
  <cp:lastPrinted>1601-01-01T00:00:00Z</cp:lastPrinted>
  <dcterms:created xsi:type="dcterms:W3CDTF">1999-09-06T21:32:20Z</dcterms:created>
  <dcterms:modified xsi:type="dcterms:W3CDTF">2026-01-30T04:19:34Z</dcterms:modified>
</cp:coreProperties>
</file>