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12"/>
  </p:notesMasterIdLst>
  <p:sldIdLst>
    <p:sldId id="256" r:id="rId2"/>
    <p:sldId id="311" r:id="rId3"/>
    <p:sldId id="312" r:id="rId4"/>
    <p:sldId id="322" r:id="rId5"/>
    <p:sldId id="323" r:id="rId6"/>
    <p:sldId id="314" r:id="rId7"/>
    <p:sldId id="315" r:id="rId8"/>
    <p:sldId id="316" r:id="rId9"/>
    <p:sldId id="31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 autoAdjust="0"/>
    <p:restoredTop sz="90544" autoAdjust="0"/>
  </p:normalViewPr>
  <p:slideViewPr>
    <p:cSldViewPr snapToGrid="0">
      <p:cViewPr varScale="1">
        <p:scale>
          <a:sx n="65" d="100"/>
          <a:sy n="65" d="100"/>
        </p:scale>
        <p:origin x="5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Acknowledgement: Slides originally by Dr. Hasker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examples of has-a vs needs-a: a binary search tree needs a root node (it isn’t a tree otherwise), a house needs walls and a roof but has a garage.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p. 68,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6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Waldo is to the left of the light-blue </a:t>
            </a:r>
            <a:r>
              <a:rPr lang="en-US"/>
              <a:t>striped carousel </a:t>
            </a:r>
            <a:r>
              <a:rPr lang="en-US" dirty="0"/>
              <a:t>in the upper right; the tuba points at him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on right has exact measurements throughout the building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0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Goals: performance, portability, safety, reliability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-web.msoe.edu/hasker/resources/u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Where's_Wally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r>
              <a:rPr lang="en-US" sz="7200" dirty="0"/>
              <a:t>UML Class diagrams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SWE 2710 Tools and Practices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Domain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50323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Implementations: </a:t>
            </a:r>
            <a:r>
              <a:rPr lang="en-US" i="1" dirty="0">
                <a:solidFill>
                  <a:schemeClr val="accent5"/>
                </a:solidFill>
              </a:rPr>
              <a:t>solution</a:t>
            </a:r>
            <a:r>
              <a:rPr lang="en-US" i="1" dirty="0">
                <a:solidFill>
                  <a:schemeClr val="tx1"/>
                </a:solidFill>
              </a:rPr>
              <a:t> space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Classes that are in a particular solution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Possible classes: table of restaurants to GPS coordinates, table of restaurants to menus, table of dietary restrictions to menu items</a:t>
            </a:r>
          </a:p>
          <a:p>
            <a:r>
              <a:rPr lang="en-US" dirty="0">
                <a:solidFill>
                  <a:schemeClr val="tx1"/>
                </a:solidFill>
              </a:rPr>
              <a:t>Problems: </a:t>
            </a:r>
            <a:r>
              <a:rPr lang="en-US" i="1" dirty="0">
                <a:solidFill>
                  <a:schemeClr val="accent5"/>
                </a:solidFill>
              </a:rPr>
              <a:t>domain</a:t>
            </a:r>
            <a:r>
              <a:rPr lang="en-US" i="1" dirty="0">
                <a:solidFill>
                  <a:schemeClr val="tx1"/>
                </a:solidFill>
              </a:rPr>
              <a:t> classes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Classes that are part of the </a:t>
            </a:r>
            <a:r>
              <a:rPr lang="en-US" i="1" dirty="0">
                <a:solidFill>
                  <a:schemeClr val="tx1"/>
                </a:solidFill>
              </a:rPr>
              <a:t>problem space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Start with these classes, add solution classes only as needed</a:t>
            </a:r>
            <a:endParaRPr lang="en-US" i="1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Why prefer domain classes?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Solution independent – less likely to change to support new features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How would each solution change if we track popularity and wait times?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Natural: these are the entities that form the problem to solve</a:t>
            </a:r>
          </a:p>
          <a:p>
            <a:r>
              <a:rPr lang="en-US" dirty="0">
                <a:solidFill>
                  <a:schemeClr val="tx1"/>
                </a:solidFill>
              </a:rPr>
              <a:t>Design: adding solution space classes to meet goals</a:t>
            </a:r>
          </a:p>
        </p:txBody>
      </p:sp>
    </p:spTree>
    <p:extLst>
      <p:ext uri="{BB962C8B-B14F-4D97-AF65-F5344CB8AC3E}">
        <p14:creationId xmlns:p14="http://schemas.microsoft.com/office/powerpoint/2010/main" val="15043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5653-DCDA-49C5-B7B9-DE4B94C7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UML Refresher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BBFED-C24B-DBAA-F063-4E61C7BD2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https://faculty-web.msoe.edu/hasker/resources/uml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Basic notation to know: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Class, attributes, methods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No constants, other trivial attributes; types only where critical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No constructors, setters, getters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Associations: directed, undirected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Show just the association if another class is a member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Directed association: has-a; more on this later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Multiplicities: *, +, 1, 3..5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Role names: names for class instance variables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Generalization, implements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Stereotypes: &lt;&lt;interface&gt;&gt;, &lt;&lt;abstract&gt;&gt;, etc.</a:t>
            </a:r>
          </a:p>
        </p:txBody>
      </p:sp>
    </p:spTree>
    <p:extLst>
      <p:ext uri="{BB962C8B-B14F-4D97-AF65-F5344CB8AC3E}">
        <p14:creationId xmlns:p14="http://schemas.microsoft.com/office/powerpoint/2010/main" val="144381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8BB6C-39BA-4482-67BE-06A86E6F6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E75B-B6A1-4E96-6E20-D5C14F11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is-a, has-a, needs-a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49E0-5450-BA40-37D3-F5AA85B79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9976368" cy="4863503"/>
          </a:xfrm>
        </p:spPr>
        <p:txBody>
          <a:bodyPr>
            <a:normAutofit fontScale="85000" lnSpcReduction="20000"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What does “</a:t>
            </a:r>
            <a:r>
              <a:rPr lang="en-US" sz="2400" i="1" dirty="0">
                <a:solidFill>
                  <a:schemeClr val="accent6"/>
                </a:solidFill>
              </a:rPr>
              <a:t>is-a</a:t>
            </a:r>
            <a:r>
              <a:rPr lang="en-US" sz="2400" i="1" dirty="0">
                <a:solidFill>
                  <a:schemeClr val="tx1"/>
                </a:solidFill>
              </a:rPr>
              <a:t>” mean in a class diagram?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How is this drawn?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What does “</a:t>
            </a:r>
            <a:r>
              <a:rPr lang="en-US" sz="2400" i="1" dirty="0">
                <a:solidFill>
                  <a:schemeClr val="accent6"/>
                </a:solidFill>
              </a:rPr>
              <a:t>has-a</a:t>
            </a:r>
            <a:r>
              <a:rPr lang="en-US" sz="2400" i="1" dirty="0">
                <a:solidFill>
                  <a:schemeClr val="tx1"/>
                </a:solidFill>
              </a:rPr>
              <a:t>” mean in a class diagram?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What are the different ways this can be drawn?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Note: if has-a is in the domain, don’t want to introduce programming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  concepts like declarations!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Don’t show both an association and attribute for the same concept!</a:t>
            </a:r>
          </a:p>
          <a:p>
            <a:r>
              <a:rPr lang="en-US" sz="2400" dirty="0">
                <a:solidFill>
                  <a:schemeClr val="tx1"/>
                </a:solidFill>
              </a:rPr>
              <a:t>Special case for “has-a”: </a:t>
            </a:r>
            <a:r>
              <a:rPr lang="en-US" sz="2400" dirty="0">
                <a:solidFill>
                  <a:schemeClr val="accent6"/>
                </a:solidFill>
              </a:rPr>
              <a:t>needs-a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train car needs wheels or it’s not really a train car!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Always use the arrow with this connector!</a:t>
            </a:r>
          </a:p>
          <a:p>
            <a:r>
              <a:rPr lang="en-US" sz="2400" dirty="0">
                <a:solidFill>
                  <a:schemeClr val="tx1"/>
                </a:solidFill>
              </a:rPr>
              <a:t>Use is-a, has-a, needs-a to determine connectors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Note the direction works in all cases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At the domain level, these are invaluable checks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Not reasonable: “A box is a train car” – use “</a:t>
            </a:r>
            <a:r>
              <a:rPr lang="en-US" sz="2000" dirty="0" err="1">
                <a:solidFill>
                  <a:schemeClr val="tx1"/>
                </a:solidFill>
              </a:rPr>
              <a:t>BoxCar</a:t>
            </a:r>
            <a:r>
              <a:rPr lang="en-US" sz="2000" dirty="0">
                <a:solidFill>
                  <a:schemeClr val="tx1"/>
                </a:solidFill>
              </a:rPr>
              <a:t>” instead</a:t>
            </a:r>
          </a:p>
          <a:p>
            <a:r>
              <a:rPr lang="en-US" sz="2400" dirty="0">
                <a:solidFill>
                  <a:schemeClr val="tx1"/>
                </a:solidFill>
              </a:rPr>
              <a:t>Caution: don’t use needs-a everywhere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Yes, requirements may say the </a:t>
            </a:r>
            <a:r>
              <a:rPr lang="en-US" sz="2000" dirty="0" err="1">
                <a:solidFill>
                  <a:schemeClr val="tx1"/>
                </a:solidFill>
              </a:rPr>
              <a:t>EngineCar</a:t>
            </a:r>
            <a:r>
              <a:rPr lang="en-US" sz="2000" dirty="0">
                <a:solidFill>
                  <a:schemeClr val="tx1"/>
                </a:solidFill>
              </a:rPr>
              <a:t> must have a whistle,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but there is no logical reason it </a:t>
            </a:r>
            <a:r>
              <a:rPr lang="en-US" sz="2000" i="1" dirty="0">
                <a:solidFill>
                  <a:schemeClr val="tx1"/>
                </a:solidFill>
              </a:rPr>
              <a:t>has</a:t>
            </a:r>
            <a:r>
              <a:rPr lang="en-US" sz="2000" dirty="0">
                <a:solidFill>
                  <a:schemeClr val="tx1"/>
                </a:solidFill>
              </a:rPr>
              <a:t> to have a whistle – could put whistles on wheels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A diagram of a car&#10;&#10;Description automatically generated">
            <a:extLst>
              <a:ext uri="{FF2B5EF4-FFF2-40B4-BE49-F238E27FC236}">
                <a16:creationId xmlns:a16="http://schemas.microsoft.com/office/drawing/2014/main" id="{48372F96-69A6-3960-794C-82E77D46F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65" y="168873"/>
            <a:ext cx="2094241" cy="2834206"/>
          </a:xfrm>
          <a:prstGeom prst="rect">
            <a:avLst/>
          </a:prstGeom>
        </p:spPr>
      </p:pic>
      <p:pic>
        <p:nvPicPr>
          <p:cNvPr id="7" name="Picture 6" descr="A diagram of a vehicle&#10;&#10;Description automatically generated">
            <a:extLst>
              <a:ext uri="{FF2B5EF4-FFF2-40B4-BE49-F238E27FC236}">
                <a16:creationId xmlns:a16="http://schemas.microsoft.com/office/drawing/2014/main" id="{0CDEC454-C0CC-E9A2-BDEB-EAA78467B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11" y="156389"/>
            <a:ext cx="3540148" cy="306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4156-A7FA-3716-6B06-8C364E56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Open vs. closed diamonds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933DB-F050-061F-69F3-ED1F9336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37" y="1851751"/>
            <a:ext cx="10181984" cy="44497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Common issue: composition vs. aggregation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F357C-52D2-C2B0-4BBB-786DA3B54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549" y="235131"/>
            <a:ext cx="3232514" cy="456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BEAA4C-27A3-7B8F-9616-B2470829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99325"/>
            <a:ext cx="7451054" cy="315911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18A03C-3F7C-7A11-7E79-821A1B723FAE}"/>
              </a:ext>
            </a:extLst>
          </p:cNvPr>
          <p:cNvCxnSpPr/>
          <p:nvPr/>
        </p:nvCxnSpPr>
        <p:spPr>
          <a:xfrm flipH="1">
            <a:off x="2539511" y="2276547"/>
            <a:ext cx="1212234" cy="684493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111C01-C8FC-B02A-79CA-477DE404DA53}"/>
              </a:ext>
            </a:extLst>
          </p:cNvPr>
          <p:cNvCxnSpPr>
            <a:cxnSpLocks/>
          </p:cNvCxnSpPr>
          <p:nvPr/>
        </p:nvCxnSpPr>
        <p:spPr>
          <a:xfrm flipH="1">
            <a:off x="5018687" y="2335908"/>
            <a:ext cx="1160977" cy="726833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983AAE-9A27-83DD-4B3C-3CEAB9A93FB4}"/>
              </a:ext>
            </a:extLst>
          </p:cNvPr>
          <p:cNvSpPr txBox="1"/>
          <p:nvPr/>
        </p:nvSpPr>
        <p:spPr>
          <a:xfrm>
            <a:off x="5637929" y="297310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E5DB64-C4C5-663C-EBAC-AA9923B475E9}"/>
              </a:ext>
            </a:extLst>
          </p:cNvPr>
          <p:cNvSpPr txBox="1"/>
          <p:nvPr/>
        </p:nvSpPr>
        <p:spPr>
          <a:xfrm>
            <a:off x="1440074" y="3383818"/>
            <a:ext cx="2460930" cy="4001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needs-a</a:t>
            </a:r>
            <a:r>
              <a:rPr lang="en-US" sz="2000" dirty="0"/>
              <a:t> – </a:t>
            </a:r>
            <a:r>
              <a:rPr lang="en-US" sz="2000" i="1" dirty="0"/>
              <a:t>very useful!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A14F91-3E41-5E2B-2A75-0AE329115314}"/>
              </a:ext>
            </a:extLst>
          </p:cNvPr>
          <p:cNvSpPr txBox="1"/>
          <p:nvPr/>
        </p:nvSpPr>
        <p:spPr>
          <a:xfrm>
            <a:off x="5872493" y="2607173"/>
            <a:ext cx="4174541" cy="67710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Just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has-a</a:t>
            </a:r>
            <a:r>
              <a:rPr lang="en-US" dirty="0"/>
              <a:t> – </a:t>
            </a:r>
            <a:r>
              <a:rPr lang="en-US" i="1" dirty="0"/>
              <a:t>no difference from straight line</a:t>
            </a:r>
          </a:p>
          <a:p>
            <a:pPr algn="ctr"/>
            <a:r>
              <a:rPr lang="en-US" sz="2000" i="1" dirty="0"/>
              <a:t>Do not use!</a:t>
            </a:r>
          </a:p>
        </p:txBody>
      </p:sp>
    </p:spTree>
    <p:extLst>
      <p:ext uri="{BB962C8B-B14F-4D97-AF65-F5344CB8AC3E}">
        <p14:creationId xmlns:p14="http://schemas.microsoft.com/office/powerpoint/2010/main" val="429338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94BA5-4A32-9AC6-05E5-148A2F36C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AA3B-3F9B-CD84-9DAA-1005A24A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Open vs. closed diamonds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0A964-22A5-D044-EE5E-75CE8194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37" y="1851751"/>
            <a:ext cx="10181984" cy="44497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Common issue: composition vs. aggregation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4AE9D-D456-4AC7-BBE7-D8C91E5C5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549" y="235131"/>
            <a:ext cx="3232514" cy="456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81E8B7-6CAE-E232-D51C-E1ED1040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99325"/>
            <a:ext cx="7451054" cy="315911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4FE065-DBBD-4328-AF05-04744B82BEB8}"/>
              </a:ext>
            </a:extLst>
          </p:cNvPr>
          <p:cNvCxnSpPr/>
          <p:nvPr/>
        </p:nvCxnSpPr>
        <p:spPr>
          <a:xfrm flipH="1">
            <a:off x="2539511" y="2276547"/>
            <a:ext cx="1212234" cy="684493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73EDF4-1E37-6B24-5EA5-9351978525E2}"/>
              </a:ext>
            </a:extLst>
          </p:cNvPr>
          <p:cNvCxnSpPr>
            <a:cxnSpLocks/>
          </p:cNvCxnSpPr>
          <p:nvPr/>
        </p:nvCxnSpPr>
        <p:spPr>
          <a:xfrm flipH="1">
            <a:off x="5018687" y="2335908"/>
            <a:ext cx="1160977" cy="726833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245103-E4D4-7862-B884-036B40E7DE61}"/>
              </a:ext>
            </a:extLst>
          </p:cNvPr>
          <p:cNvSpPr txBox="1"/>
          <p:nvPr/>
        </p:nvSpPr>
        <p:spPr>
          <a:xfrm>
            <a:off x="5637929" y="297310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C6525-42CE-F5BA-3ECB-723BA689160D}"/>
              </a:ext>
            </a:extLst>
          </p:cNvPr>
          <p:cNvSpPr txBox="1"/>
          <p:nvPr/>
        </p:nvSpPr>
        <p:spPr>
          <a:xfrm>
            <a:off x="1440074" y="3383818"/>
            <a:ext cx="2460930" cy="4001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needs-a</a:t>
            </a:r>
            <a:r>
              <a:rPr lang="en-US" sz="2000" dirty="0"/>
              <a:t> – </a:t>
            </a:r>
            <a:r>
              <a:rPr lang="en-US" sz="2000" i="1" dirty="0"/>
              <a:t>very useful!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948FE-A5CE-C7BC-F446-FEC10F9C6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196" y="2880986"/>
            <a:ext cx="6125650" cy="37839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36FD050-A079-F24E-F6E0-EE92FADC83B8}"/>
              </a:ext>
            </a:extLst>
          </p:cNvPr>
          <p:cNvSpPr/>
          <p:nvPr/>
        </p:nvSpPr>
        <p:spPr>
          <a:xfrm>
            <a:off x="8034922" y="5686978"/>
            <a:ext cx="3700208" cy="46014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26CB8-D83E-1EC2-DD04-B4F19FE44B73}"/>
              </a:ext>
            </a:extLst>
          </p:cNvPr>
          <p:cNvSpPr txBox="1"/>
          <p:nvPr/>
        </p:nvSpPr>
        <p:spPr>
          <a:xfrm>
            <a:off x="4486652" y="3514847"/>
            <a:ext cx="3052672" cy="120032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UML User Guide,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p. 68: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Open diamond has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no impact, no meaning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2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FA2C-E249-D643-64EF-2802D24B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Minimal Clutter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BB107-9C0D-7421-44EA-65272282F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Where are the types?</a:t>
            </a:r>
          </a:p>
          <a:p>
            <a:r>
              <a:rPr lang="en-US" dirty="0">
                <a:solidFill>
                  <a:schemeClr val="tx1"/>
                </a:solidFill>
              </a:rPr>
              <a:t>Are they needed by the user?</a:t>
            </a:r>
          </a:p>
        </p:txBody>
      </p:sp>
      <p:pic>
        <p:nvPicPr>
          <p:cNvPr id="4" name="Picture 3" descr="A diagram of a vehicle&#10;&#10;Description automatically generated">
            <a:extLst>
              <a:ext uri="{FF2B5EF4-FFF2-40B4-BE49-F238E27FC236}">
                <a16:creationId xmlns:a16="http://schemas.microsoft.com/office/drawing/2014/main" id="{D6E2B9E9-741B-DF16-E65F-25C974D0A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11" y="156389"/>
            <a:ext cx="3540148" cy="306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group of people in a carnival&#10;&#10;AI-generated content may be incorrect.">
            <a:extLst>
              <a:ext uri="{FF2B5EF4-FFF2-40B4-BE49-F238E27FC236}">
                <a16:creationId xmlns:a16="http://schemas.microsoft.com/office/drawing/2014/main" id="{E499E2C6-459D-DFC1-B787-7D501B42A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4" y="1275466"/>
            <a:ext cx="6858000" cy="485076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D5D61E2-5A6E-879D-B22C-195164B7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652686" cy="697556"/>
          </a:xfrm>
        </p:spPr>
        <p:txBody>
          <a:bodyPr>
            <a:normAutofit fontScale="90000"/>
          </a:bodyPr>
          <a:lstStyle/>
          <a:p>
            <a:r>
              <a:rPr lang="en-US" dirty="0"/>
              <a:t>Where’s Waldo?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8A9AB-E7C1-7842-9D5D-691460D36219}"/>
              </a:ext>
            </a:extLst>
          </p:cNvPr>
          <p:cNvSpPr txBox="1"/>
          <p:nvPr/>
        </p:nvSpPr>
        <p:spPr>
          <a:xfrm>
            <a:off x="5968314" y="6440727"/>
            <a:ext cx="14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(sporcle.com)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A324B-1291-FEBC-8831-74F6BA17F3D2}"/>
              </a:ext>
            </a:extLst>
          </p:cNvPr>
          <p:cNvSpPr txBox="1"/>
          <p:nvPr/>
        </p:nvSpPr>
        <p:spPr>
          <a:xfrm>
            <a:off x="7708568" y="1186249"/>
            <a:ext cx="4250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Why is Waldo so hard to find?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Unnecessary clutter?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 to following:</a:t>
            </a:r>
          </a:p>
        </p:txBody>
      </p:sp>
      <p:pic>
        <p:nvPicPr>
          <p:cNvPr id="8" name="Picture 7" descr="A cartoon of a person painting on a easel&#10;&#10;AI-generated content may be incorrect.">
            <a:extLst>
              <a:ext uri="{FF2B5EF4-FFF2-40B4-BE49-F238E27FC236}">
                <a16:creationId xmlns:a16="http://schemas.microsoft.com/office/drawing/2014/main" id="{08FE1E1E-3721-F0E1-8B6F-3DCBAF2BE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44" y="2510145"/>
            <a:ext cx="3123393" cy="38439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20C903-B413-1069-7BC1-2F50D8218640}"/>
              </a:ext>
            </a:extLst>
          </p:cNvPr>
          <p:cNvSpPr txBox="1"/>
          <p:nvPr/>
        </p:nvSpPr>
        <p:spPr>
          <a:xfrm>
            <a:off x="7622070" y="6434487"/>
            <a:ext cx="48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https://en.wikipedia.org/wiki/Where's_Wally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98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65A8-839A-CE4D-190D-A3C1C620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closer to software:</a:t>
            </a:r>
          </a:p>
        </p:txBody>
      </p:sp>
      <p:pic>
        <p:nvPicPr>
          <p:cNvPr id="3" name="Picture 2" descr="Dallas House Plan | Two Story Modern Home Design with Large Angled ...">
            <a:extLst>
              <a:ext uri="{FF2B5EF4-FFF2-40B4-BE49-F238E27FC236}">
                <a16:creationId xmlns:a16="http://schemas.microsoft.com/office/drawing/2014/main" id="{689DD283-A2CA-55C9-8553-CFD562461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4" y="1910080"/>
            <a:ext cx="4878705" cy="393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lueprint of a house&#10;&#10;AI-generated content may be incorrect.">
            <a:extLst>
              <a:ext uri="{FF2B5EF4-FFF2-40B4-BE49-F238E27FC236}">
                <a16:creationId xmlns:a16="http://schemas.microsoft.com/office/drawing/2014/main" id="{3975F1C4-7BC3-8A91-A46E-AF35E3267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675" y="1910080"/>
            <a:ext cx="4721860" cy="45827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EF722A-938A-39D0-EAEA-2298EB9C78AD}"/>
              </a:ext>
            </a:extLst>
          </p:cNvPr>
          <p:cNvSpPr txBox="1"/>
          <p:nvPr/>
        </p:nvSpPr>
        <p:spPr>
          <a:xfrm>
            <a:off x="5980979" y="3616702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B7C15-9473-F6E9-EAB9-8A70BE1B8309}"/>
              </a:ext>
            </a:extLst>
          </p:cNvPr>
          <p:cNvSpPr txBox="1"/>
          <p:nvPr/>
        </p:nvSpPr>
        <p:spPr>
          <a:xfrm>
            <a:off x="876333" y="6007227"/>
            <a:ext cx="4095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Which would you show to a client?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Which would the builder use?</a:t>
            </a:r>
          </a:p>
        </p:txBody>
      </p:sp>
    </p:spTree>
    <p:extLst>
      <p:ext uri="{BB962C8B-B14F-4D97-AF65-F5344CB8AC3E}">
        <p14:creationId xmlns:p14="http://schemas.microsoft.com/office/powerpoint/2010/main" val="16132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16382-3778-7193-F69F-C085941AF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AF98-11F6-240F-E676-D14FE690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Minimal Clutter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D3C3-7C88-1813-C9AA-30FBCA164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852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Where are the types?</a:t>
            </a:r>
          </a:p>
          <a:p>
            <a:r>
              <a:rPr lang="en-US" dirty="0">
                <a:solidFill>
                  <a:schemeClr val="tx1"/>
                </a:solidFill>
              </a:rPr>
              <a:t>Are they needed by the user?</a:t>
            </a:r>
          </a:p>
          <a:p>
            <a:r>
              <a:rPr lang="en-US" dirty="0">
                <a:solidFill>
                  <a:schemeClr val="tx1"/>
                </a:solidFill>
              </a:rPr>
              <a:t>Types: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Important to implementation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important to clients – they just add clutter!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Experienced developers can infer the type from the diagram</a:t>
            </a:r>
          </a:p>
          <a:p>
            <a:r>
              <a:rPr lang="en-US" dirty="0">
                <a:solidFill>
                  <a:schemeClr val="tx1"/>
                </a:solidFill>
              </a:rPr>
              <a:t>May need full detail: contract diagram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Very useful in large projects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Makes it easier for one piece of code to interact with another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Our focus will typically be on clients and user requirements…</a:t>
            </a:r>
          </a:p>
        </p:txBody>
      </p:sp>
      <p:pic>
        <p:nvPicPr>
          <p:cNvPr id="4" name="Picture 3" descr="A diagram of a vehicle&#10;&#10;Description automatically generated">
            <a:extLst>
              <a:ext uri="{FF2B5EF4-FFF2-40B4-BE49-F238E27FC236}">
                <a16:creationId xmlns:a16="http://schemas.microsoft.com/office/drawing/2014/main" id="{5E62E5D8-CDAC-A496-091C-92CBD7F7D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11" y="156389"/>
            <a:ext cx="3540148" cy="306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10208</TotalTime>
  <Words>691</Words>
  <Application>Microsoft Office PowerPoint</Application>
  <PresentationFormat>Widescreen</PresentationFormat>
  <Paragraphs>90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Depth</vt:lpstr>
      <vt:lpstr>UML Class diagrams</vt:lpstr>
      <vt:lpstr>UML Refresher</vt:lpstr>
      <vt:lpstr>is-a, has-a, needs-a</vt:lpstr>
      <vt:lpstr>Open vs. closed diamonds</vt:lpstr>
      <vt:lpstr>Open vs. closed diamonds</vt:lpstr>
      <vt:lpstr>Minimal Clutter</vt:lpstr>
      <vt:lpstr>Where’s Waldo?</vt:lpstr>
      <vt:lpstr>Example closer to software:</vt:lpstr>
      <vt:lpstr>Minimal Clutter</vt:lpstr>
      <vt:lpstr>Domain classes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412</cp:revision>
  <dcterms:created xsi:type="dcterms:W3CDTF">2014-08-01T20:24:53Z</dcterms:created>
  <dcterms:modified xsi:type="dcterms:W3CDTF">2026-02-06T17:31:49Z</dcterms:modified>
</cp:coreProperties>
</file>