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38"/>
  </p:notesMasterIdLst>
  <p:sldIdLst>
    <p:sldId id="256" r:id="rId2"/>
    <p:sldId id="277" r:id="rId3"/>
    <p:sldId id="332" r:id="rId4"/>
    <p:sldId id="333" r:id="rId5"/>
    <p:sldId id="266" r:id="rId6"/>
    <p:sldId id="299" r:id="rId7"/>
    <p:sldId id="300" r:id="rId8"/>
    <p:sldId id="261" r:id="rId9"/>
    <p:sldId id="265" r:id="rId10"/>
    <p:sldId id="260" r:id="rId11"/>
    <p:sldId id="302" r:id="rId12"/>
    <p:sldId id="303" r:id="rId13"/>
    <p:sldId id="305" r:id="rId14"/>
    <p:sldId id="306" r:id="rId15"/>
    <p:sldId id="307" r:id="rId16"/>
    <p:sldId id="340" r:id="rId17"/>
    <p:sldId id="327" r:id="rId18"/>
    <p:sldId id="309" r:id="rId19"/>
    <p:sldId id="328" r:id="rId20"/>
    <p:sldId id="310" r:id="rId21"/>
    <p:sldId id="330" r:id="rId22"/>
    <p:sldId id="311" r:id="rId23"/>
    <p:sldId id="312" r:id="rId24"/>
    <p:sldId id="313" r:id="rId25"/>
    <p:sldId id="314" r:id="rId26"/>
    <p:sldId id="315" r:id="rId27"/>
    <p:sldId id="341" r:id="rId28"/>
    <p:sldId id="317" r:id="rId29"/>
    <p:sldId id="318" r:id="rId30"/>
    <p:sldId id="319" r:id="rId31"/>
    <p:sldId id="320" r:id="rId32"/>
    <p:sldId id="338" r:id="rId33"/>
    <p:sldId id="324" r:id="rId34"/>
    <p:sldId id="298" r:id="rId35"/>
    <p:sldId id="257" r:id="rId36"/>
    <p:sldId id="337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558" autoAdjust="0"/>
  </p:normalViewPr>
  <p:slideViewPr>
    <p:cSldViewPr>
      <p:cViewPr varScale="1">
        <p:scale>
          <a:sx n="121" d="100"/>
          <a:sy n="121" d="100"/>
        </p:scale>
        <p:origin x="190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132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de-DE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endParaRPr lang="de-DE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de-DE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EE79F9E9-9B35-449A-8BAE-728DDF0D6BB0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62202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DD1B2C-BC3B-4A74-94AC-7C248B219BCF}" type="slidenum">
              <a:rPr lang="de-DE"/>
              <a:pPr/>
              <a:t>1</a:t>
            </a:fld>
            <a:endParaRPr lang="de-DE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303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886200" y="8686800"/>
            <a:ext cx="29718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b" anchorCtr="0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7ADDCA4E-3B28-47AB-B683-E066450B050E}" type="slidenum">
              <a:t>12</a:t>
            </a:fld>
            <a:endParaRPr lang="en-US" sz="1200" b="0" i="0" u="none" strike="noStrike" baseline="0">
              <a:ln>
                <a:noFill/>
              </a:ln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685799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520"/>
          </a:xfrm>
        </p:spPr>
        <p:txBody>
          <a:bodyPr>
            <a:spAutoFit/>
          </a:bodyPr>
          <a:lstStyle/>
          <a:p>
            <a:endParaRPr lang="en-US" kern="1200"/>
          </a:p>
        </p:txBody>
      </p:sp>
    </p:spTree>
    <p:extLst>
      <p:ext uri="{BB962C8B-B14F-4D97-AF65-F5344CB8AC3E}">
        <p14:creationId xmlns:p14="http://schemas.microsoft.com/office/powerpoint/2010/main" val="14618771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886200" y="8686800"/>
            <a:ext cx="29718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b" anchorCtr="0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CD263A1F-9D77-4BA9-B01F-EDD8BD3D64DE}" type="slidenum">
              <a:t>13</a:t>
            </a:fld>
            <a:endParaRPr lang="en-US" sz="1200" b="0" i="0" u="none" strike="noStrike" baseline="0">
              <a:ln>
                <a:noFill/>
              </a:ln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685799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520"/>
          </a:xfrm>
        </p:spPr>
        <p:txBody>
          <a:bodyPr>
            <a:spAutoFit/>
          </a:bodyPr>
          <a:lstStyle/>
          <a:p>
            <a:endParaRPr lang="en-US" kern="1200"/>
          </a:p>
        </p:txBody>
      </p:sp>
    </p:spTree>
    <p:extLst>
      <p:ext uri="{BB962C8B-B14F-4D97-AF65-F5344CB8AC3E}">
        <p14:creationId xmlns:p14="http://schemas.microsoft.com/office/powerpoint/2010/main" val="1155150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886200" y="8686800"/>
            <a:ext cx="29718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b" anchorCtr="0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B3C66636-481F-4633-B2F7-BD93E3290659}" type="slidenum">
              <a:t>14</a:t>
            </a:fld>
            <a:endParaRPr lang="en-US" sz="1200" b="0" i="0" u="none" strike="noStrike" baseline="0">
              <a:ln>
                <a:noFill/>
              </a:ln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685799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520"/>
          </a:xfrm>
        </p:spPr>
        <p:txBody>
          <a:bodyPr>
            <a:spAutoFit/>
          </a:bodyPr>
          <a:lstStyle/>
          <a:p>
            <a:endParaRPr lang="en-US" kern="1200"/>
          </a:p>
        </p:txBody>
      </p:sp>
    </p:spTree>
    <p:extLst>
      <p:ext uri="{BB962C8B-B14F-4D97-AF65-F5344CB8AC3E}">
        <p14:creationId xmlns:p14="http://schemas.microsoft.com/office/powerpoint/2010/main" val="12603906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886200" y="8686800"/>
            <a:ext cx="29718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b" anchorCtr="0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FCB5026F-59D8-4C87-A67A-D12C8504B449}" type="slidenum">
              <a:t>15</a:t>
            </a:fld>
            <a:endParaRPr lang="en-US" sz="1200" b="0" i="0" u="none" strike="noStrike" baseline="0">
              <a:ln>
                <a:noFill/>
              </a:ln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685799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520"/>
          </a:xfrm>
        </p:spPr>
        <p:txBody>
          <a:bodyPr>
            <a:spAutoFit/>
          </a:bodyPr>
          <a:lstStyle/>
          <a:p>
            <a:endParaRPr lang="en-US" kern="1200"/>
          </a:p>
        </p:txBody>
      </p:sp>
    </p:spTree>
    <p:extLst>
      <p:ext uri="{BB962C8B-B14F-4D97-AF65-F5344CB8AC3E}">
        <p14:creationId xmlns:p14="http://schemas.microsoft.com/office/powerpoint/2010/main" val="22697007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F51B05-94EE-A0A9-5B0A-7155ABF7F6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4AD2F18D-CE4D-4968-0ADB-23C0BBC7598C}"/>
              </a:ext>
            </a:extLst>
          </p:cNvPr>
          <p:cNvSpPr/>
          <p:nvPr/>
        </p:nvSpPr>
        <p:spPr>
          <a:xfrm>
            <a:off x="3886200" y="8686800"/>
            <a:ext cx="29718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b" anchorCtr="0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7ADDCA4E-3B28-47AB-B683-E066450B050E}" type="slidenum">
              <a:t>16</a:t>
            </a:fld>
            <a:endParaRPr lang="en-US" sz="1200" b="0" i="0" u="none" strike="noStrike" baseline="0">
              <a:ln>
                <a:noFill/>
              </a:ln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D946AE-D23C-EABE-9126-3B8A78D2C8AD}"/>
              </a:ext>
            </a:extLst>
          </p:cNvPr>
          <p:cNvSpPr/>
          <p:nvPr/>
        </p:nvSpPr>
        <p:spPr>
          <a:xfrm>
            <a:off x="1143000" y="685799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es Placeholder 3">
            <a:extLst>
              <a:ext uri="{FF2B5EF4-FFF2-40B4-BE49-F238E27FC236}">
                <a16:creationId xmlns:a16="http://schemas.microsoft.com/office/drawing/2014/main" id="{473FCD9E-EAA8-9EF1-DD34-1017214F5B3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520"/>
          </a:xfrm>
        </p:spPr>
        <p:txBody>
          <a:bodyPr>
            <a:spAutoFit/>
          </a:bodyPr>
          <a:lstStyle/>
          <a:p>
            <a:endParaRPr lang="en-US" kern="1200"/>
          </a:p>
        </p:txBody>
      </p:sp>
    </p:spTree>
    <p:extLst>
      <p:ext uri="{BB962C8B-B14F-4D97-AF65-F5344CB8AC3E}">
        <p14:creationId xmlns:p14="http://schemas.microsoft.com/office/powerpoint/2010/main" val="36331027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886200" y="8686800"/>
            <a:ext cx="29718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b" anchorCtr="0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EBE1DD5A-E48C-4205-AED8-047899F131D0}" type="slidenum">
              <a:t>18</a:t>
            </a:fld>
            <a:endParaRPr lang="en-US" sz="1200" b="0" i="0" u="none" strike="noStrike" baseline="0">
              <a:ln>
                <a:noFill/>
              </a:ln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685799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520"/>
          </a:xfrm>
        </p:spPr>
        <p:txBody>
          <a:bodyPr>
            <a:spAutoFit/>
          </a:bodyPr>
          <a:lstStyle/>
          <a:p>
            <a:endParaRPr lang="en-US" kern="1200"/>
          </a:p>
        </p:txBody>
      </p:sp>
    </p:spTree>
    <p:extLst>
      <p:ext uri="{BB962C8B-B14F-4D97-AF65-F5344CB8AC3E}">
        <p14:creationId xmlns:p14="http://schemas.microsoft.com/office/powerpoint/2010/main" val="38027687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886200" y="8686800"/>
            <a:ext cx="29718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b" anchorCtr="0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AC001051-05E6-4DD3-95C6-DA18CBFED76D}" type="slidenum">
              <a:t>20</a:t>
            </a:fld>
            <a:endParaRPr lang="en-US" sz="1200" b="0" i="0" u="none" strike="noStrike" baseline="0">
              <a:ln>
                <a:noFill/>
              </a:ln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685799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520"/>
          </a:xfrm>
        </p:spPr>
        <p:txBody>
          <a:bodyPr>
            <a:spAutoFit/>
          </a:bodyPr>
          <a:lstStyle/>
          <a:p>
            <a:endParaRPr lang="en-US" kern="1200"/>
          </a:p>
        </p:txBody>
      </p:sp>
    </p:spTree>
    <p:extLst>
      <p:ext uri="{BB962C8B-B14F-4D97-AF65-F5344CB8AC3E}">
        <p14:creationId xmlns:p14="http://schemas.microsoft.com/office/powerpoint/2010/main" val="6503738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886200" y="8686800"/>
            <a:ext cx="29718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b" anchorCtr="0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745BD270-72DA-4CBD-822C-C0EBDC3EF84D}" type="slidenum">
              <a:t>22</a:t>
            </a:fld>
            <a:endParaRPr lang="en-US" sz="1200" b="0" i="0" u="none" strike="noStrike" baseline="0">
              <a:ln>
                <a:noFill/>
              </a:ln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685799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520"/>
          </a:xfrm>
        </p:spPr>
        <p:txBody>
          <a:bodyPr>
            <a:spAutoFit/>
          </a:bodyPr>
          <a:lstStyle/>
          <a:p>
            <a:endParaRPr lang="en-US" kern="1200"/>
          </a:p>
        </p:txBody>
      </p:sp>
    </p:spTree>
    <p:extLst>
      <p:ext uri="{BB962C8B-B14F-4D97-AF65-F5344CB8AC3E}">
        <p14:creationId xmlns:p14="http://schemas.microsoft.com/office/powerpoint/2010/main" val="40269906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886200" y="8686800"/>
            <a:ext cx="29718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b" anchorCtr="0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BE17D9FA-014F-4C05-895D-10BAB7D9086B}" type="slidenum">
              <a:t>23</a:t>
            </a:fld>
            <a:endParaRPr lang="en-US" sz="1200" b="0" i="0" u="none" strike="noStrike" baseline="0">
              <a:ln>
                <a:noFill/>
              </a:ln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685799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520"/>
          </a:xfrm>
        </p:spPr>
        <p:txBody>
          <a:bodyPr>
            <a:spAutoFit/>
          </a:bodyPr>
          <a:lstStyle/>
          <a:p>
            <a:endParaRPr lang="en-US" kern="1200"/>
          </a:p>
        </p:txBody>
      </p:sp>
    </p:spTree>
    <p:extLst>
      <p:ext uri="{BB962C8B-B14F-4D97-AF65-F5344CB8AC3E}">
        <p14:creationId xmlns:p14="http://schemas.microsoft.com/office/powerpoint/2010/main" val="23892502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886200" y="8686800"/>
            <a:ext cx="29718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b" anchorCtr="0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4409CCEC-C8DB-4CFC-AFCD-83A9C8A240C2}" type="slidenum">
              <a:t>24</a:t>
            </a:fld>
            <a:endParaRPr lang="en-US" sz="1200" b="0" i="0" u="none" strike="noStrike" baseline="0">
              <a:ln>
                <a:noFill/>
              </a:ln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685799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520"/>
          </a:xfrm>
        </p:spPr>
        <p:txBody>
          <a:bodyPr>
            <a:spAutoFit/>
          </a:bodyPr>
          <a:lstStyle/>
          <a:p>
            <a:endParaRPr lang="en-US" kern="1200"/>
          </a:p>
        </p:txBody>
      </p:sp>
    </p:spTree>
    <p:extLst>
      <p:ext uri="{BB962C8B-B14F-4D97-AF65-F5344CB8AC3E}">
        <p14:creationId xmlns:p14="http://schemas.microsoft.com/office/powerpoint/2010/main" val="9281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 from https://</a:t>
            </a:r>
            <a:r>
              <a:rPr lang="en-US" dirty="0" err="1"/>
              <a:t>www.givemesport.com</a:t>
            </a:r>
            <a:r>
              <a:rPr lang="en-US" dirty="0"/>
              <a:t>/most-agile-</a:t>
            </a:r>
            <a:r>
              <a:rPr lang="en-US" dirty="0" err="1"/>
              <a:t>nfl</a:t>
            </a:r>
            <a:r>
              <a:rPr lang="en-US" dirty="0"/>
              <a:t>-players-all-time/ (captured Feb, 2026)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9F9E9-9B35-449A-8BAE-728DDF0D6BB0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48133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886200" y="8686800"/>
            <a:ext cx="29718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b" anchorCtr="0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8DF9AC10-C967-4E1E-867B-A6B5902C5DCD}" type="slidenum">
              <a:t>25</a:t>
            </a:fld>
            <a:endParaRPr lang="en-US" sz="1200" b="0" i="0" u="none" strike="noStrike" baseline="0">
              <a:ln>
                <a:noFill/>
              </a:ln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685799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520"/>
          </a:xfrm>
        </p:spPr>
        <p:txBody>
          <a:bodyPr>
            <a:spAutoFit/>
          </a:bodyPr>
          <a:lstStyle/>
          <a:p>
            <a:endParaRPr lang="en-US" kern="1200"/>
          </a:p>
        </p:txBody>
      </p:sp>
    </p:spTree>
    <p:extLst>
      <p:ext uri="{BB962C8B-B14F-4D97-AF65-F5344CB8AC3E}">
        <p14:creationId xmlns:p14="http://schemas.microsoft.com/office/powerpoint/2010/main" val="4660690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886200" y="8686800"/>
            <a:ext cx="29718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b" anchorCtr="0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99F6E399-252D-4A09-A2FC-BD90436E3A76}" type="slidenum">
              <a:t>26</a:t>
            </a:fld>
            <a:endParaRPr lang="en-US" sz="1200" b="0" i="0" u="none" strike="noStrike" baseline="0">
              <a:ln>
                <a:noFill/>
              </a:ln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685799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520"/>
          </a:xfrm>
        </p:spPr>
        <p:txBody>
          <a:bodyPr>
            <a:spAutoFit/>
          </a:bodyPr>
          <a:lstStyle/>
          <a:p>
            <a:endParaRPr lang="en-US" kern="1200"/>
          </a:p>
        </p:txBody>
      </p:sp>
    </p:spTree>
    <p:extLst>
      <p:ext uri="{BB962C8B-B14F-4D97-AF65-F5344CB8AC3E}">
        <p14:creationId xmlns:p14="http://schemas.microsoft.com/office/powerpoint/2010/main" val="34129788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DFBD5C-D60A-4A57-7C26-41C1156ED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E5695134-7FBE-9F6A-4858-7B424689BFBD}"/>
              </a:ext>
            </a:extLst>
          </p:cNvPr>
          <p:cNvSpPr/>
          <p:nvPr/>
        </p:nvSpPr>
        <p:spPr>
          <a:xfrm>
            <a:off x="3886200" y="8686800"/>
            <a:ext cx="29718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b" anchorCtr="0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7ADDCA4E-3B28-47AB-B683-E066450B050E}" type="slidenum">
              <a:t>27</a:t>
            </a:fld>
            <a:endParaRPr lang="en-US" sz="1200" b="0" i="0" u="none" strike="noStrike" baseline="0">
              <a:ln>
                <a:noFill/>
              </a:ln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798123-6F57-0838-3663-55632B713B14}"/>
              </a:ext>
            </a:extLst>
          </p:cNvPr>
          <p:cNvSpPr/>
          <p:nvPr/>
        </p:nvSpPr>
        <p:spPr>
          <a:xfrm>
            <a:off x="1143000" y="685799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es Placeholder 3">
            <a:extLst>
              <a:ext uri="{FF2B5EF4-FFF2-40B4-BE49-F238E27FC236}">
                <a16:creationId xmlns:a16="http://schemas.microsoft.com/office/drawing/2014/main" id="{8A9AB2D9-7859-AD14-9FC4-E015720DD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520"/>
          </a:xfrm>
        </p:spPr>
        <p:txBody>
          <a:bodyPr>
            <a:spAutoFit/>
          </a:bodyPr>
          <a:lstStyle/>
          <a:p>
            <a:endParaRPr lang="en-US" kern="1200"/>
          </a:p>
        </p:txBody>
      </p:sp>
    </p:spTree>
    <p:extLst>
      <p:ext uri="{BB962C8B-B14F-4D97-AF65-F5344CB8AC3E}">
        <p14:creationId xmlns:p14="http://schemas.microsoft.com/office/powerpoint/2010/main" val="18127330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886200" y="8686800"/>
            <a:ext cx="29718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b" anchorCtr="0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ECADA856-9CD5-4F4B-B2E7-FB41A5AA3214}" type="slidenum">
              <a:t>28</a:t>
            </a:fld>
            <a:endParaRPr lang="en-US" sz="1200" b="0" i="0" u="none" strike="noStrike" baseline="0">
              <a:ln>
                <a:noFill/>
              </a:ln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685799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520"/>
          </a:xfrm>
        </p:spPr>
        <p:txBody>
          <a:bodyPr>
            <a:spAutoFit/>
          </a:bodyPr>
          <a:lstStyle/>
          <a:p>
            <a:endParaRPr lang="en-US" kern="1200"/>
          </a:p>
        </p:txBody>
      </p:sp>
    </p:spTree>
    <p:extLst>
      <p:ext uri="{BB962C8B-B14F-4D97-AF65-F5344CB8AC3E}">
        <p14:creationId xmlns:p14="http://schemas.microsoft.com/office/powerpoint/2010/main" val="27127632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886200" y="8686800"/>
            <a:ext cx="29718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b" anchorCtr="0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10B82063-C41A-43B1-9370-A15288E80553}" type="slidenum">
              <a:t>29</a:t>
            </a:fld>
            <a:endParaRPr lang="en-US" sz="1200" b="0" i="0" u="none" strike="noStrike" baseline="0">
              <a:ln>
                <a:noFill/>
              </a:ln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685799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520"/>
          </a:xfrm>
        </p:spPr>
        <p:txBody>
          <a:bodyPr>
            <a:spAutoFit/>
          </a:bodyPr>
          <a:lstStyle/>
          <a:p>
            <a:endParaRPr lang="en-US" kern="1200"/>
          </a:p>
        </p:txBody>
      </p:sp>
    </p:spTree>
    <p:extLst>
      <p:ext uri="{BB962C8B-B14F-4D97-AF65-F5344CB8AC3E}">
        <p14:creationId xmlns:p14="http://schemas.microsoft.com/office/powerpoint/2010/main" val="5018512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886200" y="8686800"/>
            <a:ext cx="29718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b" anchorCtr="0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7C3811AC-F1DF-4161-B3D3-CA8012D40DB1}" type="slidenum">
              <a:t>30</a:t>
            </a:fld>
            <a:endParaRPr lang="en-US" sz="1200" b="0" i="0" u="none" strike="noStrike" baseline="0">
              <a:ln>
                <a:noFill/>
              </a:ln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685799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520"/>
          </a:xfrm>
        </p:spPr>
        <p:txBody>
          <a:bodyPr>
            <a:spAutoFit/>
          </a:bodyPr>
          <a:lstStyle/>
          <a:p>
            <a:endParaRPr lang="en-US" kern="1200"/>
          </a:p>
        </p:txBody>
      </p:sp>
    </p:spTree>
    <p:extLst>
      <p:ext uri="{BB962C8B-B14F-4D97-AF65-F5344CB8AC3E}">
        <p14:creationId xmlns:p14="http://schemas.microsoft.com/office/powerpoint/2010/main" val="39012636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886200" y="8686800"/>
            <a:ext cx="29718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b" anchorCtr="0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5DBFA3E8-2431-464F-87D5-DBB52F8C863B}" type="slidenum">
              <a:t>31</a:t>
            </a:fld>
            <a:endParaRPr lang="en-US" sz="1200" b="0" i="0" u="none" strike="noStrike" baseline="0">
              <a:ln>
                <a:noFill/>
              </a:ln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685799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520"/>
          </a:xfrm>
        </p:spPr>
        <p:txBody>
          <a:bodyPr>
            <a:spAutoFit/>
          </a:bodyPr>
          <a:lstStyle/>
          <a:p>
            <a:endParaRPr lang="en-US" kern="1200"/>
          </a:p>
        </p:txBody>
      </p:sp>
    </p:spTree>
    <p:extLst>
      <p:ext uri="{BB962C8B-B14F-4D97-AF65-F5344CB8AC3E}">
        <p14:creationId xmlns:p14="http://schemas.microsoft.com/office/powerpoint/2010/main" val="20119848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886200" y="8686800"/>
            <a:ext cx="29718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b" anchorCtr="0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746EF814-D807-4467-8882-C5E2C6E4E6E5}" type="slidenum">
              <a:t>33</a:t>
            </a:fld>
            <a:endParaRPr lang="en-US" sz="1200" b="0" i="0" u="none" strike="noStrike" baseline="0">
              <a:ln>
                <a:noFill/>
              </a:ln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685799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520"/>
          </a:xfrm>
        </p:spPr>
        <p:txBody>
          <a:bodyPr>
            <a:spAutoFit/>
          </a:bodyPr>
          <a:lstStyle/>
          <a:p>
            <a:endParaRPr lang="en-US" kern="1200"/>
          </a:p>
        </p:txBody>
      </p:sp>
    </p:spTree>
    <p:extLst>
      <p:ext uri="{BB962C8B-B14F-4D97-AF65-F5344CB8AC3E}">
        <p14:creationId xmlns:p14="http://schemas.microsoft.com/office/powerpoint/2010/main" val="3896840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7F0006-FA0A-45D9-ADC8-47F8F426853C}" type="slidenum">
              <a:rPr lang="de-DE"/>
              <a:pPr/>
              <a:t>5</a:t>
            </a:fld>
            <a:endParaRPr lang="de-DE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651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886200" y="8686800"/>
            <a:ext cx="29718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b" anchorCtr="0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F04336C5-851C-49E3-A811-181F8CD29721}" type="slidenum">
              <a:t>6</a:t>
            </a:fld>
            <a:endParaRPr lang="en-US" sz="1200" b="0" i="0" u="none" strike="noStrike" baseline="0">
              <a:ln>
                <a:noFill/>
              </a:ln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685799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520"/>
          </a:xfrm>
        </p:spPr>
        <p:txBody>
          <a:bodyPr>
            <a:spAutoFit/>
          </a:bodyPr>
          <a:lstStyle/>
          <a:p>
            <a:endParaRPr lang="en-US" kern="1200"/>
          </a:p>
        </p:txBody>
      </p:sp>
    </p:spTree>
    <p:extLst>
      <p:ext uri="{BB962C8B-B14F-4D97-AF65-F5344CB8AC3E}">
        <p14:creationId xmlns:p14="http://schemas.microsoft.com/office/powerpoint/2010/main" val="4116313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886200" y="8686800"/>
            <a:ext cx="29718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b" anchorCtr="0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E2BEA852-D277-45BC-9636-A65657F99644}" type="slidenum">
              <a:t>7</a:t>
            </a:fld>
            <a:endParaRPr lang="en-US" sz="1200" b="0" i="0" u="none" strike="noStrike" baseline="0">
              <a:ln>
                <a:noFill/>
              </a:ln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685799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520"/>
          </a:xfrm>
        </p:spPr>
        <p:txBody>
          <a:bodyPr>
            <a:spAutoFit/>
          </a:bodyPr>
          <a:lstStyle/>
          <a:p>
            <a:endParaRPr lang="en-US" kern="1200"/>
          </a:p>
        </p:txBody>
      </p:sp>
    </p:spTree>
    <p:extLst>
      <p:ext uri="{BB962C8B-B14F-4D97-AF65-F5344CB8AC3E}">
        <p14:creationId xmlns:p14="http://schemas.microsoft.com/office/powerpoint/2010/main" val="2499619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8C0A7C-AD12-4E58-963E-6DA559D133A4}" type="slidenum">
              <a:rPr lang="de-DE"/>
              <a:pPr/>
              <a:t>8</a:t>
            </a:fld>
            <a:endParaRPr lang="de-DE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6BFF2F-7C99-4AF6-B7CA-6989CE5419FC}" type="slidenum">
              <a:rPr lang="de-DE"/>
              <a:pPr/>
              <a:t>9</a:t>
            </a:fld>
            <a:endParaRPr lang="de-DE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800" dirty="0"/>
              <a:t>Successful = increase in productivity, satisfied/ happy team</a:t>
            </a:r>
          </a:p>
        </p:txBody>
      </p:sp>
    </p:spTree>
    <p:extLst>
      <p:ext uri="{BB962C8B-B14F-4D97-AF65-F5344CB8AC3E}">
        <p14:creationId xmlns:p14="http://schemas.microsoft.com/office/powerpoint/2010/main" val="2159278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22AC79-D1C6-4CF3-A679-14D9CB4C2174}" type="slidenum">
              <a:rPr lang="de-DE"/>
              <a:pPr/>
              <a:t>10</a:t>
            </a:fld>
            <a:endParaRPr lang="de-DE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sz="1000"/>
          </a:p>
          <a:p>
            <a:pPr>
              <a:lnSpc>
                <a:spcPct val="80000"/>
              </a:lnSpc>
            </a:pP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95916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886200" y="8686800"/>
            <a:ext cx="29718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b" anchorCtr="0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3F945B0F-0E4B-4400-9FF7-8C6C2ACF5792}" type="slidenum">
              <a:t>11</a:t>
            </a:fld>
            <a:endParaRPr lang="en-US" sz="1200" b="0" i="0" u="none" strike="noStrike" baseline="0">
              <a:ln>
                <a:noFill/>
              </a:ln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685799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520"/>
          </a:xfrm>
        </p:spPr>
        <p:txBody>
          <a:bodyPr>
            <a:spAutoFit/>
          </a:bodyPr>
          <a:lstStyle/>
          <a:p>
            <a:endParaRPr lang="en-US" kern="1200" dirty="0"/>
          </a:p>
        </p:txBody>
      </p:sp>
    </p:spTree>
    <p:extLst>
      <p:ext uri="{BB962C8B-B14F-4D97-AF65-F5344CB8AC3E}">
        <p14:creationId xmlns:p14="http://schemas.microsoft.com/office/powerpoint/2010/main" val="1396039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64149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solidFill>
                  <a:schemeClr val="tx1"/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694376"/>
            <a:ext cx="6858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43000" y="3509963"/>
            <a:ext cx="6858000" cy="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4366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C163-9E2B-492E-BFFD-66645ED0A78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7501208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9691301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3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3754698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5719392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921125"/>
          </a:xfrm>
        </p:spPr>
        <p:txBody>
          <a:bodyPr anchor="t">
            <a:normAutofit/>
          </a:bodyPr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921124"/>
          </a:xfrm>
        </p:spPr>
        <p:txBody>
          <a:bodyPr anchor="t">
            <a:normAutofit/>
          </a:bodyPr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921123"/>
          </a:xfrm>
        </p:spPr>
        <p:txBody>
          <a:bodyPr anchor="t">
            <a:normAutofit/>
          </a:bodyPr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1046289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1580244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20316" y="1681163"/>
            <a:ext cx="7895034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9960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543675" y="365125"/>
            <a:ext cx="0" cy="5811838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00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00" y="1825625"/>
            <a:ext cx="7675350" cy="4667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20316" y="1681163"/>
            <a:ext cx="7895034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8328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64149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693675"/>
            <a:ext cx="6858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15553" y="4568023"/>
            <a:ext cx="7895034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511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667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667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0316" y="1681163"/>
            <a:ext cx="7895034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4997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/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987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987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620316" y="1681163"/>
            <a:ext cx="7895034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5985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20316" y="1681163"/>
            <a:ext cx="7895034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2555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74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9857" y="1080121"/>
            <a:ext cx="4629150" cy="532399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4343401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20316" y="2050810"/>
            <a:ext cx="2958703" cy="13181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2536984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887391" y="987426"/>
            <a:ext cx="4629150" cy="5472073"/>
          </a:xfrm>
        </p:spPr>
        <p:txBody>
          <a:bodyPr anchor="t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399"/>
            <a:ext cx="2739019" cy="4428895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20316" y="2050810"/>
            <a:ext cx="2958703" cy="13181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989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7191" y="6311901"/>
            <a:ext cx="4292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6ECC163-9E2B-492E-BFFD-66645ED0A78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80154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5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youtube.com/watch?v=D8vT7G0WATM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57350" y="4464028"/>
            <a:ext cx="6858000" cy="1641490"/>
          </a:xfrm>
        </p:spPr>
        <p:txBody>
          <a:bodyPr/>
          <a:lstStyle/>
          <a:p>
            <a:r>
              <a:rPr lang="de-DE" dirty="0" err="1"/>
              <a:t>Scrum</a:t>
            </a:r>
            <a:endParaRPr lang="de-D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75B4E4-2234-7F10-43FA-A118B77F81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7349" y="3694376"/>
            <a:ext cx="6858000" cy="754025"/>
          </a:xfrm>
        </p:spPr>
        <p:txBody>
          <a:bodyPr/>
          <a:lstStyle/>
          <a:p>
            <a:r>
              <a:rPr lang="en-US" dirty="0"/>
              <a:t>SWE 2710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Scrum – a lightweight, agile process</a:t>
            </a:r>
            <a:endParaRPr lang="de-DE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840000" y="1825625"/>
            <a:ext cx="7675350" cy="4374018"/>
          </a:xfrm>
        </p:spPr>
        <p:txBody>
          <a:bodyPr>
            <a:spAutoFit/>
          </a:bodyPr>
          <a:lstStyle/>
          <a:p>
            <a:r>
              <a:rPr lang="en-US" sz="2400" dirty="0"/>
              <a:t>Key goals:</a:t>
            </a:r>
          </a:p>
          <a:p>
            <a:pPr lvl="1"/>
            <a:r>
              <a:rPr lang="en-US" sz="2000" dirty="0"/>
              <a:t>Iterative, incremental process</a:t>
            </a:r>
          </a:p>
          <a:p>
            <a:pPr lvl="1"/>
            <a:r>
              <a:rPr lang="en-US" sz="2000" dirty="0"/>
              <a:t>Team-based approach</a:t>
            </a:r>
          </a:p>
          <a:p>
            <a:pPr lvl="1"/>
            <a:r>
              <a:rPr lang="en-US" sz="2000" dirty="0"/>
              <a:t>developing systems/ products with rapidly changing requirements</a:t>
            </a:r>
          </a:p>
          <a:p>
            <a:pPr lvl="1"/>
            <a:r>
              <a:rPr lang="en-US" sz="2000" dirty="0"/>
              <a:t>Controls the chaos of conflicting interest and needs</a:t>
            </a:r>
          </a:p>
          <a:p>
            <a:pPr lvl="1"/>
            <a:r>
              <a:rPr lang="en-US" sz="2000" dirty="0"/>
              <a:t>Improve communication and maximize cooperation</a:t>
            </a:r>
          </a:p>
          <a:p>
            <a:pPr lvl="1"/>
            <a:r>
              <a:rPr lang="en-US" sz="2000" dirty="0"/>
              <a:t>Protecting the team form disruptions and impediments</a:t>
            </a:r>
          </a:p>
          <a:p>
            <a:pPr lvl="1"/>
            <a:r>
              <a:rPr lang="en-US" sz="2000" dirty="0"/>
              <a:t>A way to maximize productivity</a:t>
            </a:r>
          </a:p>
          <a:p>
            <a:r>
              <a:rPr lang="en-US" sz="2400" dirty="0"/>
              <a:t>Developed in the 1990s, became the default process by about 2010</a:t>
            </a:r>
          </a:p>
          <a:p>
            <a:endParaRPr lang="en-US" sz="1800" dirty="0"/>
          </a:p>
          <a:p>
            <a:endParaRPr lang="en-US" dirty="0"/>
          </a:p>
        </p:txBody>
      </p:sp>
      <p:pic>
        <p:nvPicPr>
          <p:cNvPr id="2" name="Picture 4" descr="Scrum">
            <a:extLst>
              <a:ext uri="{FF2B5EF4-FFF2-40B4-BE49-F238E27FC236}">
                <a16:creationId xmlns:a16="http://schemas.microsoft.com/office/drawing/2014/main" id="{0C418464-47D8-C325-F20E-6BA3EDCB4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013176"/>
            <a:ext cx="3432689" cy="159390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63500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6639" y="430521"/>
            <a:ext cx="7412038" cy="465137"/>
          </a:xfrm>
        </p:spPr>
        <p:txBody>
          <a:bodyPr wrap="none" lIns="34340" tIns="34340" rIns="34340" bIns="34340" anchor="t" anchorCtr="0">
            <a:spAutoFit/>
          </a:bodyPr>
          <a:lstStyle/>
          <a:p>
            <a:pPr lvl="0" hangingPunct="1">
              <a:lnSpc>
                <a:spcPct val="70000"/>
              </a:lnSpc>
            </a:pPr>
            <a:r>
              <a:rPr lang="en-US" sz="3600" dirty="0"/>
              <a:t>Sequential vs. overlapping development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40608" y="4948069"/>
            <a:ext cx="5630055" cy="89729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Line 3"/>
          <p:cNvSpPr/>
          <p:nvPr/>
        </p:nvSpPr>
        <p:spPr>
          <a:xfrm>
            <a:off x="1371706" y="2571376"/>
            <a:ext cx="6584709" cy="0"/>
          </a:xfrm>
          <a:prstGeom prst="line">
            <a:avLst/>
          </a:prstGeom>
          <a:noFill/>
          <a:ln w="63360">
            <a:solidFill>
              <a:srgbClr val="000000"/>
            </a:solidFill>
            <a:prstDash val="solid"/>
            <a:miter/>
          </a:ln>
        </p:spPr>
        <p:txBody>
          <a:bodyPr vert="horz" wrap="none" lIns="80991" tIns="42115" rIns="80991" bIns="42115" anchor="t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endParaRPr lang="en-US" sz="2900"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5" name="Line 4"/>
          <p:cNvSpPr/>
          <p:nvPr/>
        </p:nvSpPr>
        <p:spPr>
          <a:xfrm>
            <a:off x="1394714" y="5793857"/>
            <a:ext cx="6584709" cy="0"/>
          </a:xfrm>
          <a:prstGeom prst="line">
            <a:avLst/>
          </a:prstGeom>
          <a:noFill/>
          <a:ln w="63360">
            <a:solidFill>
              <a:srgbClr val="000000"/>
            </a:solidFill>
            <a:prstDash val="solid"/>
            <a:miter/>
          </a:ln>
        </p:spPr>
        <p:txBody>
          <a:bodyPr vert="horz" wrap="none" lIns="80991" tIns="42115" rIns="80991" bIns="42115" anchor="t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endParaRPr lang="en-US" sz="2900"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7" name="AutoShape 6"/>
          <p:cNvSpPr/>
          <p:nvPr/>
        </p:nvSpPr>
        <p:spPr>
          <a:xfrm>
            <a:off x="1165934" y="2845422"/>
            <a:ext cx="3726906" cy="1108497"/>
          </a:xfrm>
          <a:custGeom>
            <a:avLst>
              <a:gd name="f0" fmla="val 534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blipFill>
            <a:blip r:embed="rId4"/>
            <a:tile/>
          </a:blipFill>
          <a:ln w="25560">
            <a:solidFill>
              <a:srgbClr val="003C83"/>
            </a:solidFill>
            <a:prstDash val="solid"/>
            <a:miter/>
          </a:ln>
          <a:effectLst>
            <a:outerShdw dist="63640" dir="2700000" algn="tl">
              <a:srgbClr val="000000">
                <a:alpha val="30000"/>
              </a:srgbClr>
            </a:outerShdw>
          </a:effectLst>
        </p:spPr>
        <p:txBody>
          <a:bodyPr vert="horz" wrap="none" lIns="80991" tIns="42115" rIns="80991" bIns="42115" anchor="t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endParaRPr lang="en-US" sz="2900"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8" name="AutoShape 7"/>
          <p:cNvSpPr/>
          <p:nvPr/>
        </p:nvSpPr>
        <p:spPr>
          <a:xfrm>
            <a:off x="4212658" y="3668212"/>
            <a:ext cx="4050633" cy="1108497"/>
          </a:xfrm>
          <a:custGeom>
            <a:avLst>
              <a:gd name="f0" fmla="val 534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blipFill>
            <a:blip r:embed="rId5"/>
            <a:tile/>
          </a:blipFill>
          <a:ln w="25560">
            <a:solidFill>
              <a:srgbClr val="00531C"/>
            </a:solidFill>
            <a:prstDash val="solid"/>
            <a:miter/>
          </a:ln>
          <a:effectLst>
            <a:outerShdw dist="63640" dir="2700000" algn="tl">
              <a:srgbClr val="000000">
                <a:alpha val="30000"/>
              </a:srgbClr>
            </a:outerShdw>
          </a:effectLst>
        </p:spPr>
        <p:txBody>
          <a:bodyPr vert="horz" wrap="none" lIns="80991" tIns="42115" rIns="80991" bIns="42115" anchor="t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endParaRPr lang="en-US" sz="2900"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1625" y="2959771"/>
            <a:ext cx="3841296" cy="89146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45679" tIns="45679" rIns="45679" bIns="45679" anchor="t" anchorCtr="0" compatLnSpc="1"/>
          <a:lstStyle/>
          <a:p>
            <a:pPr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000" dirty="0">
                <a:solidFill>
                  <a:srgbClr val="FFFFFF"/>
                </a:solidFill>
                <a:latin typeface="Gill Sans" pitchFamily="18"/>
                <a:ea typeface="ヒラギノ角ゴ Pro W3" pitchFamily="2"/>
                <a:cs typeface="ヒラギノ角ゴ Pro W3" pitchFamily="2"/>
              </a:rPr>
              <a:t>Rather than doing all of one 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000" dirty="0">
                <a:solidFill>
                  <a:srgbClr val="FFFFFF"/>
                </a:solidFill>
                <a:latin typeface="Gill Sans" pitchFamily="18"/>
                <a:ea typeface="ヒラギノ角ゴ Pro W3" pitchFamily="2"/>
                <a:cs typeface="ヒラギノ角ゴ Pro W3" pitchFamily="2"/>
              </a:rPr>
              <a:t>thing at a time...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98207" y="3782560"/>
            <a:ext cx="4001377" cy="122284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45679" tIns="45679" rIns="45679" bIns="45679" anchor="t" anchorCtr="0" compatLnSpc="1"/>
          <a:lstStyle/>
          <a:p>
            <a:pPr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000" dirty="0">
                <a:solidFill>
                  <a:srgbClr val="FFFFFF"/>
                </a:solidFill>
                <a:latin typeface="Gill Sans" pitchFamily="18"/>
                <a:ea typeface="ヒラギノ角ゴ Pro W3" pitchFamily="2"/>
                <a:cs typeface="ヒラギノ角ゴ Pro W3" pitchFamily="2"/>
              </a:rPr>
              <a:t>...Scrum teams do a little of 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000" dirty="0">
                <a:solidFill>
                  <a:srgbClr val="FFFFFF"/>
                </a:solidFill>
                <a:latin typeface="Gill Sans" pitchFamily="18"/>
                <a:ea typeface="ヒラギノ角ゴ Pro W3" pitchFamily="2"/>
                <a:cs typeface="ヒラギノ角ゴ Pro W3" pitchFamily="2"/>
              </a:rPr>
              <a:t>everything all the time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34" y="1759925"/>
            <a:ext cx="1977681" cy="53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99CC"/>
          </a:solidFill>
          <a:ln w="25560">
            <a:solidFill>
              <a:srgbClr val="000000"/>
            </a:solidFill>
            <a:prstDash val="solid"/>
            <a:miter/>
          </a:ln>
        </p:spPr>
        <p:txBody>
          <a:bodyPr vert="horz" wrap="none" lIns="0" tIns="0" rIns="0" bIns="0" anchor="ctr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200">
                <a:solidFill>
                  <a:srgbClr val="FFFFFF"/>
                </a:solidFill>
                <a:latin typeface="Gill Sans" pitchFamily="18"/>
                <a:ea typeface="ヒラギノ角ゴ Pro W3" pitchFamily="2"/>
                <a:cs typeface="ヒラギノ角ゴ Pro W3" pitchFamily="2"/>
              </a:rPr>
              <a:t>Requirements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06338" y="1759925"/>
            <a:ext cx="1771909" cy="53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1FF01"/>
          </a:solidFill>
          <a:ln w="25560">
            <a:solidFill>
              <a:srgbClr val="000000"/>
            </a:solidFill>
            <a:prstDash val="solid"/>
            <a:miter/>
          </a:ln>
        </p:spPr>
        <p:txBody>
          <a:bodyPr vert="horz" wrap="none" lIns="0" tIns="0" rIns="0" bIns="0" anchor="ctr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200">
                <a:solidFill>
                  <a:srgbClr val="FFFFFF"/>
                </a:solidFill>
                <a:latin typeface="Gill Sans" pitchFamily="18"/>
                <a:ea typeface="ヒラギノ角ゴ Pro W3" pitchFamily="2"/>
                <a:cs typeface="ヒラギノ角ゴ Pro W3" pitchFamily="2"/>
              </a:rPr>
              <a:t>Design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49994" y="1759925"/>
            <a:ext cx="1771909" cy="53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CCFF"/>
          </a:solidFill>
          <a:ln w="25560">
            <a:solidFill>
              <a:srgbClr val="000000"/>
            </a:solidFill>
            <a:prstDash val="solid"/>
            <a:miter/>
          </a:ln>
        </p:spPr>
        <p:txBody>
          <a:bodyPr vert="horz" wrap="none" lIns="0" tIns="0" rIns="0" bIns="0" anchor="ctr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200">
                <a:solidFill>
                  <a:srgbClr val="FFFFFF"/>
                </a:solidFill>
                <a:latin typeface="Gill Sans" pitchFamily="18"/>
                <a:ea typeface="ヒラギノ角ゴ Pro W3" pitchFamily="2"/>
                <a:cs typeface="ヒラギノ角ゴ Pro W3" pitchFamily="2"/>
              </a:rPr>
              <a:t>Code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493326" y="1759925"/>
            <a:ext cx="1771909" cy="53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3366FF"/>
          </a:solidFill>
          <a:ln w="25560">
            <a:solidFill>
              <a:srgbClr val="000000"/>
            </a:solidFill>
            <a:prstDash val="solid"/>
            <a:miter/>
          </a:ln>
        </p:spPr>
        <p:txBody>
          <a:bodyPr vert="horz" wrap="none" lIns="0" tIns="0" rIns="0" bIns="0" anchor="ctr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200">
                <a:solidFill>
                  <a:srgbClr val="FFFFFF"/>
                </a:solidFill>
                <a:latin typeface="Gill Sans" pitchFamily="18"/>
                <a:ea typeface="ヒラギノ角ゴ Pro W3" pitchFamily="2"/>
                <a:cs typeface="ヒラギノ角ゴ Pro W3" pitchFamily="2"/>
              </a:rPr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34110158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110855" y="228926"/>
            <a:ext cx="4706938" cy="822325"/>
          </a:xfrm>
        </p:spPr>
        <p:txBody>
          <a:bodyPr wrap="none" lIns="34340" tIns="34340" rIns="34340" bIns="34340" anchorCtr="0">
            <a:spAutoFit/>
          </a:bodyPr>
          <a:lstStyle/>
          <a:p>
            <a:pPr lvl="0" hangingPunct="1"/>
            <a:r>
              <a:rPr lang="en-US" sz="4900" dirty="0"/>
              <a:t>Scrum framework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51665" y="971472"/>
            <a:ext cx="3726259" cy="1839613"/>
            <a:chOff x="723959" y="1079639"/>
            <a:chExt cx="4139641" cy="2044440"/>
          </a:xfrm>
        </p:grpSpPr>
        <p:sp>
          <p:nvSpPr>
            <p:cNvPr id="4" name="AutoShape 3"/>
            <p:cNvSpPr/>
            <p:nvPr/>
          </p:nvSpPr>
          <p:spPr>
            <a:xfrm>
              <a:off x="736200" y="1079639"/>
              <a:ext cx="4127400" cy="2044440"/>
            </a:xfrm>
            <a:custGeom>
              <a:avLst>
                <a:gd name="f0" fmla="val 3219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blipFill>
              <a:blip r:embed="rId3"/>
              <a:tile tx="0" ty="0" sx="100000" sy="100000" flip="none" algn="tl"/>
            </a:blipFill>
            <a:ln w="25560">
              <a:solidFill>
                <a:srgbClr val="003C83"/>
              </a:solidFill>
              <a:prstDash val="solid"/>
              <a:miter/>
            </a:ln>
            <a:effectLst>
              <a:outerShdw dist="63640" dir="2700000" algn="tl">
                <a:srgbClr val="000000">
                  <a:alpha val="30000"/>
                </a:srgbClr>
              </a:outerShdw>
            </a:effectLst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chemeClr val="bg1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875879" y="1701719"/>
              <a:ext cx="2806560" cy="13204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50760" tIns="50760" rIns="50760" bIns="50760" anchor="t" anchorCtr="0" compatLnSpc="1"/>
            <a:lstStyle/>
            <a:p>
              <a:pPr>
                <a:spcBef>
                  <a:spcPts val="0"/>
                </a:spcBef>
                <a:spcAft>
                  <a:spcPts val="0"/>
                </a:spcAft>
                <a:buSzPct val="125000"/>
                <a:buFont typeface="Gill Sans" pitchFamily="34"/>
                <a:buChar char="•"/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200" dirty="0">
                  <a:solidFill>
                    <a:schemeClr val="bg1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Product owner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  <a:buSzPct val="125000"/>
                <a:buFont typeface="Gill Sans" pitchFamily="34"/>
                <a:buChar char="•"/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200" dirty="0">
                  <a:solidFill>
                    <a:schemeClr val="bg1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ScrumMaster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  <a:buSzPct val="125000"/>
                <a:buFont typeface="Gill Sans" pitchFamily="34"/>
                <a:buChar char="•"/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200" dirty="0">
                  <a:solidFill>
                    <a:schemeClr val="bg1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Developers</a:t>
              </a:r>
            </a:p>
          </p:txBody>
        </p:sp>
        <p:sp>
          <p:nvSpPr>
            <p:cNvPr id="7" name="AutoShape 6"/>
            <p:cNvSpPr/>
            <p:nvPr/>
          </p:nvSpPr>
          <p:spPr>
            <a:xfrm>
              <a:off x="3491640" y="1675439"/>
              <a:ext cx="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val 13734"/>
                <a:gd name="f8" fmla="val 65"/>
                <a:gd name="f9" fmla="val 4547"/>
                <a:gd name="f10" fmla="val 550"/>
                <a:gd name="f11" fmla="val 111"/>
                <a:gd name="f12" fmla="val 6203"/>
                <a:gd name="f13" fmla="val 14"/>
                <a:gd name="f14" fmla="val 14130"/>
                <a:gd name="f15" fmla="val 9"/>
                <a:gd name="f16" fmla="val 16620"/>
                <a:gd name="f17" fmla="val 5"/>
                <a:gd name="f18" fmla="val 19110"/>
                <a:gd name="f19" fmla="val 7200"/>
                <a:gd name="f20" fmla="val 14400"/>
                <a:gd name="f21" fmla="val 18978"/>
                <a:gd name="f22" fmla="val 22"/>
                <a:gd name="f23" fmla="val 16356"/>
                <a:gd name="f24" fmla="val 43"/>
                <a:gd name="f25" fmla="+- 0 0 0"/>
                <a:gd name="f26" fmla="*/ f3 1 21600"/>
                <a:gd name="f27" fmla="*/ f4 1 21600"/>
                <a:gd name="f28" fmla="*/ f25 f0 1"/>
                <a:gd name="f29" fmla="*/ 0 f26 1"/>
                <a:gd name="f30" fmla="*/ 21600 f26 1"/>
                <a:gd name="f31" fmla="*/ 21600 f27 1"/>
                <a:gd name="f32" fmla="*/ 0 f27 1"/>
                <a:gd name="f33" fmla="*/ f28 1 f2"/>
                <a:gd name="f34" fmla="+- f3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29" y="f32"/>
                </a:cxn>
                <a:cxn ang="f34">
                  <a:pos x="f30" y="f31"/>
                </a:cxn>
              </a:cxnLst>
              <a:rect l="f29" t="f32" r="f30" b="f31"/>
              <a:pathLst>
                <a:path w="21600" h="21600">
                  <a:moveTo>
                    <a:pt x="f7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5" y="f6"/>
                  </a:cubicBezTo>
                  <a:cubicBezTo>
                    <a:pt x="f19" y="f6"/>
                    <a:pt x="f20" y="f6"/>
                    <a:pt x="f6" y="f6"/>
                  </a:cubicBezTo>
                  <a:cubicBezTo>
                    <a:pt x="f6" y="f20"/>
                    <a:pt x="f6" y="f19"/>
                    <a:pt x="f6" y="f5"/>
                  </a:cubicBezTo>
                  <a:cubicBezTo>
                    <a:pt x="f21" y="f22"/>
                    <a:pt x="f23" y="f24"/>
                    <a:pt x="f7" y="f8"/>
                  </a:cubicBezTo>
                  <a:cubicBezTo>
                    <a:pt x="f7" y="f8"/>
                    <a:pt x="f7" y="f8"/>
                    <a:pt x="f7" y="f8"/>
                  </a:cubicBezTo>
                  <a:cubicBezTo>
                    <a:pt x="f7" y="f8"/>
                    <a:pt x="f7" y="f8"/>
                    <a:pt x="f7" y="f8"/>
                  </a:cubicBezTo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chemeClr val="bg1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8" name="AutoShape 7"/>
            <p:cNvSpPr/>
            <p:nvPr/>
          </p:nvSpPr>
          <p:spPr>
            <a:xfrm>
              <a:off x="723959" y="1079639"/>
              <a:ext cx="495000" cy="4568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val 13734"/>
                <a:gd name="f8" fmla="val 65"/>
                <a:gd name="f9" fmla="val 4547"/>
                <a:gd name="f10" fmla="val 550"/>
                <a:gd name="f11" fmla="val 111"/>
                <a:gd name="f12" fmla="val 6203"/>
                <a:gd name="f13" fmla="val 14"/>
                <a:gd name="f14" fmla="val 14130"/>
                <a:gd name="f15" fmla="val 9"/>
                <a:gd name="f16" fmla="val 16620"/>
                <a:gd name="f17" fmla="val 5"/>
                <a:gd name="f18" fmla="val 19110"/>
                <a:gd name="f19" fmla="val 7200"/>
                <a:gd name="f20" fmla="val 14400"/>
                <a:gd name="f21" fmla="val 18978"/>
                <a:gd name="f22" fmla="val 22"/>
                <a:gd name="f23" fmla="val 16356"/>
                <a:gd name="f24" fmla="val 43"/>
                <a:gd name="f25" fmla="+- 0 0 0"/>
                <a:gd name="f26" fmla="*/ f3 1 21600"/>
                <a:gd name="f27" fmla="*/ f4 1 21600"/>
                <a:gd name="f28" fmla="*/ f25 f0 1"/>
                <a:gd name="f29" fmla="*/ 0 f26 1"/>
                <a:gd name="f30" fmla="*/ 21600 f26 1"/>
                <a:gd name="f31" fmla="*/ 21600 f27 1"/>
                <a:gd name="f32" fmla="*/ 0 f27 1"/>
                <a:gd name="f33" fmla="*/ f28 1 f2"/>
                <a:gd name="f34" fmla="+- f3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29" y="f32"/>
                </a:cxn>
                <a:cxn ang="f34">
                  <a:pos x="f30" y="f31"/>
                </a:cxn>
              </a:cxnLst>
              <a:rect l="f29" t="f32" r="f30" b="f31"/>
              <a:pathLst>
                <a:path w="21600" h="21600">
                  <a:moveTo>
                    <a:pt x="f7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5" y="f6"/>
                  </a:cubicBezTo>
                  <a:cubicBezTo>
                    <a:pt x="f19" y="f6"/>
                    <a:pt x="f20" y="f6"/>
                    <a:pt x="f6" y="f6"/>
                  </a:cubicBezTo>
                  <a:cubicBezTo>
                    <a:pt x="f6" y="f20"/>
                    <a:pt x="f6" y="f19"/>
                    <a:pt x="f6" y="f5"/>
                  </a:cubicBezTo>
                  <a:cubicBezTo>
                    <a:pt x="f21" y="f22"/>
                    <a:pt x="f23" y="f24"/>
                    <a:pt x="f7" y="f8"/>
                  </a:cubicBezTo>
                  <a:cubicBezTo>
                    <a:pt x="f7" y="f8"/>
                    <a:pt x="f7" y="f8"/>
                    <a:pt x="f7" y="f8"/>
                  </a:cubicBezTo>
                  <a:cubicBezTo>
                    <a:pt x="f7" y="f8"/>
                    <a:pt x="f7" y="f8"/>
                    <a:pt x="f7" y="f8"/>
                  </a:cubicBezTo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chemeClr val="bg1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88840" y="1091880"/>
              <a:ext cx="2120400" cy="558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50760" tIns="50760" rIns="50760" bIns="50760" anchor="t" anchorCtr="0" compatLnSpc="1"/>
            <a:lstStyle/>
            <a:p>
              <a:pPr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500" i="1" dirty="0">
                  <a:solidFill>
                    <a:schemeClr val="bg1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Roles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846460" y="2422691"/>
            <a:ext cx="3726907" cy="2274006"/>
            <a:chOff x="3162239" y="2692440"/>
            <a:chExt cx="4140361" cy="2527200"/>
          </a:xfrm>
        </p:grpSpPr>
        <p:sp>
          <p:nvSpPr>
            <p:cNvPr id="13" name="AutoShape 12"/>
            <p:cNvSpPr/>
            <p:nvPr/>
          </p:nvSpPr>
          <p:spPr>
            <a:xfrm>
              <a:off x="3174840" y="2692440"/>
              <a:ext cx="4127760" cy="2527200"/>
            </a:xfrm>
            <a:custGeom>
              <a:avLst>
                <a:gd name="f0" fmla="val 2605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blipFill>
              <a:blip r:embed="rId3"/>
              <a:tile/>
            </a:blipFill>
            <a:ln w="25560">
              <a:solidFill>
                <a:srgbClr val="003C83"/>
              </a:solidFill>
              <a:prstDash val="solid"/>
              <a:miter/>
            </a:ln>
            <a:effectLst>
              <a:outerShdw dist="63640" dir="2700000" algn="tl">
                <a:srgbClr val="000000">
                  <a:alpha val="30000"/>
                </a:srgbClr>
              </a:outerShdw>
            </a:effectLst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chemeClr val="bg1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14519" y="3314879"/>
              <a:ext cx="3683159" cy="1726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50760" tIns="50760" rIns="50760" bIns="50760" anchor="t" anchorCtr="0" compatLnSpc="1"/>
            <a:lstStyle/>
            <a:p>
              <a:pPr>
                <a:spcBef>
                  <a:spcPts val="0"/>
                </a:spcBef>
                <a:spcAft>
                  <a:spcPts val="0"/>
                </a:spcAft>
                <a:buSzPct val="125000"/>
                <a:buFont typeface="Gill Sans" pitchFamily="34"/>
                <a:buChar char="•"/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200" dirty="0">
                  <a:solidFill>
                    <a:schemeClr val="bg1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Sprint planning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  <a:buSzPct val="125000"/>
                <a:buFont typeface="Gill Sans" pitchFamily="34"/>
                <a:buChar char="•"/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200" dirty="0">
                  <a:solidFill>
                    <a:schemeClr val="bg1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Sprint review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  <a:buSzPct val="125000"/>
                <a:buFont typeface="Gill Sans" pitchFamily="34"/>
                <a:buChar char="•"/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200" dirty="0">
                  <a:solidFill>
                    <a:schemeClr val="bg1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Sprint retrospective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  <a:buSzPct val="125000"/>
                <a:buFont typeface="Gill Sans" pitchFamily="34"/>
                <a:buChar char="•"/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200" dirty="0">
                  <a:solidFill>
                    <a:schemeClr val="bg1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Daily scrum meeting</a:t>
              </a:r>
            </a:p>
          </p:txBody>
        </p:sp>
        <p:sp>
          <p:nvSpPr>
            <p:cNvPr id="16" name="AutoShape 15"/>
            <p:cNvSpPr/>
            <p:nvPr/>
          </p:nvSpPr>
          <p:spPr>
            <a:xfrm>
              <a:off x="5930999" y="3289319"/>
              <a:ext cx="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val 13734"/>
                <a:gd name="f8" fmla="val 65"/>
                <a:gd name="f9" fmla="val 4547"/>
                <a:gd name="f10" fmla="val 550"/>
                <a:gd name="f11" fmla="val 111"/>
                <a:gd name="f12" fmla="val 6203"/>
                <a:gd name="f13" fmla="val 14"/>
                <a:gd name="f14" fmla="val 14130"/>
                <a:gd name="f15" fmla="val 9"/>
                <a:gd name="f16" fmla="val 16620"/>
                <a:gd name="f17" fmla="val 5"/>
                <a:gd name="f18" fmla="val 19110"/>
                <a:gd name="f19" fmla="val 7200"/>
                <a:gd name="f20" fmla="val 14400"/>
                <a:gd name="f21" fmla="val 18978"/>
                <a:gd name="f22" fmla="val 22"/>
                <a:gd name="f23" fmla="val 16356"/>
                <a:gd name="f24" fmla="val 43"/>
                <a:gd name="f25" fmla="+- 0 0 0"/>
                <a:gd name="f26" fmla="*/ f3 1 21600"/>
                <a:gd name="f27" fmla="*/ f4 1 21600"/>
                <a:gd name="f28" fmla="*/ f25 f0 1"/>
                <a:gd name="f29" fmla="*/ 0 f26 1"/>
                <a:gd name="f30" fmla="*/ 21600 f26 1"/>
                <a:gd name="f31" fmla="*/ 21600 f27 1"/>
                <a:gd name="f32" fmla="*/ 0 f27 1"/>
                <a:gd name="f33" fmla="*/ f28 1 f2"/>
                <a:gd name="f34" fmla="+- f3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29" y="f32"/>
                </a:cxn>
                <a:cxn ang="f34">
                  <a:pos x="f30" y="f31"/>
                </a:cxn>
              </a:cxnLst>
              <a:rect l="f29" t="f32" r="f30" b="f31"/>
              <a:pathLst>
                <a:path w="21600" h="21600">
                  <a:moveTo>
                    <a:pt x="f7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5" y="f6"/>
                  </a:cubicBezTo>
                  <a:cubicBezTo>
                    <a:pt x="f19" y="f6"/>
                    <a:pt x="f20" y="f6"/>
                    <a:pt x="f6" y="f6"/>
                  </a:cubicBezTo>
                  <a:cubicBezTo>
                    <a:pt x="f6" y="f20"/>
                    <a:pt x="f6" y="f19"/>
                    <a:pt x="f6" y="f5"/>
                  </a:cubicBezTo>
                  <a:cubicBezTo>
                    <a:pt x="f21" y="f22"/>
                    <a:pt x="f23" y="f24"/>
                    <a:pt x="f7" y="f8"/>
                  </a:cubicBezTo>
                  <a:cubicBezTo>
                    <a:pt x="f7" y="f8"/>
                    <a:pt x="f7" y="f8"/>
                    <a:pt x="f7" y="f8"/>
                  </a:cubicBezTo>
                  <a:cubicBezTo>
                    <a:pt x="f7" y="f8"/>
                    <a:pt x="f7" y="f8"/>
                    <a:pt x="f7" y="f8"/>
                  </a:cubicBezTo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chemeClr val="bg1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17" name="AutoShape 16"/>
            <p:cNvSpPr/>
            <p:nvPr/>
          </p:nvSpPr>
          <p:spPr>
            <a:xfrm>
              <a:off x="3162239" y="2692440"/>
              <a:ext cx="495360" cy="4572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val 13734"/>
                <a:gd name="f8" fmla="val 65"/>
                <a:gd name="f9" fmla="val 4547"/>
                <a:gd name="f10" fmla="val 550"/>
                <a:gd name="f11" fmla="val 111"/>
                <a:gd name="f12" fmla="val 6203"/>
                <a:gd name="f13" fmla="val 14"/>
                <a:gd name="f14" fmla="val 14130"/>
                <a:gd name="f15" fmla="val 9"/>
                <a:gd name="f16" fmla="val 16620"/>
                <a:gd name="f17" fmla="val 5"/>
                <a:gd name="f18" fmla="val 19110"/>
                <a:gd name="f19" fmla="val 7200"/>
                <a:gd name="f20" fmla="val 14400"/>
                <a:gd name="f21" fmla="val 18978"/>
                <a:gd name="f22" fmla="val 22"/>
                <a:gd name="f23" fmla="val 16356"/>
                <a:gd name="f24" fmla="val 43"/>
                <a:gd name="f25" fmla="+- 0 0 0"/>
                <a:gd name="f26" fmla="*/ f3 1 21600"/>
                <a:gd name="f27" fmla="*/ f4 1 21600"/>
                <a:gd name="f28" fmla="*/ f25 f0 1"/>
                <a:gd name="f29" fmla="*/ 0 f26 1"/>
                <a:gd name="f30" fmla="*/ 21600 f26 1"/>
                <a:gd name="f31" fmla="*/ 21600 f27 1"/>
                <a:gd name="f32" fmla="*/ 0 f27 1"/>
                <a:gd name="f33" fmla="*/ f28 1 f2"/>
                <a:gd name="f34" fmla="+- f3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29" y="f32"/>
                </a:cxn>
                <a:cxn ang="f34">
                  <a:pos x="f30" y="f31"/>
                </a:cxn>
              </a:cxnLst>
              <a:rect l="f29" t="f32" r="f30" b="f31"/>
              <a:pathLst>
                <a:path w="21600" h="21600">
                  <a:moveTo>
                    <a:pt x="f7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5" y="f6"/>
                  </a:cubicBezTo>
                  <a:cubicBezTo>
                    <a:pt x="f19" y="f6"/>
                    <a:pt x="f20" y="f6"/>
                    <a:pt x="f6" y="f6"/>
                  </a:cubicBezTo>
                  <a:cubicBezTo>
                    <a:pt x="f6" y="f20"/>
                    <a:pt x="f6" y="f19"/>
                    <a:pt x="f6" y="f5"/>
                  </a:cubicBezTo>
                  <a:cubicBezTo>
                    <a:pt x="f21" y="f22"/>
                    <a:pt x="f23" y="f24"/>
                    <a:pt x="f7" y="f8"/>
                  </a:cubicBezTo>
                  <a:cubicBezTo>
                    <a:pt x="f7" y="f8"/>
                    <a:pt x="f7" y="f8"/>
                    <a:pt x="f7" y="f8"/>
                  </a:cubicBezTo>
                  <a:cubicBezTo>
                    <a:pt x="f7" y="f8"/>
                    <a:pt x="f7" y="f8"/>
                    <a:pt x="f7" y="f8"/>
                  </a:cubicBezTo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chemeClr val="bg1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27479" y="2705039"/>
              <a:ext cx="2361960" cy="559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50760" tIns="50760" rIns="50760" bIns="50760" anchor="t" anchorCtr="0" compatLnSpc="1"/>
            <a:lstStyle/>
            <a:p>
              <a:pPr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500" i="1" dirty="0">
                  <a:solidFill>
                    <a:schemeClr val="bg1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Ceremonies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595686" y="4594010"/>
            <a:ext cx="3726258" cy="1839613"/>
            <a:chOff x="5105520" y="5105520"/>
            <a:chExt cx="4139640" cy="2044440"/>
          </a:xfrm>
        </p:grpSpPr>
        <p:sp>
          <p:nvSpPr>
            <p:cNvPr id="22" name="AutoShape 21"/>
            <p:cNvSpPr/>
            <p:nvPr/>
          </p:nvSpPr>
          <p:spPr>
            <a:xfrm>
              <a:off x="5117760" y="5105520"/>
              <a:ext cx="4127400" cy="2044440"/>
            </a:xfrm>
            <a:custGeom>
              <a:avLst>
                <a:gd name="f0" fmla="val 3219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blipFill>
              <a:blip r:embed="rId3"/>
              <a:tile/>
            </a:blipFill>
            <a:ln w="25560">
              <a:solidFill>
                <a:srgbClr val="003C83"/>
              </a:solidFill>
              <a:prstDash val="solid"/>
              <a:miter/>
            </a:ln>
            <a:effectLst>
              <a:outerShdw dist="63640" dir="2700000" algn="tl">
                <a:srgbClr val="000000">
                  <a:alpha val="30000"/>
                </a:srgbClr>
              </a:outerShdw>
            </a:effectLst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chemeClr val="bg1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257440" y="5727600"/>
              <a:ext cx="3771720" cy="13204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50760" tIns="50760" rIns="50760" bIns="50760" anchor="t" anchorCtr="0" compatLnSpc="1"/>
            <a:lstStyle/>
            <a:p>
              <a:pPr>
                <a:spcBef>
                  <a:spcPts val="0"/>
                </a:spcBef>
                <a:spcAft>
                  <a:spcPts val="0"/>
                </a:spcAft>
                <a:buSzPct val="125000"/>
                <a:buFont typeface="Gill Sans" pitchFamily="34"/>
                <a:buChar char="•"/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200" dirty="0">
                  <a:solidFill>
                    <a:schemeClr val="bg1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Product backlog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  <a:buSzPct val="125000"/>
                <a:buFont typeface="Gill Sans" pitchFamily="34"/>
                <a:buChar char="•"/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200" dirty="0">
                  <a:solidFill>
                    <a:schemeClr val="bg1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Sprint backlog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  <a:buSzPct val="125000"/>
                <a:buFont typeface="Gill Sans" pitchFamily="34"/>
                <a:buChar char="•"/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200" dirty="0">
                  <a:solidFill>
                    <a:schemeClr val="bg1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Burndown charts</a:t>
              </a:r>
            </a:p>
          </p:txBody>
        </p:sp>
        <p:sp>
          <p:nvSpPr>
            <p:cNvPr id="25" name="AutoShape 24"/>
            <p:cNvSpPr/>
            <p:nvPr/>
          </p:nvSpPr>
          <p:spPr>
            <a:xfrm>
              <a:off x="7873200" y="5701320"/>
              <a:ext cx="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val 13734"/>
                <a:gd name="f8" fmla="val 65"/>
                <a:gd name="f9" fmla="val 4547"/>
                <a:gd name="f10" fmla="val 550"/>
                <a:gd name="f11" fmla="val 111"/>
                <a:gd name="f12" fmla="val 6203"/>
                <a:gd name="f13" fmla="val 14"/>
                <a:gd name="f14" fmla="val 14130"/>
                <a:gd name="f15" fmla="val 9"/>
                <a:gd name="f16" fmla="val 16620"/>
                <a:gd name="f17" fmla="val 5"/>
                <a:gd name="f18" fmla="val 19110"/>
                <a:gd name="f19" fmla="val 7200"/>
                <a:gd name="f20" fmla="val 14400"/>
                <a:gd name="f21" fmla="val 18978"/>
                <a:gd name="f22" fmla="val 22"/>
                <a:gd name="f23" fmla="val 16356"/>
                <a:gd name="f24" fmla="val 43"/>
                <a:gd name="f25" fmla="+- 0 0 0"/>
                <a:gd name="f26" fmla="*/ f3 1 21600"/>
                <a:gd name="f27" fmla="*/ f4 1 21600"/>
                <a:gd name="f28" fmla="*/ f25 f0 1"/>
                <a:gd name="f29" fmla="*/ 0 f26 1"/>
                <a:gd name="f30" fmla="*/ 21600 f26 1"/>
                <a:gd name="f31" fmla="*/ 21600 f27 1"/>
                <a:gd name="f32" fmla="*/ 0 f27 1"/>
                <a:gd name="f33" fmla="*/ f28 1 f2"/>
                <a:gd name="f34" fmla="+- f3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29" y="f32"/>
                </a:cxn>
                <a:cxn ang="f34">
                  <a:pos x="f30" y="f31"/>
                </a:cxn>
              </a:cxnLst>
              <a:rect l="f29" t="f32" r="f30" b="f31"/>
              <a:pathLst>
                <a:path w="21600" h="21600">
                  <a:moveTo>
                    <a:pt x="f7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5" y="f6"/>
                  </a:cubicBezTo>
                  <a:cubicBezTo>
                    <a:pt x="f19" y="f6"/>
                    <a:pt x="f20" y="f6"/>
                    <a:pt x="f6" y="f6"/>
                  </a:cubicBezTo>
                  <a:cubicBezTo>
                    <a:pt x="f6" y="f20"/>
                    <a:pt x="f6" y="f19"/>
                    <a:pt x="f6" y="f5"/>
                  </a:cubicBezTo>
                  <a:cubicBezTo>
                    <a:pt x="f21" y="f22"/>
                    <a:pt x="f23" y="f24"/>
                    <a:pt x="f7" y="f8"/>
                  </a:cubicBezTo>
                  <a:cubicBezTo>
                    <a:pt x="f7" y="f8"/>
                    <a:pt x="f7" y="f8"/>
                    <a:pt x="f7" y="f8"/>
                  </a:cubicBezTo>
                  <a:cubicBezTo>
                    <a:pt x="f7" y="f8"/>
                    <a:pt x="f7" y="f8"/>
                    <a:pt x="f7" y="f8"/>
                  </a:cubicBezTo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chemeClr val="bg1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26" name="AutoShape 25"/>
            <p:cNvSpPr/>
            <p:nvPr/>
          </p:nvSpPr>
          <p:spPr>
            <a:xfrm>
              <a:off x="5105520" y="5105520"/>
              <a:ext cx="495000" cy="4568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val 13734"/>
                <a:gd name="f8" fmla="val 65"/>
                <a:gd name="f9" fmla="val 4547"/>
                <a:gd name="f10" fmla="val 550"/>
                <a:gd name="f11" fmla="val 111"/>
                <a:gd name="f12" fmla="val 6203"/>
                <a:gd name="f13" fmla="val 14"/>
                <a:gd name="f14" fmla="val 14130"/>
                <a:gd name="f15" fmla="val 9"/>
                <a:gd name="f16" fmla="val 16620"/>
                <a:gd name="f17" fmla="val 5"/>
                <a:gd name="f18" fmla="val 19110"/>
                <a:gd name="f19" fmla="val 7200"/>
                <a:gd name="f20" fmla="val 14400"/>
                <a:gd name="f21" fmla="val 18978"/>
                <a:gd name="f22" fmla="val 22"/>
                <a:gd name="f23" fmla="val 16356"/>
                <a:gd name="f24" fmla="val 43"/>
                <a:gd name="f25" fmla="+- 0 0 0"/>
                <a:gd name="f26" fmla="*/ f3 1 21600"/>
                <a:gd name="f27" fmla="*/ f4 1 21600"/>
                <a:gd name="f28" fmla="*/ f25 f0 1"/>
                <a:gd name="f29" fmla="*/ 0 f26 1"/>
                <a:gd name="f30" fmla="*/ 21600 f26 1"/>
                <a:gd name="f31" fmla="*/ 21600 f27 1"/>
                <a:gd name="f32" fmla="*/ 0 f27 1"/>
                <a:gd name="f33" fmla="*/ f28 1 f2"/>
                <a:gd name="f34" fmla="+- f3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29" y="f32"/>
                </a:cxn>
                <a:cxn ang="f34">
                  <a:pos x="f30" y="f31"/>
                </a:cxn>
              </a:cxnLst>
              <a:rect l="f29" t="f32" r="f30" b="f31"/>
              <a:pathLst>
                <a:path w="21600" h="21600">
                  <a:moveTo>
                    <a:pt x="f7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5" y="f6"/>
                  </a:cubicBezTo>
                  <a:cubicBezTo>
                    <a:pt x="f19" y="f6"/>
                    <a:pt x="f20" y="f6"/>
                    <a:pt x="f6" y="f6"/>
                  </a:cubicBezTo>
                  <a:cubicBezTo>
                    <a:pt x="f6" y="f20"/>
                    <a:pt x="f6" y="f19"/>
                    <a:pt x="f6" y="f5"/>
                  </a:cubicBezTo>
                  <a:cubicBezTo>
                    <a:pt x="f21" y="f22"/>
                    <a:pt x="f23" y="f24"/>
                    <a:pt x="f7" y="f8"/>
                  </a:cubicBezTo>
                  <a:cubicBezTo>
                    <a:pt x="f7" y="f8"/>
                    <a:pt x="f7" y="f8"/>
                    <a:pt x="f7" y="f8"/>
                  </a:cubicBezTo>
                  <a:cubicBezTo>
                    <a:pt x="f7" y="f8"/>
                    <a:pt x="f7" y="f8"/>
                    <a:pt x="f7" y="f8"/>
                  </a:cubicBezTo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chemeClr val="bg1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270400" y="5117760"/>
              <a:ext cx="2120400" cy="558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50760" tIns="50760" rIns="50760" bIns="50760" anchor="t" anchorCtr="0" compatLnSpc="1"/>
            <a:lstStyle/>
            <a:p>
              <a:pPr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500" i="1" dirty="0">
                  <a:solidFill>
                    <a:schemeClr val="bg1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Artifacts</a:t>
              </a:r>
            </a:p>
          </p:txBody>
        </p:sp>
      </p:grpSp>
      <p:sp>
        <p:nvSpPr>
          <p:cNvPr id="6" name="Right Arrow 5">
            <a:extLst>
              <a:ext uri="{FF2B5EF4-FFF2-40B4-BE49-F238E27FC236}">
                <a16:creationId xmlns:a16="http://schemas.microsoft.com/office/drawing/2014/main" id="{35985920-F7FA-8C58-B0E0-C826D796F680}"/>
              </a:ext>
            </a:extLst>
          </p:cNvPr>
          <p:cNvSpPr/>
          <p:nvPr/>
        </p:nvSpPr>
        <p:spPr>
          <a:xfrm rot="10031651" flipV="1">
            <a:off x="1548131" y="859124"/>
            <a:ext cx="767390" cy="443895"/>
          </a:xfrm>
          <a:prstGeom prst="rightArrow">
            <a:avLst>
              <a:gd name="adj1" fmla="val 50000"/>
              <a:gd name="adj2" fmla="val 60356"/>
            </a:avLst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271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363194" y="189824"/>
            <a:ext cx="3902075" cy="822325"/>
          </a:xfrm>
        </p:spPr>
        <p:txBody>
          <a:bodyPr wrap="none" lIns="34340" tIns="34340" rIns="34340" bIns="34340" anchorCtr="0">
            <a:spAutoFit/>
          </a:bodyPr>
          <a:lstStyle/>
          <a:p>
            <a:pPr lvl="0" hangingPunct="1"/>
            <a:r>
              <a:rPr lang="en-US" sz="4900" dirty="0"/>
              <a:t>Product owner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295400"/>
            <a:ext cx="8501063" cy="3708400"/>
          </a:xfrm>
        </p:spPr>
        <p:txBody>
          <a:bodyPr wrap="none" anchor="t" anchorCtr="0">
            <a:spAutoFit/>
          </a:bodyPr>
          <a:lstStyle>
            <a:defPPr marL="660239" marR="0" lvl="0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5F7BAE"/>
              </a:buClr>
              <a:buSzPct val="150000"/>
              <a:buFont typeface="Lucida Grande" pitchFamily="2"/>
              <a:buNone/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39" algn="l"/>
                <a:tab pos="8229239" algn="l"/>
                <a:tab pos="9143640" algn="l"/>
                <a:tab pos="10058040" algn="l"/>
              </a:tabLst>
              <a:defRPr lang="en-US" sz="3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defPPr>
            <a:lvl1pPr marL="660239" marR="0" lvl="0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5F7BAE"/>
              </a:buClr>
              <a:buSzPct val="150000"/>
              <a:buFont typeface="Lucida Grande" pitchFamily="2"/>
              <a:buChar char="•"/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39" algn="l"/>
                <a:tab pos="8229239" algn="l"/>
                <a:tab pos="9143640" algn="l"/>
                <a:tab pos="10058040" algn="l"/>
              </a:tabLst>
              <a:defRPr lang="en-US" sz="3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1pPr>
            <a:lvl2pPr marL="1002960" marR="0" lvl="1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2pPr>
            <a:lvl3pPr marL="1346039" marR="0" lvl="2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39" algn="l"/>
                <a:tab pos="8229240" algn="l"/>
                <a:tab pos="9143640" algn="l"/>
                <a:tab pos="10058040" algn="l"/>
              </a:tabLst>
              <a:defRPr lang="en-US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3pPr>
            <a:lvl4pPr marL="1701718" marR="0" lvl="3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1828439" algn="l"/>
                <a:tab pos="2742838" algn="l"/>
                <a:tab pos="3657239" algn="l"/>
                <a:tab pos="4571639" algn="l"/>
                <a:tab pos="5486039" algn="l"/>
                <a:tab pos="6400439" algn="l"/>
                <a:tab pos="7314839" algn="l"/>
                <a:tab pos="8229239" algn="l"/>
                <a:tab pos="9143639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4pPr>
            <a:lvl5pPr marL="2044440" marR="0" lvl="4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5pPr>
            <a:lvl6pPr marL="2044440" marR="0" lvl="5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6pPr>
            <a:lvl7pPr marL="2044440" marR="0" lvl="6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7pPr>
            <a:lvl8pPr marL="2044440" marR="0" lvl="7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8pPr>
            <a:lvl9pPr marL="1944000" marR="0" lvl="8" indent="-21600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45000"/>
              <a:buFont typeface="StarSymbol"/>
              <a:buChar char="●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9pPr>
          </a:lstStyle>
          <a:p>
            <a:pPr marL="628560" hangingPunct="1">
              <a:buClr>
                <a:schemeClr val="tx1"/>
              </a:buClr>
            </a:pPr>
            <a:r>
              <a:rPr lang="en-US" sz="2500" dirty="0">
                <a:solidFill>
                  <a:schemeClr val="tx1"/>
                </a:solidFill>
                <a:latin typeface="" pitchFamily="16"/>
              </a:rPr>
              <a:t>Define the features of the product</a:t>
            </a:r>
          </a:p>
          <a:p>
            <a:pPr marL="628560" hangingPunct="1">
              <a:spcBef>
                <a:spcPts val="1168"/>
              </a:spcBef>
              <a:buClr>
                <a:schemeClr val="tx1"/>
              </a:buClr>
            </a:pPr>
            <a:r>
              <a:rPr lang="en-US" sz="2500" dirty="0">
                <a:solidFill>
                  <a:schemeClr val="tx1"/>
                </a:solidFill>
                <a:latin typeface="" pitchFamily="16"/>
              </a:rPr>
              <a:t>Decide on release date and content</a:t>
            </a:r>
          </a:p>
          <a:p>
            <a:pPr marL="628560" hangingPunct="1">
              <a:spcBef>
                <a:spcPts val="1168"/>
              </a:spcBef>
              <a:buClr>
                <a:schemeClr val="tx1"/>
              </a:buClr>
            </a:pPr>
            <a:r>
              <a:rPr lang="en-US" sz="2500" dirty="0">
                <a:solidFill>
                  <a:schemeClr val="tx1"/>
                </a:solidFill>
                <a:latin typeface="" pitchFamily="16"/>
              </a:rPr>
              <a:t>Be responsible for the profitability of the product (ROI)</a:t>
            </a:r>
          </a:p>
          <a:p>
            <a:pPr marL="628560" hangingPunct="1">
              <a:spcBef>
                <a:spcPts val="1168"/>
              </a:spcBef>
              <a:buClr>
                <a:schemeClr val="tx1"/>
              </a:buClr>
            </a:pPr>
            <a:r>
              <a:rPr lang="en-US" sz="2500" dirty="0">
                <a:solidFill>
                  <a:schemeClr val="tx1"/>
                </a:solidFill>
                <a:latin typeface="" pitchFamily="16"/>
              </a:rPr>
              <a:t>Prioritize features according to market value</a:t>
            </a:r>
          </a:p>
          <a:p>
            <a:pPr marL="628560" hangingPunct="1">
              <a:spcBef>
                <a:spcPts val="1168"/>
              </a:spcBef>
              <a:buClr>
                <a:schemeClr val="tx1"/>
              </a:buClr>
            </a:pPr>
            <a:r>
              <a:rPr lang="en-US" sz="2500" dirty="0">
                <a:solidFill>
                  <a:schemeClr val="tx1"/>
                </a:solidFill>
                <a:latin typeface="" pitchFamily="16"/>
              </a:rPr>
              <a:t>Adjust features and priority every iteration, as needed </a:t>
            </a:r>
          </a:p>
          <a:p>
            <a:pPr marL="628560" hangingPunct="1">
              <a:spcBef>
                <a:spcPts val="1168"/>
              </a:spcBef>
              <a:buClr>
                <a:schemeClr val="tx1"/>
              </a:buClr>
            </a:pPr>
            <a:r>
              <a:rPr lang="en-US" sz="2500" dirty="0">
                <a:solidFill>
                  <a:schemeClr val="tx1"/>
                </a:solidFill>
                <a:latin typeface="" pitchFamily="16"/>
              </a:rPr>
              <a:t>Accept or reject work results</a:t>
            </a:r>
          </a:p>
          <a:p>
            <a:pPr marL="628560" hangingPunct="1">
              <a:spcBef>
                <a:spcPts val="1168"/>
              </a:spcBef>
              <a:buNone/>
            </a:pPr>
            <a:endParaRPr lang="en-US" sz="2500" dirty="0">
              <a:latin typeface="" pitchFamily="16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687757" y="189824"/>
            <a:ext cx="2194795" cy="1694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5456454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51520" y="209076"/>
            <a:ext cx="4618038" cy="822325"/>
          </a:xfrm>
        </p:spPr>
        <p:txBody>
          <a:bodyPr wrap="none" lIns="34340" tIns="34340" rIns="34340" bIns="34340" anchorCtr="0">
            <a:spAutoFit/>
          </a:bodyPr>
          <a:lstStyle/>
          <a:p>
            <a:pPr lvl="0" hangingPunct="1"/>
            <a:r>
              <a:rPr lang="en-US" sz="4900" dirty="0"/>
              <a:t>The ScrumMaster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258888"/>
            <a:ext cx="8523288" cy="3019425"/>
          </a:xfrm>
        </p:spPr>
        <p:txBody>
          <a:bodyPr wrap="none" lIns="34340" tIns="34340" rIns="34340" bIns="34340" anchor="t" anchorCtr="0">
            <a:spAutoFit/>
          </a:bodyPr>
          <a:lstStyle>
            <a:defPPr marL="660239" marR="0" lvl="0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5F7BAE"/>
              </a:buClr>
              <a:buSzPct val="150000"/>
              <a:buFont typeface="Lucida Grande" pitchFamily="2"/>
              <a:buNone/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39" algn="l"/>
                <a:tab pos="8229239" algn="l"/>
                <a:tab pos="9143640" algn="l"/>
                <a:tab pos="10058040" algn="l"/>
              </a:tabLst>
              <a:defRPr lang="en-US" sz="3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defPPr>
            <a:lvl1pPr marL="660239" marR="0" lvl="0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5F7BAE"/>
              </a:buClr>
              <a:buSzPct val="150000"/>
              <a:buFont typeface="Lucida Grande" pitchFamily="2"/>
              <a:buChar char="•"/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39" algn="l"/>
                <a:tab pos="8229239" algn="l"/>
                <a:tab pos="9143640" algn="l"/>
                <a:tab pos="10058040" algn="l"/>
              </a:tabLst>
              <a:defRPr lang="en-US" sz="3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1pPr>
            <a:lvl2pPr marL="1002960" marR="0" lvl="1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2pPr>
            <a:lvl3pPr marL="1346039" marR="0" lvl="2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39" algn="l"/>
                <a:tab pos="8229240" algn="l"/>
                <a:tab pos="9143640" algn="l"/>
                <a:tab pos="10058040" algn="l"/>
              </a:tabLst>
              <a:defRPr lang="en-US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3pPr>
            <a:lvl4pPr marL="1701718" marR="0" lvl="3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1828439" algn="l"/>
                <a:tab pos="2742838" algn="l"/>
                <a:tab pos="3657239" algn="l"/>
                <a:tab pos="4571639" algn="l"/>
                <a:tab pos="5486039" algn="l"/>
                <a:tab pos="6400439" algn="l"/>
                <a:tab pos="7314839" algn="l"/>
                <a:tab pos="8229239" algn="l"/>
                <a:tab pos="9143639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4pPr>
            <a:lvl5pPr marL="2044440" marR="0" lvl="4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5pPr>
            <a:lvl6pPr marL="2044440" marR="0" lvl="5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6pPr>
            <a:lvl7pPr marL="2044440" marR="0" lvl="6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7pPr>
            <a:lvl8pPr marL="2044440" marR="0" lvl="7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8pPr>
            <a:lvl9pPr marL="1944000" marR="0" lvl="8" indent="-21600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45000"/>
              <a:buFont typeface="StarSymbol"/>
              <a:buChar char="●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9pPr>
          </a:lstStyle>
          <a:p>
            <a:pPr marL="628560" hangingPunct="1">
              <a:buClr>
                <a:schemeClr val="tx1"/>
              </a:buClr>
            </a:pPr>
            <a:r>
              <a:rPr lang="en-US" sz="2500" dirty="0">
                <a:solidFill>
                  <a:schemeClr val="tx1"/>
                </a:solidFill>
                <a:latin typeface="" pitchFamily="16"/>
              </a:rPr>
              <a:t>Represents management to the project</a:t>
            </a:r>
          </a:p>
          <a:p>
            <a:pPr marL="628560" hangingPunct="1">
              <a:spcBef>
                <a:spcPts val="990"/>
              </a:spcBef>
              <a:buClr>
                <a:schemeClr val="tx1"/>
              </a:buClr>
            </a:pPr>
            <a:r>
              <a:rPr lang="en-US" sz="2500" dirty="0">
                <a:solidFill>
                  <a:schemeClr val="tx1"/>
                </a:solidFill>
                <a:latin typeface="" pitchFamily="16"/>
              </a:rPr>
              <a:t>Responsible for enacting Scrum values and practices</a:t>
            </a:r>
          </a:p>
          <a:p>
            <a:pPr marL="628560" hangingPunct="1">
              <a:spcBef>
                <a:spcPts val="990"/>
              </a:spcBef>
              <a:buClr>
                <a:schemeClr val="tx1"/>
              </a:buClr>
            </a:pPr>
            <a:r>
              <a:rPr lang="en-US" sz="2500" dirty="0">
                <a:solidFill>
                  <a:schemeClr val="tx1"/>
                </a:solidFill>
                <a:latin typeface="" pitchFamily="16"/>
              </a:rPr>
              <a:t>Removes impediments</a:t>
            </a:r>
          </a:p>
          <a:p>
            <a:pPr marL="628560" hangingPunct="1">
              <a:spcBef>
                <a:spcPts val="990"/>
              </a:spcBef>
              <a:buClr>
                <a:schemeClr val="tx1"/>
              </a:buClr>
            </a:pPr>
            <a:r>
              <a:rPr lang="en-US" sz="2500" dirty="0">
                <a:solidFill>
                  <a:schemeClr val="tx1"/>
                </a:solidFill>
                <a:latin typeface="" pitchFamily="16"/>
              </a:rPr>
              <a:t>Ensure that the team is fully functional and productive</a:t>
            </a:r>
          </a:p>
          <a:p>
            <a:pPr marL="628560" hangingPunct="1">
              <a:spcBef>
                <a:spcPts val="990"/>
              </a:spcBef>
              <a:buClr>
                <a:schemeClr val="tx1"/>
              </a:buClr>
            </a:pPr>
            <a:r>
              <a:rPr lang="en-US" sz="2500" dirty="0">
                <a:solidFill>
                  <a:schemeClr val="tx1"/>
                </a:solidFill>
                <a:latin typeface="" pitchFamily="16"/>
              </a:rPr>
              <a:t>Enable close cooperation across all roles and functions</a:t>
            </a:r>
          </a:p>
          <a:p>
            <a:pPr marL="628560" hangingPunct="1">
              <a:spcBef>
                <a:spcPts val="990"/>
              </a:spcBef>
              <a:buClr>
                <a:schemeClr val="tx1"/>
              </a:buClr>
            </a:pPr>
            <a:r>
              <a:rPr lang="en-US" sz="2500" dirty="0">
                <a:solidFill>
                  <a:schemeClr val="tx1"/>
                </a:solidFill>
                <a:latin typeface="" pitchFamily="16"/>
              </a:rPr>
              <a:t>Shield the team from external interferences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099300" y="337214"/>
            <a:ext cx="1646177" cy="1388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3424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75040" y="264436"/>
            <a:ext cx="2993356" cy="747998"/>
          </a:xfrm>
        </p:spPr>
        <p:txBody>
          <a:bodyPr wrap="none" lIns="34340" tIns="34340" rIns="34340" bIns="34340" anchorCtr="0">
            <a:spAutoFit/>
          </a:bodyPr>
          <a:lstStyle/>
          <a:p>
            <a:pPr lvl="0" hangingPunct="1"/>
            <a:r>
              <a:rPr lang="en-US" sz="4900" dirty="0"/>
              <a:t>Developers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582738"/>
            <a:ext cx="7995238" cy="4500307"/>
          </a:xfrm>
        </p:spPr>
        <p:txBody>
          <a:bodyPr wrap="none" lIns="34340" tIns="34340" rIns="34340" bIns="34340" anchor="t" anchorCtr="0">
            <a:spAutoFit/>
          </a:bodyPr>
          <a:lstStyle>
            <a:defPPr marL="660239" marR="0" lvl="0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5F7BAE"/>
              </a:buClr>
              <a:buSzPct val="150000"/>
              <a:buFont typeface="Lucida Grande" pitchFamily="2"/>
              <a:buNone/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39" algn="l"/>
                <a:tab pos="8229239" algn="l"/>
                <a:tab pos="9143640" algn="l"/>
                <a:tab pos="10058040" algn="l"/>
              </a:tabLst>
              <a:defRPr lang="en-US" sz="3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defPPr>
            <a:lvl1pPr marL="660239" marR="0" lvl="0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5F7BAE"/>
              </a:buClr>
              <a:buSzPct val="150000"/>
              <a:buFont typeface="Lucida Grande" pitchFamily="2"/>
              <a:buChar char="•"/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39" algn="l"/>
                <a:tab pos="8229239" algn="l"/>
                <a:tab pos="9143640" algn="l"/>
                <a:tab pos="10058040" algn="l"/>
              </a:tabLst>
              <a:defRPr lang="en-US" sz="3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1pPr>
            <a:lvl2pPr marL="1002960" marR="0" lvl="1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2pPr>
            <a:lvl3pPr marL="1346039" marR="0" lvl="2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39" algn="l"/>
                <a:tab pos="8229240" algn="l"/>
                <a:tab pos="9143640" algn="l"/>
                <a:tab pos="10058040" algn="l"/>
              </a:tabLst>
              <a:defRPr lang="en-US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3pPr>
            <a:lvl4pPr marL="1701718" marR="0" lvl="3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1828439" algn="l"/>
                <a:tab pos="2742838" algn="l"/>
                <a:tab pos="3657239" algn="l"/>
                <a:tab pos="4571639" algn="l"/>
                <a:tab pos="5486039" algn="l"/>
                <a:tab pos="6400439" algn="l"/>
                <a:tab pos="7314839" algn="l"/>
                <a:tab pos="8229239" algn="l"/>
                <a:tab pos="9143639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4pPr>
            <a:lvl5pPr marL="2044440" marR="0" lvl="4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5pPr>
            <a:lvl6pPr marL="2044440" marR="0" lvl="5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6pPr>
            <a:lvl7pPr marL="2044440" marR="0" lvl="6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7pPr>
            <a:lvl8pPr marL="2044440" marR="0" lvl="7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8pPr>
            <a:lvl9pPr marL="1944000" marR="0" lvl="8" indent="-21600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45000"/>
              <a:buFont typeface="StarSymbol"/>
              <a:buChar char="●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9pPr>
          </a:lstStyle>
          <a:p>
            <a:pPr marL="526861" indent="-342900" hangingPunct="1">
              <a:lnSpc>
                <a:spcPct val="90000"/>
              </a:lnSpc>
              <a:buClr>
                <a:schemeClr val="tx1"/>
              </a:buClr>
            </a:pPr>
            <a:r>
              <a:rPr lang="en-US" sz="2500" dirty="0">
                <a:solidFill>
                  <a:schemeClr val="tx1"/>
                </a:solidFill>
                <a:latin typeface="" pitchFamily="16"/>
              </a:rPr>
              <a:t>Typically 5-9 people</a:t>
            </a:r>
          </a:p>
          <a:p>
            <a:pPr marL="869582" lvl="1" indent="-342900" hangingPunct="1">
              <a:lnSpc>
                <a:spcPct val="90000"/>
              </a:lnSpc>
              <a:buClr>
                <a:schemeClr val="tx1"/>
              </a:buClr>
            </a:pPr>
            <a:r>
              <a:rPr lang="en-US" sz="2100" dirty="0">
                <a:solidFill>
                  <a:schemeClr val="tx1"/>
                </a:solidFill>
                <a:latin typeface="" pitchFamily="16"/>
              </a:rPr>
              <a:t>May include ScrumMaster as developer</a:t>
            </a:r>
          </a:p>
          <a:p>
            <a:pPr marL="526861" indent="-342900" hangingPunct="1">
              <a:lnSpc>
                <a:spcPct val="90000"/>
              </a:lnSpc>
              <a:spcBef>
                <a:spcPts val="1257"/>
              </a:spcBef>
              <a:buClr>
                <a:schemeClr val="tx1"/>
              </a:buClr>
            </a:pPr>
            <a:r>
              <a:rPr lang="en-US" sz="2500" dirty="0">
                <a:solidFill>
                  <a:schemeClr val="tx1"/>
                </a:solidFill>
                <a:latin typeface="" pitchFamily="16"/>
              </a:rPr>
              <a:t>Cross-functional:</a:t>
            </a:r>
          </a:p>
          <a:p>
            <a:pPr marL="835667" lvl="1" indent="-342900" hangingPunct="1">
              <a:lnSpc>
                <a:spcPct val="90000"/>
              </a:lnSpc>
              <a:spcBef>
                <a:spcPts val="1257"/>
              </a:spcBef>
              <a:buClr>
                <a:schemeClr val="tx1"/>
              </a:buClr>
            </a:pPr>
            <a:r>
              <a:rPr lang="en-US" sz="2300" dirty="0">
                <a:solidFill>
                  <a:schemeClr val="tx1"/>
                </a:solidFill>
                <a:latin typeface="" pitchFamily="16"/>
              </a:rPr>
              <a:t>Programmers, testers, user experience designers, etc.</a:t>
            </a:r>
          </a:p>
          <a:p>
            <a:pPr marL="526861" indent="-342900" hangingPunct="1">
              <a:lnSpc>
                <a:spcPct val="90000"/>
              </a:lnSpc>
              <a:spcBef>
                <a:spcPts val="1257"/>
              </a:spcBef>
              <a:buClr>
                <a:schemeClr val="tx1"/>
              </a:buClr>
            </a:pPr>
            <a:r>
              <a:rPr lang="en-US" sz="2500" dirty="0">
                <a:solidFill>
                  <a:schemeClr val="tx1"/>
                </a:solidFill>
                <a:latin typeface="" pitchFamily="16"/>
              </a:rPr>
              <a:t>Members should be full-time</a:t>
            </a:r>
          </a:p>
          <a:p>
            <a:pPr marL="835667" lvl="1" indent="-342900" hangingPunct="1">
              <a:lnSpc>
                <a:spcPct val="90000"/>
              </a:lnSpc>
              <a:spcBef>
                <a:spcPts val="1257"/>
              </a:spcBef>
              <a:buClr>
                <a:schemeClr val="tx1"/>
              </a:buClr>
            </a:pPr>
            <a:r>
              <a:rPr lang="en-US" sz="2300" dirty="0">
                <a:solidFill>
                  <a:schemeClr val="tx1"/>
                </a:solidFill>
                <a:latin typeface="" pitchFamily="16"/>
              </a:rPr>
              <a:t>May be exceptions (e.g., database administrator)</a:t>
            </a:r>
          </a:p>
          <a:p>
            <a:pPr marL="526861" indent="-342900" hangingPunct="1">
              <a:lnSpc>
                <a:spcPct val="90000"/>
              </a:lnSpc>
              <a:spcBef>
                <a:spcPts val="1257"/>
              </a:spcBef>
              <a:buClr>
                <a:schemeClr val="tx1"/>
              </a:buClr>
            </a:pPr>
            <a:r>
              <a:rPr lang="en-US" sz="2500" dirty="0">
                <a:solidFill>
                  <a:schemeClr val="tx1"/>
                </a:solidFill>
                <a:latin typeface="" pitchFamily="16"/>
              </a:rPr>
              <a:t>Teams are self-organizing</a:t>
            </a:r>
          </a:p>
          <a:p>
            <a:pPr marL="835667" lvl="1" indent="-342900" hangingPunct="1">
              <a:lnSpc>
                <a:spcPct val="90000"/>
              </a:lnSpc>
              <a:spcBef>
                <a:spcPts val="1257"/>
              </a:spcBef>
              <a:buClr>
                <a:schemeClr val="tx1"/>
              </a:buClr>
            </a:pPr>
            <a:r>
              <a:rPr lang="en-US" sz="2300" dirty="0">
                <a:solidFill>
                  <a:schemeClr val="tx1"/>
                </a:solidFill>
                <a:latin typeface="" pitchFamily="16"/>
              </a:rPr>
              <a:t>Ideally, no titles</a:t>
            </a:r>
          </a:p>
          <a:p>
            <a:pPr marL="526861" indent="-342900" hangingPunct="1">
              <a:lnSpc>
                <a:spcPct val="90000"/>
              </a:lnSpc>
              <a:spcBef>
                <a:spcPts val="1257"/>
              </a:spcBef>
              <a:buClr>
                <a:schemeClr val="tx1"/>
              </a:buClr>
            </a:pPr>
            <a:r>
              <a:rPr lang="en-US" sz="2500" dirty="0">
                <a:solidFill>
                  <a:schemeClr val="tx1"/>
                </a:solidFill>
                <a:latin typeface="" pitchFamily="16"/>
              </a:rPr>
              <a:t>Membership should change only between sprints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893185" y="519912"/>
            <a:ext cx="2434915" cy="1923186"/>
            <a:chOff x="6546960" y="577800"/>
            <a:chExt cx="2705039" cy="213731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7988400" y="1297440"/>
              <a:ext cx="804959" cy="69875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" name="Group 5"/>
            <p:cNvGrpSpPr/>
            <p:nvPr/>
          </p:nvGrpSpPr>
          <p:grpSpPr>
            <a:xfrm>
              <a:off x="6546960" y="577800"/>
              <a:ext cx="2705039" cy="2137319"/>
              <a:chOff x="6546960" y="577800"/>
              <a:chExt cx="2705039" cy="2137319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6546960" y="577800"/>
                <a:ext cx="2705039" cy="698400"/>
                <a:chOff x="6546960" y="577800"/>
                <a:chExt cx="2705039" cy="698400"/>
              </a:xfrm>
            </p:grpSpPr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>
                <a:blip r:embed="rId4">
                  <a:lum/>
                  <a:alphaModFix/>
                </a:blip>
                <a:srcRect/>
                <a:stretch>
                  <a:fillRect/>
                </a:stretch>
              </p:blipFill>
              <p:spPr>
                <a:xfrm>
                  <a:off x="6546960" y="577800"/>
                  <a:ext cx="804959" cy="6984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>
                <a:blip r:embed="rId5">
                  <a:lum/>
                  <a:alphaModFix/>
                </a:blip>
                <a:srcRect/>
                <a:stretch>
                  <a:fillRect/>
                </a:stretch>
              </p:blipFill>
              <p:spPr>
                <a:xfrm>
                  <a:off x="7496280" y="577800"/>
                  <a:ext cx="804959" cy="6984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4">
                  <a:lum/>
                  <a:alphaModFix/>
                </a:blip>
                <a:srcRect/>
                <a:stretch>
                  <a:fillRect/>
                </a:stretch>
              </p:blipFill>
              <p:spPr>
                <a:xfrm>
                  <a:off x="8445599" y="577800"/>
                  <a:ext cx="806400" cy="6984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6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7086600" y="1322640"/>
                <a:ext cx="804959" cy="660960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2" name="Group 11"/>
              <p:cNvGrpSpPr/>
              <p:nvPr/>
            </p:nvGrpSpPr>
            <p:grpSpPr>
              <a:xfrm>
                <a:off x="6546960" y="2016719"/>
                <a:ext cx="2705039" cy="698400"/>
                <a:chOff x="6546960" y="2016719"/>
                <a:chExt cx="2705039" cy="698400"/>
              </a:xfrm>
            </p:grpSpPr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>
                <a:blip r:embed="rId6">
                  <a:lum/>
                  <a:alphaModFix/>
                </a:blip>
                <a:srcRect/>
                <a:stretch>
                  <a:fillRect/>
                </a:stretch>
              </p:blipFill>
              <p:spPr>
                <a:xfrm>
                  <a:off x="6546960" y="2042280"/>
                  <a:ext cx="804959" cy="66024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7">
                  <a:lum/>
                  <a:alphaModFix/>
                </a:blip>
                <a:srcRect/>
                <a:stretch>
                  <a:fillRect/>
                </a:stretch>
              </p:blipFill>
              <p:spPr>
                <a:xfrm>
                  <a:off x="8445599" y="2016719"/>
                  <a:ext cx="806400" cy="6984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>
                <a:blip r:embed="rId3">
                  <a:lum/>
                  <a:alphaModFix/>
                </a:blip>
                <a:srcRect/>
                <a:stretch>
                  <a:fillRect/>
                </a:stretch>
              </p:blipFill>
              <p:spPr>
                <a:xfrm>
                  <a:off x="7496280" y="2016719"/>
                  <a:ext cx="804959" cy="6984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1388580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55EA82-FD72-41A6-E1F9-3A2E946EB1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488D0-0772-2462-91AC-84439D04BEA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10855" y="228926"/>
            <a:ext cx="4706938" cy="822325"/>
          </a:xfrm>
        </p:spPr>
        <p:txBody>
          <a:bodyPr wrap="none" lIns="34340" tIns="34340" rIns="34340" bIns="34340" anchorCtr="0">
            <a:spAutoFit/>
          </a:bodyPr>
          <a:lstStyle/>
          <a:p>
            <a:pPr lvl="0" hangingPunct="1"/>
            <a:r>
              <a:rPr lang="en-US" sz="4900" dirty="0"/>
              <a:t>Scrum framework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FFB12BF-A1F5-98FA-3683-E95F22478856}"/>
              </a:ext>
            </a:extLst>
          </p:cNvPr>
          <p:cNvGrpSpPr/>
          <p:nvPr/>
        </p:nvGrpSpPr>
        <p:grpSpPr>
          <a:xfrm>
            <a:off x="651665" y="971472"/>
            <a:ext cx="3726259" cy="1839613"/>
            <a:chOff x="723959" y="1079639"/>
            <a:chExt cx="4139641" cy="2044440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0E37C06D-07A7-661C-5AB3-89247D3C79EF}"/>
                </a:ext>
              </a:extLst>
            </p:cNvPr>
            <p:cNvSpPr/>
            <p:nvPr/>
          </p:nvSpPr>
          <p:spPr>
            <a:xfrm>
              <a:off x="736200" y="1079639"/>
              <a:ext cx="4127400" cy="2044440"/>
            </a:xfrm>
            <a:custGeom>
              <a:avLst>
                <a:gd name="f0" fmla="val 3219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blipFill>
              <a:blip r:embed="rId3"/>
              <a:tile tx="0" ty="0" sx="100000" sy="100000" flip="none" algn="tl"/>
            </a:blipFill>
            <a:ln w="25560">
              <a:solidFill>
                <a:srgbClr val="003C83"/>
              </a:solidFill>
              <a:prstDash val="solid"/>
              <a:miter/>
            </a:ln>
            <a:effectLst>
              <a:outerShdw dist="63640" dir="2700000" algn="tl">
                <a:srgbClr val="000000">
                  <a:alpha val="30000"/>
                </a:srgbClr>
              </a:outerShdw>
            </a:effectLst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chemeClr val="bg1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BB3DB35-AD3C-050E-E0FB-B77D4512E853}"/>
                </a:ext>
              </a:extLst>
            </p:cNvPr>
            <p:cNvSpPr/>
            <p:nvPr/>
          </p:nvSpPr>
          <p:spPr>
            <a:xfrm>
              <a:off x="875879" y="1701719"/>
              <a:ext cx="2806560" cy="13204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50760" tIns="50760" rIns="50760" bIns="50760" anchor="t" anchorCtr="0" compatLnSpc="1"/>
            <a:lstStyle/>
            <a:p>
              <a:pPr>
                <a:spcBef>
                  <a:spcPts val="0"/>
                </a:spcBef>
                <a:spcAft>
                  <a:spcPts val="0"/>
                </a:spcAft>
                <a:buSzPct val="125000"/>
                <a:buFont typeface="Gill Sans" pitchFamily="34"/>
                <a:buChar char="•"/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200" dirty="0">
                  <a:solidFill>
                    <a:schemeClr val="bg1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Product owner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  <a:buSzPct val="125000"/>
                <a:buFont typeface="Gill Sans" pitchFamily="34"/>
                <a:buChar char="•"/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200" dirty="0">
                  <a:solidFill>
                    <a:schemeClr val="bg1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ScrumMaster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  <a:buSzPct val="125000"/>
                <a:buFont typeface="Gill Sans" pitchFamily="34"/>
                <a:buChar char="•"/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200" dirty="0">
                  <a:solidFill>
                    <a:schemeClr val="bg1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Developers</a:t>
              </a:r>
            </a:p>
          </p:txBody>
        </p:sp>
        <p:sp>
          <p:nvSpPr>
            <p:cNvPr id="7" name="AutoShape 6">
              <a:extLst>
                <a:ext uri="{FF2B5EF4-FFF2-40B4-BE49-F238E27FC236}">
                  <a16:creationId xmlns:a16="http://schemas.microsoft.com/office/drawing/2014/main" id="{F2E4B636-05C6-0B7E-9AFF-C38E02F38A1C}"/>
                </a:ext>
              </a:extLst>
            </p:cNvPr>
            <p:cNvSpPr/>
            <p:nvPr/>
          </p:nvSpPr>
          <p:spPr>
            <a:xfrm>
              <a:off x="3491640" y="1675439"/>
              <a:ext cx="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val 13734"/>
                <a:gd name="f8" fmla="val 65"/>
                <a:gd name="f9" fmla="val 4547"/>
                <a:gd name="f10" fmla="val 550"/>
                <a:gd name="f11" fmla="val 111"/>
                <a:gd name="f12" fmla="val 6203"/>
                <a:gd name="f13" fmla="val 14"/>
                <a:gd name="f14" fmla="val 14130"/>
                <a:gd name="f15" fmla="val 9"/>
                <a:gd name="f16" fmla="val 16620"/>
                <a:gd name="f17" fmla="val 5"/>
                <a:gd name="f18" fmla="val 19110"/>
                <a:gd name="f19" fmla="val 7200"/>
                <a:gd name="f20" fmla="val 14400"/>
                <a:gd name="f21" fmla="val 18978"/>
                <a:gd name="f22" fmla="val 22"/>
                <a:gd name="f23" fmla="val 16356"/>
                <a:gd name="f24" fmla="val 43"/>
                <a:gd name="f25" fmla="+- 0 0 0"/>
                <a:gd name="f26" fmla="*/ f3 1 21600"/>
                <a:gd name="f27" fmla="*/ f4 1 21600"/>
                <a:gd name="f28" fmla="*/ f25 f0 1"/>
                <a:gd name="f29" fmla="*/ 0 f26 1"/>
                <a:gd name="f30" fmla="*/ 21600 f26 1"/>
                <a:gd name="f31" fmla="*/ 21600 f27 1"/>
                <a:gd name="f32" fmla="*/ 0 f27 1"/>
                <a:gd name="f33" fmla="*/ f28 1 f2"/>
                <a:gd name="f34" fmla="+- f3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29" y="f32"/>
                </a:cxn>
                <a:cxn ang="f34">
                  <a:pos x="f30" y="f31"/>
                </a:cxn>
              </a:cxnLst>
              <a:rect l="f29" t="f32" r="f30" b="f31"/>
              <a:pathLst>
                <a:path w="21600" h="21600">
                  <a:moveTo>
                    <a:pt x="f7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5" y="f6"/>
                  </a:cubicBezTo>
                  <a:cubicBezTo>
                    <a:pt x="f19" y="f6"/>
                    <a:pt x="f20" y="f6"/>
                    <a:pt x="f6" y="f6"/>
                  </a:cubicBezTo>
                  <a:cubicBezTo>
                    <a:pt x="f6" y="f20"/>
                    <a:pt x="f6" y="f19"/>
                    <a:pt x="f6" y="f5"/>
                  </a:cubicBezTo>
                  <a:cubicBezTo>
                    <a:pt x="f21" y="f22"/>
                    <a:pt x="f23" y="f24"/>
                    <a:pt x="f7" y="f8"/>
                  </a:cubicBezTo>
                  <a:cubicBezTo>
                    <a:pt x="f7" y="f8"/>
                    <a:pt x="f7" y="f8"/>
                    <a:pt x="f7" y="f8"/>
                  </a:cubicBezTo>
                  <a:cubicBezTo>
                    <a:pt x="f7" y="f8"/>
                    <a:pt x="f7" y="f8"/>
                    <a:pt x="f7" y="f8"/>
                  </a:cubicBezTo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chemeClr val="bg1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8" name="AutoShape 7">
              <a:extLst>
                <a:ext uri="{FF2B5EF4-FFF2-40B4-BE49-F238E27FC236}">
                  <a16:creationId xmlns:a16="http://schemas.microsoft.com/office/drawing/2014/main" id="{757293AF-1569-012B-D7AE-48494DDAF7A8}"/>
                </a:ext>
              </a:extLst>
            </p:cNvPr>
            <p:cNvSpPr/>
            <p:nvPr/>
          </p:nvSpPr>
          <p:spPr>
            <a:xfrm>
              <a:off x="723959" y="1079639"/>
              <a:ext cx="495000" cy="4568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val 13734"/>
                <a:gd name="f8" fmla="val 65"/>
                <a:gd name="f9" fmla="val 4547"/>
                <a:gd name="f10" fmla="val 550"/>
                <a:gd name="f11" fmla="val 111"/>
                <a:gd name="f12" fmla="val 6203"/>
                <a:gd name="f13" fmla="val 14"/>
                <a:gd name="f14" fmla="val 14130"/>
                <a:gd name="f15" fmla="val 9"/>
                <a:gd name="f16" fmla="val 16620"/>
                <a:gd name="f17" fmla="val 5"/>
                <a:gd name="f18" fmla="val 19110"/>
                <a:gd name="f19" fmla="val 7200"/>
                <a:gd name="f20" fmla="val 14400"/>
                <a:gd name="f21" fmla="val 18978"/>
                <a:gd name="f22" fmla="val 22"/>
                <a:gd name="f23" fmla="val 16356"/>
                <a:gd name="f24" fmla="val 43"/>
                <a:gd name="f25" fmla="+- 0 0 0"/>
                <a:gd name="f26" fmla="*/ f3 1 21600"/>
                <a:gd name="f27" fmla="*/ f4 1 21600"/>
                <a:gd name="f28" fmla="*/ f25 f0 1"/>
                <a:gd name="f29" fmla="*/ 0 f26 1"/>
                <a:gd name="f30" fmla="*/ 21600 f26 1"/>
                <a:gd name="f31" fmla="*/ 21600 f27 1"/>
                <a:gd name="f32" fmla="*/ 0 f27 1"/>
                <a:gd name="f33" fmla="*/ f28 1 f2"/>
                <a:gd name="f34" fmla="+- f3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29" y="f32"/>
                </a:cxn>
                <a:cxn ang="f34">
                  <a:pos x="f30" y="f31"/>
                </a:cxn>
              </a:cxnLst>
              <a:rect l="f29" t="f32" r="f30" b="f31"/>
              <a:pathLst>
                <a:path w="21600" h="21600">
                  <a:moveTo>
                    <a:pt x="f7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5" y="f6"/>
                  </a:cubicBezTo>
                  <a:cubicBezTo>
                    <a:pt x="f19" y="f6"/>
                    <a:pt x="f20" y="f6"/>
                    <a:pt x="f6" y="f6"/>
                  </a:cubicBezTo>
                  <a:cubicBezTo>
                    <a:pt x="f6" y="f20"/>
                    <a:pt x="f6" y="f19"/>
                    <a:pt x="f6" y="f5"/>
                  </a:cubicBezTo>
                  <a:cubicBezTo>
                    <a:pt x="f21" y="f22"/>
                    <a:pt x="f23" y="f24"/>
                    <a:pt x="f7" y="f8"/>
                  </a:cubicBezTo>
                  <a:cubicBezTo>
                    <a:pt x="f7" y="f8"/>
                    <a:pt x="f7" y="f8"/>
                    <a:pt x="f7" y="f8"/>
                  </a:cubicBezTo>
                  <a:cubicBezTo>
                    <a:pt x="f7" y="f8"/>
                    <a:pt x="f7" y="f8"/>
                    <a:pt x="f7" y="f8"/>
                  </a:cubicBezTo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chemeClr val="bg1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7FE6251-F168-AB6A-759B-238704C28A3F}"/>
                </a:ext>
              </a:extLst>
            </p:cNvPr>
            <p:cNvSpPr/>
            <p:nvPr/>
          </p:nvSpPr>
          <p:spPr>
            <a:xfrm>
              <a:off x="888840" y="1091880"/>
              <a:ext cx="2120400" cy="558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50760" tIns="50760" rIns="50760" bIns="50760" anchor="t" anchorCtr="0" compatLnSpc="1"/>
            <a:lstStyle/>
            <a:p>
              <a:pPr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500" i="1" dirty="0">
                  <a:solidFill>
                    <a:schemeClr val="bg1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Roles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F36D0F8-0DFF-5FCD-83EA-F157AC3692E1}"/>
              </a:ext>
            </a:extLst>
          </p:cNvPr>
          <p:cNvGrpSpPr/>
          <p:nvPr/>
        </p:nvGrpSpPr>
        <p:grpSpPr>
          <a:xfrm>
            <a:off x="2846460" y="2422691"/>
            <a:ext cx="3726907" cy="2274006"/>
            <a:chOff x="3162239" y="2692440"/>
            <a:chExt cx="4140361" cy="2527200"/>
          </a:xfrm>
        </p:grpSpPr>
        <p:sp>
          <p:nvSpPr>
            <p:cNvPr id="13" name="AutoShape 12">
              <a:extLst>
                <a:ext uri="{FF2B5EF4-FFF2-40B4-BE49-F238E27FC236}">
                  <a16:creationId xmlns:a16="http://schemas.microsoft.com/office/drawing/2014/main" id="{2CBF1156-CB40-68A6-5F58-136E45A0C8CD}"/>
                </a:ext>
              </a:extLst>
            </p:cNvPr>
            <p:cNvSpPr/>
            <p:nvPr/>
          </p:nvSpPr>
          <p:spPr>
            <a:xfrm>
              <a:off x="3174840" y="2692440"/>
              <a:ext cx="4127760" cy="2527200"/>
            </a:xfrm>
            <a:custGeom>
              <a:avLst>
                <a:gd name="f0" fmla="val 2605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blipFill>
              <a:blip r:embed="rId3"/>
              <a:tile/>
            </a:blipFill>
            <a:ln w="25560">
              <a:solidFill>
                <a:srgbClr val="003C83"/>
              </a:solidFill>
              <a:prstDash val="solid"/>
              <a:miter/>
            </a:ln>
            <a:effectLst>
              <a:outerShdw dist="63640" dir="2700000" algn="tl">
                <a:srgbClr val="000000">
                  <a:alpha val="30000"/>
                </a:srgbClr>
              </a:outerShdw>
            </a:effectLst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chemeClr val="bg1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6760142-2C87-E3EA-2419-0881CEB03788}"/>
                </a:ext>
              </a:extLst>
            </p:cNvPr>
            <p:cNvSpPr/>
            <p:nvPr/>
          </p:nvSpPr>
          <p:spPr>
            <a:xfrm>
              <a:off x="3314519" y="3314879"/>
              <a:ext cx="3683159" cy="1726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50760" tIns="50760" rIns="50760" bIns="50760" anchor="t" anchorCtr="0" compatLnSpc="1"/>
            <a:lstStyle/>
            <a:p>
              <a:pPr>
                <a:spcBef>
                  <a:spcPts val="0"/>
                </a:spcBef>
                <a:spcAft>
                  <a:spcPts val="0"/>
                </a:spcAft>
                <a:buSzPct val="125000"/>
                <a:buFont typeface="Gill Sans" pitchFamily="34"/>
                <a:buChar char="•"/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200" dirty="0">
                  <a:solidFill>
                    <a:schemeClr val="bg1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Sprint planning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  <a:buSzPct val="125000"/>
                <a:buFont typeface="Gill Sans" pitchFamily="34"/>
                <a:buChar char="•"/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200" dirty="0">
                  <a:solidFill>
                    <a:schemeClr val="bg1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Sprint review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  <a:buSzPct val="125000"/>
                <a:buFont typeface="Gill Sans" pitchFamily="34"/>
                <a:buChar char="•"/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200" dirty="0">
                  <a:solidFill>
                    <a:schemeClr val="bg1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Sprint retrospective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  <a:buSzPct val="125000"/>
                <a:buFont typeface="Gill Sans" pitchFamily="34"/>
                <a:buChar char="•"/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200" dirty="0">
                  <a:solidFill>
                    <a:schemeClr val="bg1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Daily scrum meeting</a:t>
              </a:r>
            </a:p>
          </p:txBody>
        </p:sp>
        <p:sp>
          <p:nvSpPr>
            <p:cNvPr id="16" name="AutoShape 15">
              <a:extLst>
                <a:ext uri="{FF2B5EF4-FFF2-40B4-BE49-F238E27FC236}">
                  <a16:creationId xmlns:a16="http://schemas.microsoft.com/office/drawing/2014/main" id="{ADA84B8C-F51A-91F6-8EDE-DE23F13839F4}"/>
                </a:ext>
              </a:extLst>
            </p:cNvPr>
            <p:cNvSpPr/>
            <p:nvPr/>
          </p:nvSpPr>
          <p:spPr>
            <a:xfrm>
              <a:off x="5930999" y="3289319"/>
              <a:ext cx="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val 13734"/>
                <a:gd name="f8" fmla="val 65"/>
                <a:gd name="f9" fmla="val 4547"/>
                <a:gd name="f10" fmla="val 550"/>
                <a:gd name="f11" fmla="val 111"/>
                <a:gd name="f12" fmla="val 6203"/>
                <a:gd name="f13" fmla="val 14"/>
                <a:gd name="f14" fmla="val 14130"/>
                <a:gd name="f15" fmla="val 9"/>
                <a:gd name="f16" fmla="val 16620"/>
                <a:gd name="f17" fmla="val 5"/>
                <a:gd name="f18" fmla="val 19110"/>
                <a:gd name="f19" fmla="val 7200"/>
                <a:gd name="f20" fmla="val 14400"/>
                <a:gd name="f21" fmla="val 18978"/>
                <a:gd name="f22" fmla="val 22"/>
                <a:gd name="f23" fmla="val 16356"/>
                <a:gd name="f24" fmla="val 43"/>
                <a:gd name="f25" fmla="+- 0 0 0"/>
                <a:gd name="f26" fmla="*/ f3 1 21600"/>
                <a:gd name="f27" fmla="*/ f4 1 21600"/>
                <a:gd name="f28" fmla="*/ f25 f0 1"/>
                <a:gd name="f29" fmla="*/ 0 f26 1"/>
                <a:gd name="f30" fmla="*/ 21600 f26 1"/>
                <a:gd name="f31" fmla="*/ 21600 f27 1"/>
                <a:gd name="f32" fmla="*/ 0 f27 1"/>
                <a:gd name="f33" fmla="*/ f28 1 f2"/>
                <a:gd name="f34" fmla="+- f3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29" y="f32"/>
                </a:cxn>
                <a:cxn ang="f34">
                  <a:pos x="f30" y="f31"/>
                </a:cxn>
              </a:cxnLst>
              <a:rect l="f29" t="f32" r="f30" b="f31"/>
              <a:pathLst>
                <a:path w="21600" h="21600">
                  <a:moveTo>
                    <a:pt x="f7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5" y="f6"/>
                  </a:cubicBezTo>
                  <a:cubicBezTo>
                    <a:pt x="f19" y="f6"/>
                    <a:pt x="f20" y="f6"/>
                    <a:pt x="f6" y="f6"/>
                  </a:cubicBezTo>
                  <a:cubicBezTo>
                    <a:pt x="f6" y="f20"/>
                    <a:pt x="f6" y="f19"/>
                    <a:pt x="f6" y="f5"/>
                  </a:cubicBezTo>
                  <a:cubicBezTo>
                    <a:pt x="f21" y="f22"/>
                    <a:pt x="f23" y="f24"/>
                    <a:pt x="f7" y="f8"/>
                  </a:cubicBezTo>
                  <a:cubicBezTo>
                    <a:pt x="f7" y="f8"/>
                    <a:pt x="f7" y="f8"/>
                    <a:pt x="f7" y="f8"/>
                  </a:cubicBezTo>
                  <a:cubicBezTo>
                    <a:pt x="f7" y="f8"/>
                    <a:pt x="f7" y="f8"/>
                    <a:pt x="f7" y="f8"/>
                  </a:cubicBezTo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chemeClr val="bg1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17" name="AutoShape 16">
              <a:extLst>
                <a:ext uri="{FF2B5EF4-FFF2-40B4-BE49-F238E27FC236}">
                  <a16:creationId xmlns:a16="http://schemas.microsoft.com/office/drawing/2014/main" id="{7A0CF7DE-4B44-5DAC-FC88-2FFF164EDE52}"/>
                </a:ext>
              </a:extLst>
            </p:cNvPr>
            <p:cNvSpPr/>
            <p:nvPr/>
          </p:nvSpPr>
          <p:spPr>
            <a:xfrm>
              <a:off x="3162239" y="2692440"/>
              <a:ext cx="495360" cy="4572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val 13734"/>
                <a:gd name="f8" fmla="val 65"/>
                <a:gd name="f9" fmla="val 4547"/>
                <a:gd name="f10" fmla="val 550"/>
                <a:gd name="f11" fmla="val 111"/>
                <a:gd name="f12" fmla="val 6203"/>
                <a:gd name="f13" fmla="val 14"/>
                <a:gd name="f14" fmla="val 14130"/>
                <a:gd name="f15" fmla="val 9"/>
                <a:gd name="f16" fmla="val 16620"/>
                <a:gd name="f17" fmla="val 5"/>
                <a:gd name="f18" fmla="val 19110"/>
                <a:gd name="f19" fmla="val 7200"/>
                <a:gd name="f20" fmla="val 14400"/>
                <a:gd name="f21" fmla="val 18978"/>
                <a:gd name="f22" fmla="val 22"/>
                <a:gd name="f23" fmla="val 16356"/>
                <a:gd name="f24" fmla="val 43"/>
                <a:gd name="f25" fmla="+- 0 0 0"/>
                <a:gd name="f26" fmla="*/ f3 1 21600"/>
                <a:gd name="f27" fmla="*/ f4 1 21600"/>
                <a:gd name="f28" fmla="*/ f25 f0 1"/>
                <a:gd name="f29" fmla="*/ 0 f26 1"/>
                <a:gd name="f30" fmla="*/ 21600 f26 1"/>
                <a:gd name="f31" fmla="*/ 21600 f27 1"/>
                <a:gd name="f32" fmla="*/ 0 f27 1"/>
                <a:gd name="f33" fmla="*/ f28 1 f2"/>
                <a:gd name="f34" fmla="+- f3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29" y="f32"/>
                </a:cxn>
                <a:cxn ang="f34">
                  <a:pos x="f30" y="f31"/>
                </a:cxn>
              </a:cxnLst>
              <a:rect l="f29" t="f32" r="f30" b="f31"/>
              <a:pathLst>
                <a:path w="21600" h="21600">
                  <a:moveTo>
                    <a:pt x="f7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5" y="f6"/>
                  </a:cubicBezTo>
                  <a:cubicBezTo>
                    <a:pt x="f19" y="f6"/>
                    <a:pt x="f20" y="f6"/>
                    <a:pt x="f6" y="f6"/>
                  </a:cubicBezTo>
                  <a:cubicBezTo>
                    <a:pt x="f6" y="f20"/>
                    <a:pt x="f6" y="f19"/>
                    <a:pt x="f6" y="f5"/>
                  </a:cubicBezTo>
                  <a:cubicBezTo>
                    <a:pt x="f21" y="f22"/>
                    <a:pt x="f23" y="f24"/>
                    <a:pt x="f7" y="f8"/>
                  </a:cubicBezTo>
                  <a:cubicBezTo>
                    <a:pt x="f7" y="f8"/>
                    <a:pt x="f7" y="f8"/>
                    <a:pt x="f7" y="f8"/>
                  </a:cubicBezTo>
                  <a:cubicBezTo>
                    <a:pt x="f7" y="f8"/>
                    <a:pt x="f7" y="f8"/>
                    <a:pt x="f7" y="f8"/>
                  </a:cubicBezTo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chemeClr val="bg1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9BB87B8-438E-C455-C177-9AD8B865B68D}"/>
                </a:ext>
              </a:extLst>
            </p:cNvPr>
            <p:cNvSpPr/>
            <p:nvPr/>
          </p:nvSpPr>
          <p:spPr>
            <a:xfrm>
              <a:off x="3327479" y="2705039"/>
              <a:ext cx="2361960" cy="559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50760" tIns="50760" rIns="50760" bIns="50760" anchor="t" anchorCtr="0" compatLnSpc="1"/>
            <a:lstStyle/>
            <a:p>
              <a:pPr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500" i="1" dirty="0">
                  <a:solidFill>
                    <a:schemeClr val="bg1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Ceremonies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6012244-713F-1565-3695-DC00CBC57A80}"/>
              </a:ext>
            </a:extLst>
          </p:cNvPr>
          <p:cNvGrpSpPr/>
          <p:nvPr/>
        </p:nvGrpSpPr>
        <p:grpSpPr>
          <a:xfrm>
            <a:off x="4595686" y="4594010"/>
            <a:ext cx="3726258" cy="1839613"/>
            <a:chOff x="5105520" y="5105520"/>
            <a:chExt cx="4139640" cy="2044440"/>
          </a:xfrm>
        </p:grpSpPr>
        <p:sp>
          <p:nvSpPr>
            <p:cNvPr id="22" name="AutoShape 21">
              <a:extLst>
                <a:ext uri="{FF2B5EF4-FFF2-40B4-BE49-F238E27FC236}">
                  <a16:creationId xmlns:a16="http://schemas.microsoft.com/office/drawing/2014/main" id="{92CB52AD-A891-DBD8-E004-485A83DCC566}"/>
                </a:ext>
              </a:extLst>
            </p:cNvPr>
            <p:cNvSpPr/>
            <p:nvPr/>
          </p:nvSpPr>
          <p:spPr>
            <a:xfrm>
              <a:off x="5117760" y="5105520"/>
              <a:ext cx="4127400" cy="2044440"/>
            </a:xfrm>
            <a:custGeom>
              <a:avLst>
                <a:gd name="f0" fmla="val 3219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blipFill>
              <a:blip r:embed="rId3"/>
              <a:tile/>
            </a:blipFill>
            <a:ln w="25560">
              <a:solidFill>
                <a:srgbClr val="003C83"/>
              </a:solidFill>
              <a:prstDash val="solid"/>
              <a:miter/>
            </a:ln>
            <a:effectLst>
              <a:outerShdw dist="63640" dir="2700000" algn="tl">
                <a:srgbClr val="000000">
                  <a:alpha val="30000"/>
                </a:srgbClr>
              </a:outerShdw>
            </a:effectLst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chemeClr val="bg1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600DDA6-388E-7F04-70A3-CB7C0F1E7885}"/>
                </a:ext>
              </a:extLst>
            </p:cNvPr>
            <p:cNvSpPr/>
            <p:nvPr/>
          </p:nvSpPr>
          <p:spPr>
            <a:xfrm>
              <a:off x="5257440" y="5727600"/>
              <a:ext cx="3771720" cy="13204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50760" tIns="50760" rIns="50760" bIns="50760" anchor="t" anchorCtr="0" compatLnSpc="1"/>
            <a:lstStyle/>
            <a:p>
              <a:pPr>
                <a:spcBef>
                  <a:spcPts val="0"/>
                </a:spcBef>
                <a:spcAft>
                  <a:spcPts val="0"/>
                </a:spcAft>
                <a:buSzPct val="125000"/>
                <a:buFont typeface="Gill Sans" pitchFamily="34"/>
                <a:buChar char="•"/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200" dirty="0">
                  <a:solidFill>
                    <a:schemeClr val="bg1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Product backlog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  <a:buSzPct val="125000"/>
                <a:buFont typeface="Gill Sans" pitchFamily="34"/>
                <a:buChar char="•"/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200" dirty="0">
                  <a:solidFill>
                    <a:schemeClr val="bg1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Sprint backlog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  <a:buSzPct val="125000"/>
                <a:buFont typeface="Gill Sans" pitchFamily="34"/>
                <a:buChar char="•"/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200" dirty="0">
                  <a:solidFill>
                    <a:schemeClr val="bg1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Burndown charts</a:t>
              </a:r>
            </a:p>
          </p:txBody>
        </p:sp>
        <p:sp>
          <p:nvSpPr>
            <p:cNvPr id="25" name="AutoShape 24">
              <a:extLst>
                <a:ext uri="{FF2B5EF4-FFF2-40B4-BE49-F238E27FC236}">
                  <a16:creationId xmlns:a16="http://schemas.microsoft.com/office/drawing/2014/main" id="{F456A6B3-73D7-59B5-9839-B62E333B9F67}"/>
                </a:ext>
              </a:extLst>
            </p:cNvPr>
            <p:cNvSpPr/>
            <p:nvPr/>
          </p:nvSpPr>
          <p:spPr>
            <a:xfrm>
              <a:off x="7873200" y="5701320"/>
              <a:ext cx="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val 13734"/>
                <a:gd name="f8" fmla="val 65"/>
                <a:gd name="f9" fmla="val 4547"/>
                <a:gd name="f10" fmla="val 550"/>
                <a:gd name="f11" fmla="val 111"/>
                <a:gd name="f12" fmla="val 6203"/>
                <a:gd name="f13" fmla="val 14"/>
                <a:gd name="f14" fmla="val 14130"/>
                <a:gd name="f15" fmla="val 9"/>
                <a:gd name="f16" fmla="val 16620"/>
                <a:gd name="f17" fmla="val 5"/>
                <a:gd name="f18" fmla="val 19110"/>
                <a:gd name="f19" fmla="val 7200"/>
                <a:gd name="f20" fmla="val 14400"/>
                <a:gd name="f21" fmla="val 18978"/>
                <a:gd name="f22" fmla="val 22"/>
                <a:gd name="f23" fmla="val 16356"/>
                <a:gd name="f24" fmla="val 43"/>
                <a:gd name="f25" fmla="+- 0 0 0"/>
                <a:gd name="f26" fmla="*/ f3 1 21600"/>
                <a:gd name="f27" fmla="*/ f4 1 21600"/>
                <a:gd name="f28" fmla="*/ f25 f0 1"/>
                <a:gd name="f29" fmla="*/ 0 f26 1"/>
                <a:gd name="f30" fmla="*/ 21600 f26 1"/>
                <a:gd name="f31" fmla="*/ 21600 f27 1"/>
                <a:gd name="f32" fmla="*/ 0 f27 1"/>
                <a:gd name="f33" fmla="*/ f28 1 f2"/>
                <a:gd name="f34" fmla="+- f3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29" y="f32"/>
                </a:cxn>
                <a:cxn ang="f34">
                  <a:pos x="f30" y="f31"/>
                </a:cxn>
              </a:cxnLst>
              <a:rect l="f29" t="f32" r="f30" b="f31"/>
              <a:pathLst>
                <a:path w="21600" h="21600">
                  <a:moveTo>
                    <a:pt x="f7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5" y="f6"/>
                  </a:cubicBezTo>
                  <a:cubicBezTo>
                    <a:pt x="f19" y="f6"/>
                    <a:pt x="f20" y="f6"/>
                    <a:pt x="f6" y="f6"/>
                  </a:cubicBezTo>
                  <a:cubicBezTo>
                    <a:pt x="f6" y="f20"/>
                    <a:pt x="f6" y="f19"/>
                    <a:pt x="f6" y="f5"/>
                  </a:cubicBezTo>
                  <a:cubicBezTo>
                    <a:pt x="f21" y="f22"/>
                    <a:pt x="f23" y="f24"/>
                    <a:pt x="f7" y="f8"/>
                  </a:cubicBezTo>
                  <a:cubicBezTo>
                    <a:pt x="f7" y="f8"/>
                    <a:pt x="f7" y="f8"/>
                    <a:pt x="f7" y="f8"/>
                  </a:cubicBezTo>
                  <a:cubicBezTo>
                    <a:pt x="f7" y="f8"/>
                    <a:pt x="f7" y="f8"/>
                    <a:pt x="f7" y="f8"/>
                  </a:cubicBezTo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chemeClr val="bg1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26" name="AutoShape 25">
              <a:extLst>
                <a:ext uri="{FF2B5EF4-FFF2-40B4-BE49-F238E27FC236}">
                  <a16:creationId xmlns:a16="http://schemas.microsoft.com/office/drawing/2014/main" id="{A4BF754D-5EBC-1821-1E6C-4CF260682C37}"/>
                </a:ext>
              </a:extLst>
            </p:cNvPr>
            <p:cNvSpPr/>
            <p:nvPr/>
          </p:nvSpPr>
          <p:spPr>
            <a:xfrm>
              <a:off x="5105520" y="5105520"/>
              <a:ext cx="495000" cy="4568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val 13734"/>
                <a:gd name="f8" fmla="val 65"/>
                <a:gd name="f9" fmla="val 4547"/>
                <a:gd name="f10" fmla="val 550"/>
                <a:gd name="f11" fmla="val 111"/>
                <a:gd name="f12" fmla="val 6203"/>
                <a:gd name="f13" fmla="val 14"/>
                <a:gd name="f14" fmla="val 14130"/>
                <a:gd name="f15" fmla="val 9"/>
                <a:gd name="f16" fmla="val 16620"/>
                <a:gd name="f17" fmla="val 5"/>
                <a:gd name="f18" fmla="val 19110"/>
                <a:gd name="f19" fmla="val 7200"/>
                <a:gd name="f20" fmla="val 14400"/>
                <a:gd name="f21" fmla="val 18978"/>
                <a:gd name="f22" fmla="val 22"/>
                <a:gd name="f23" fmla="val 16356"/>
                <a:gd name="f24" fmla="val 43"/>
                <a:gd name="f25" fmla="+- 0 0 0"/>
                <a:gd name="f26" fmla="*/ f3 1 21600"/>
                <a:gd name="f27" fmla="*/ f4 1 21600"/>
                <a:gd name="f28" fmla="*/ f25 f0 1"/>
                <a:gd name="f29" fmla="*/ 0 f26 1"/>
                <a:gd name="f30" fmla="*/ 21600 f26 1"/>
                <a:gd name="f31" fmla="*/ 21600 f27 1"/>
                <a:gd name="f32" fmla="*/ 0 f27 1"/>
                <a:gd name="f33" fmla="*/ f28 1 f2"/>
                <a:gd name="f34" fmla="+- f3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29" y="f32"/>
                </a:cxn>
                <a:cxn ang="f34">
                  <a:pos x="f30" y="f31"/>
                </a:cxn>
              </a:cxnLst>
              <a:rect l="f29" t="f32" r="f30" b="f31"/>
              <a:pathLst>
                <a:path w="21600" h="21600">
                  <a:moveTo>
                    <a:pt x="f7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5" y="f6"/>
                  </a:cubicBezTo>
                  <a:cubicBezTo>
                    <a:pt x="f19" y="f6"/>
                    <a:pt x="f20" y="f6"/>
                    <a:pt x="f6" y="f6"/>
                  </a:cubicBezTo>
                  <a:cubicBezTo>
                    <a:pt x="f6" y="f20"/>
                    <a:pt x="f6" y="f19"/>
                    <a:pt x="f6" y="f5"/>
                  </a:cubicBezTo>
                  <a:cubicBezTo>
                    <a:pt x="f21" y="f22"/>
                    <a:pt x="f23" y="f24"/>
                    <a:pt x="f7" y="f8"/>
                  </a:cubicBezTo>
                  <a:cubicBezTo>
                    <a:pt x="f7" y="f8"/>
                    <a:pt x="f7" y="f8"/>
                    <a:pt x="f7" y="f8"/>
                  </a:cubicBezTo>
                  <a:cubicBezTo>
                    <a:pt x="f7" y="f8"/>
                    <a:pt x="f7" y="f8"/>
                    <a:pt x="f7" y="f8"/>
                  </a:cubicBezTo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chemeClr val="bg1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529B05E-8150-F461-7E24-BABC8EB154D3}"/>
                </a:ext>
              </a:extLst>
            </p:cNvPr>
            <p:cNvSpPr/>
            <p:nvPr/>
          </p:nvSpPr>
          <p:spPr>
            <a:xfrm>
              <a:off x="5270400" y="5117760"/>
              <a:ext cx="2120400" cy="558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50760" tIns="50760" rIns="50760" bIns="50760" anchor="t" anchorCtr="0" compatLnSpc="1"/>
            <a:lstStyle/>
            <a:p>
              <a:pPr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500" i="1" dirty="0">
                  <a:solidFill>
                    <a:schemeClr val="bg1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Artifacts</a:t>
              </a:r>
            </a:p>
          </p:txBody>
        </p:sp>
      </p:grpSp>
      <p:sp>
        <p:nvSpPr>
          <p:cNvPr id="6" name="Right Arrow 5">
            <a:extLst>
              <a:ext uri="{FF2B5EF4-FFF2-40B4-BE49-F238E27FC236}">
                <a16:creationId xmlns:a16="http://schemas.microsoft.com/office/drawing/2014/main" id="{DA30D95A-4C9D-7B77-F3BD-09D240CC6744}"/>
              </a:ext>
            </a:extLst>
          </p:cNvPr>
          <p:cNvSpPr/>
          <p:nvPr/>
        </p:nvSpPr>
        <p:spPr>
          <a:xfrm flipV="1">
            <a:off x="2021715" y="2493200"/>
            <a:ext cx="767390" cy="443895"/>
          </a:xfrm>
          <a:prstGeom prst="rightArrow">
            <a:avLst>
              <a:gd name="adj1" fmla="val 50000"/>
              <a:gd name="adj2" fmla="val 60356"/>
            </a:avLst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913158-AD26-5FA3-35E4-09D7CC42E3DB}"/>
              </a:ext>
            </a:extLst>
          </p:cNvPr>
          <p:cNvSpPr txBox="1"/>
          <p:nvPr/>
        </p:nvSpPr>
        <p:spPr>
          <a:xfrm>
            <a:off x="5220438" y="2891096"/>
            <a:ext cx="2705857" cy="382726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Activities done each sprint</a:t>
            </a:r>
          </a:p>
        </p:txBody>
      </p:sp>
    </p:spTree>
    <p:extLst>
      <p:ext uri="{BB962C8B-B14F-4D97-AF65-F5344CB8AC3E}">
        <p14:creationId xmlns:p14="http://schemas.microsoft.com/office/powerpoint/2010/main" val="19986460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Sprint Planning Meeting</a:t>
            </a:r>
            <a:endParaRPr lang="ru-RU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840000" y="1825625"/>
            <a:ext cx="7675350" cy="4667250"/>
          </a:xfrm>
        </p:spPr>
        <p:txBody>
          <a:bodyPr>
            <a:normAutofit/>
          </a:bodyPr>
          <a:lstStyle/>
          <a:p>
            <a:r>
              <a:rPr lang="en-US" dirty="0"/>
              <a:t>Activities spread throughout sprint</a:t>
            </a:r>
          </a:p>
          <a:p>
            <a:pPr lvl="1"/>
            <a:r>
              <a:rPr lang="en-US" dirty="0"/>
              <a:t>Identify items to put on the product backlog</a:t>
            </a:r>
          </a:p>
          <a:p>
            <a:pPr lvl="2"/>
            <a:r>
              <a:rPr lang="en-US" dirty="0"/>
              <a:t>Product Backlog Items: </a:t>
            </a:r>
            <a:r>
              <a:rPr lang="en-US" i="1" dirty="0">
                <a:solidFill>
                  <a:schemeClr val="accent6"/>
                </a:solidFill>
              </a:rPr>
              <a:t>PBIs</a:t>
            </a:r>
          </a:p>
          <a:p>
            <a:pPr lvl="1"/>
            <a:r>
              <a:rPr lang="en-US" dirty="0"/>
              <a:t>Refine those items: ensure the stories are </a:t>
            </a:r>
            <a:r>
              <a:rPr lang="en-US" i="1" dirty="0" err="1">
                <a:solidFill>
                  <a:schemeClr val="accent6"/>
                </a:solidFill>
              </a:rPr>
              <a:t>sprintable</a:t>
            </a:r>
            <a:endParaRPr lang="en-US" i="1" dirty="0">
              <a:solidFill>
                <a:schemeClr val="accent6"/>
              </a:solidFill>
            </a:endParaRPr>
          </a:p>
          <a:p>
            <a:pPr lvl="1"/>
            <a:r>
              <a:rPr lang="en-US" dirty="0"/>
              <a:t>Estimate their size</a:t>
            </a:r>
          </a:p>
          <a:p>
            <a:r>
              <a:rPr lang="en-US" dirty="0"/>
              <a:t>Start of sprint</a:t>
            </a:r>
          </a:p>
          <a:p>
            <a:pPr lvl="1"/>
            <a:r>
              <a:rPr lang="en-US" dirty="0"/>
              <a:t>Product owner: identify </a:t>
            </a:r>
            <a:r>
              <a:rPr lang="en-US" dirty="0">
                <a:solidFill>
                  <a:schemeClr val="accent6"/>
                </a:solidFill>
              </a:rPr>
              <a:t>highest priority </a:t>
            </a:r>
            <a:r>
              <a:rPr lang="en-US" dirty="0"/>
              <a:t>items</a:t>
            </a:r>
          </a:p>
          <a:p>
            <a:pPr lvl="1"/>
            <a:r>
              <a:rPr lang="en-US" dirty="0"/>
              <a:t>Team: Finalize any details</a:t>
            </a:r>
          </a:p>
          <a:p>
            <a:pPr lvl="1"/>
            <a:r>
              <a:rPr lang="en-US" dirty="0"/>
              <a:t>Identify </a:t>
            </a:r>
            <a:r>
              <a:rPr lang="en-US" dirty="0">
                <a:solidFill>
                  <a:schemeClr val="accent6"/>
                </a:solidFill>
              </a:rPr>
              <a:t>sprint goal</a:t>
            </a:r>
            <a:r>
              <a:rPr lang="en-US" dirty="0"/>
              <a:t>: where are we headed?</a:t>
            </a:r>
          </a:p>
          <a:p>
            <a:r>
              <a:rPr lang="en-US" dirty="0"/>
              <a:t>Sprint starts</a:t>
            </a:r>
          </a:p>
          <a:p>
            <a:pPr lvl="1"/>
            <a:r>
              <a:rPr lang="en-US" dirty="0"/>
              <a:t>With work to be done</a:t>
            </a:r>
          </a:p>
          <a:p>
            <a:pPr lvl="1"/>
            <a:r>
              <a:rPr lang="en-US" dirty="0"/>
              <a:t>Note: tasks NOT assigned – the sprint backlog belongs to the team</a:t>
            </a:r>
          </a:p>
          <a:p>
            <a:pPr lvl="1"/>
            <a:r>
              <a:rPr lang="en-US" dirty="0"/>
              <a:t>You may know who will do certain PBIs at start, but</a:t>
            </a:r>
          </a:p>
          <a:p>
            <a:pPr lvl="1"/>
            <a:r>
              <a:rPr lang="en-US" dirty="0"/>
              <a:t>Anyone can pick up an item that is not started...</a:t>
            </a:r>
          </a:p>
          <a:p>
            <a:endParaRPr lang="en-US" dirty="0"/>
          </a:p>
          <a:p>
            <a:endParaRPr lang="ru-RU" dirty="0"/>
          </a:p>
          <a:p>
            <a:endParaRPr lang="en-US" dirty="0"/>
          </a:p>
          <a:p>
            <a:endParaRPr lang="ru-RU" dirty="0"/>
          </a:p>
        </p:txBody>
      </p:sp>
      <p:pic>
        <p:nvPicPr>
          <p:cNvPr id="2" name="Picture 4" descr="Scrum">
            <a:extLst>
              <a:ext uri="{FF2B5EF4-FFF2-40B4-BE49-F238E27FC236}">
                <a16:creationId xmlns:a16="http://schemas.microsoft.com/office/drawing/2014/main" id="{44E528B7-16FE-A989-52BE-4D9E67356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826" y="230190"/>
            <a:ext cx="2388482" cy="1109045"/>
          </a:xfrm>
          <a:prstGeom prst="rect">
            <a:avLst/>
          </a:prstGeom>
          <a:solidFill>
            <a:schemeClr val="accent2">
              <a:lumMod val="50000"/>
            </a:schemeClr>
          </a:solidFill>
          <a:ln w="6350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5927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"/>
          <p:cNvSpPr/>
          <p:nvPr/>
        </p:nvSpPr>
        <p:spPr>
          <a:xfrm>
            <a:off x="2212618" y="576276"/>
            <a:ext cx="4584020" cy="5416475"/>
          </a:xfrm>
          <a:custGeom>
            <a:avLst>
              <a:gd name="f0" fmla="val 1292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blipFill>
            <a:blip r:embed="rId3"/>
            <a:tile/>
          </a:blipFill>
          <a:ln w="25560">
            <a:solidFill>
              <a:srgbClr val="003C83"/>
            </a:solidFill>
            <a:prstDash val="solid"/>
            <a:miter/>
          </a:ln>
          <a:effectLst>
            <a:outerShdw dist="63640" dir="2700000" algn="tl">
              <a:srgbClr val="000000">
                <a:alpha val="30000"/>
              </a:srgbClr>
            </a:outerShdw>
          </a:effectLst>
        </p:spPr>
        <p:txBody>
          <a:bodyPr vert="horz" wrap="none" lIns="80991" tIns="42115" rIns="80991" bIns="42115" anchor="t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endParaRPr lang="en-US" sz="2900"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35503" y="576276"/>
            <a:ext cx="3143939" cy="53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3C83"/>
          </a:solidFill>
          <a:ln>
            <a:noFill/>
            <a:prstDash val="solid"/>
          </a:ln>
        </p:spPr>
        <p:txBody>
          <a:bodyPr vert="horz" wrap="none" lIns="80991" tIns="42115" rIns="80991" bIns="42115" anchor="t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endParaRPr lang="en-US" sz="2900"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4" name="AutoShape 3"/>
          <p:cNvSpPr/>
          <p:nvPr/>
        </p:nvSpPr>
        <p:spPr>
          <a:xfrm>
            <a:off x="2201276" y="576276"/>
            <a:ext cx="445570" cy="41139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3734"/>
              <a:gd name="f8" fmla="val 65"/>
              <a:gd name="f9" fmla="val 4547"/>
              <a:gd name="f10" fmla="val 550"/>
              <a:gd name="f11" fmla="val 111"/>
              <a:gd name="f12" fmla="val 6203"/>
              <a:gd name="f13" fmla="val 14"/>
              <a:gd name="f14" fmla="val 14130"/>
              <a:gd name="f15" fmla="val 9"/>
              <a:gd name="f16" fmla="val 16620"/>
              <a:gd name="f17" fmla="val 5"/>
              <a:gd name="f18" fmla="val 19110"/>
              <a:gd name="f19" fmla="val 7200"/>
              <a:gd name="f20" fmla="val 14400"/>
              <a:gd name="f21" fmla="val 18978"/>
              <a:gd name="f22" fmla="val 22"/>
              <a:gd name="f23" fmla="val 16356"/>
              <a:gd name="f24" fmla="val 43"/>
              <a:gd name="f25" fmla="+- 0 0 0"/>
              <a:gd name="f26" fmla="*/ f3 1 21600"/>
              <a:gd name="f27" fmla="*/ f4 1 21600"/>
              <a:gd name="f28" fmla="*/ f25 f0 1"/>
              <a:gd name="f29" fmla="*/ 0 f26 1"/>
              <a:gd name="f30" fmla="*/ 21600 f26 1"/>
              <a:gd name="f31" fmla="*/ 21600 f27 1"/>
              <a:gd name="f32" fmla="*/ 0 f27 1"/>
              <a:gd name="f33" fmla="*/ f28 1 f2"/>
              <a:gd name="f34" fmla="+- f33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29" y="f32"/>
              </a:cxn>
              <a:cxn ang="f34">
                <a:pos x="f30" y="f31"/>
              </a:cxn>
            </a:cxnLst>
            <a:rect l="f29" t="f32" r="f30" b="f31"/>
            <a:pathLst>
              <a:path w="21600" h="216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5" y="f6"/>
                </a:cubicBezTo>
                <a:cubicBezTo>
                  <a:pt x="f19" y="f6"/>
                  <a:pt x="f20" y="f6"/>
                  <a:pt x="f6" y="f6"/>
                </a:cubicBezTo>
                <a:cubicBezTo>
                  <a:pt x="f6" y="f20"/>
                  <a:pt x="f6" y="f19"/>
                  <a:pt x="f6" y="f5"/>
                </a:cubicBezTo>
                <a:cubicBezTo>
                  <a:pt x="f21" y="f22"/>
                  <a:pt x="f23" y="f24"/>
                  <a:pt x="f7" y="f8"/>
                </a:cubicBezTo>
                <a:cubicBezTo>
                  <a:pt x="f7" y="f8"/>
                  <a:pt x="f7" y="f8"/>
                  <a:pt x="f7" y="f8"/>
                </a:cubicBezTo>
                <a:cubicBezTo>
                  <a:pt x="f7" y="f8"/>
                  <a:pt x="f7" y="f8"/>
                  <a:pt x="f7" y="f8"/>
                </a:cubicBezTo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80991" tIns="42115" rIns="80991" bIns="42115" anchor="t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endParaRPr lang="en-US" sz="2900"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1276" y="884660"/>
            <a:ext cx="559959" cy="22869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3C83"/>
          </a:solidFill>
          <a:ln>
            <a:noFill/>
            <a:prstDash val="solid"/>
          </a:ln>
        </p:spPr>
        <p:txBody>
          <a:bodyPr vert="horz" wrap="none" lIns="80991" tIns="42115" rIns="80991" bIns="42115" anchor="t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endParaRPr lang="en-US" sz="2900"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607696" y="576276"/>
            <a:ext cx="560284" cy="537080"/>
            <a:chOff x="6229800" y="640440"/>
            <a:chExt cx="622440" cy="596880"/>
          </a:xfrm>
        </p:grpSpPr>
        <p:sp>
          <p:nvSpPr>
            <p:cNvPr id="7" name="AutoShape 6"/>
            <p:cNvSpPr/>
            <p:nvPr/>
          </p:nvSpPr>
          <p:spPr>
            <a:xfrm>
              <a:off x="6852240" y="1237320"/>
              <a:ext cx="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val 13734"/>
                <a:gd name="f8" fmla="val 65"/>
                <a:gd name="f9" fmla="val 4547"/>
                <a:gd name="f10" fmla="val 550"/>
                <a:gd name="f11" fmla="val 111"/>
                <a:gd name="f12" fmla="val 6203"/>
                <a:gd name="f13" fmla="val 14"/>
                <a:gd name="f14" fmla="val 14130"/>
                <a:gd name="f15" fmla="val 9"/>
                <a:gd name="f16" fmla="val 16620"/>
                <a:gd name="f17" fmla="val 5"/>
                <a:gd name="f18" fmla="val 19110"/>
                <a:gd name="f19" fmla="val 7200"/>
                <a:gd name="f20" fmla="val 14400"/>
                <a:gd name="f21" fmla="val 18978"/>
                <a:gd name="f22" fmla="val 22"/>
                <a:gd name="f23" fmla="val 16356"/>
                <a:gd name="f24" fmla="val 43"/>
                <a:gd name="f25" fmla="+- 0 0 0"/>
                <a:gd name="f26" fmla="*/ f3 1 21600"/>
                <a:gd name="f27" fmla="*/ f4 1 21600"/>
                <a:gd name="f28" fmla="*/ f25 f0 1"/>
                <a:gd name="f29" fmla="*/ 0 f26 1"/>
                <a:gd name="f30" fmla="*/ 21600 f26 1"/>
                <a:gd name="f31" fmla="*/ 21600 f27 1"/>
                <a:gd name="f32" fmla="*/ 0 f27 1"/>
                <a:gd name="f33" fmla="*/ f28 1 f2"/>
                <a:gd name="f34" fmla="+- f3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29" y="f32"/>
                </a:cxn>
                <a:cxn ang="f34">
                  <a:pos x="f30" y="f31"/>
                </a:cxn>
              </a:cxnLst>
              <a:rect l="f29" t="f32" r="f30" b="f31"/>
              <a:pathLst>
                <a:path w="21600" h="21600">
                  <a:moveTo>
                    <a:pt x="f7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5" y="f6"/>
                  </a:cubicBezTo>
                  <a:cubicBezTo>
                    <a:pt x="f19" y="f6"/>
                    <a:pt x="f20" y="f6"/>
                    <a:pt x="f6" y="f6"/>
                  </a:cubicBezTo>
                  <a:cubicBezTo>
                    <a:pt x="f6" y="f20"/>
                    <a:pt x="f6" y="f19"/>
                    <a:pt x="f6" y="f5"/>
                  </a:cubicBezTo>
                  <a:cubicBezTo>
                    <a:pt x="f21" y="f22"/>
                    <a:pt x="f23" y="f24"/>
                    <a:pt x="f7" y="f8"/>
                  </a:cubicBezTo>
                  <a:cubicBezTo>
                    <a:pt x="f7" y="f8"/>
                    <a:pt x="f7" y="f8"/>
                    <a:pt x="f7" y="f8"/>
                  </a:cubicBezTo>
                  <a:cubicBezTo>
                    <a:pt x="f7" y="f8"/>
                    <a:pt x="f7" y="f8"/>
                    <a:pt x="f7" y="f8"/>
                  </a:cubicBezTo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229800" y="640440"/>
              <a:ext cx="622440" cy="254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003C83"/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2235301" y="576276"/>
            <a:ext cx="4001377" cy="50274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45679" tIns="45679" rIns="45679" bIns="45679" anchor="t" anchorCtr="0" compatLnSpc="1"/>
          <a:lstStyle/>
          <a:p>
            <a:pPr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500">
                <a:solidFill>
                  <a:srgbClr val="FFFFFF"/>
                </a:solidFill>
                <a:latin typeface="Gill Sans" pitchFamily="18"/>
                <a:ea typeface="ヒラギノ角ゴ Pro W3" pitchFamily="2"/>
                <a:cs typeface="ヒラギノ角ゴ Pro W3" pitchFamily="2"/>
              </a:rPr>
              <a:t>Sprint planning meeting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441073" y="1296054"/>
            <a:ext cx="4195483" cy="1679914"/>
            <a:chOff x="2711880" y="1440360"/>
            <a:chExt cx="4660920" cy="1866960"/>
          </a:xfrm>
        </p:grpSpPr>
        <p:sp>
          <p:nvSpPr>
            <p:cNvPr id="11" name="AutoShape 10"/>
            <p:cNvSpPr/>
            <p:nvPr/>
          </p:nvSpPr>
          <p:spPr>
            <a:xfrm>
              <a:off x="2711880" y="1440360"/>
              <a:ext cx="4660920" cy="1866960"/>
            </a:xfrm>
            <a:custGeom>
              <a:avLst>
                <a:gd name="f0" fmla="val 3526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blipFill>
              <a:blip r:embed="rId4"/>
              <a:tile/>
            </a:blipFill>
            <a:ln w="25560">
              <a:solidFill>
                <a:srgbClr val="00531C"/>
              </a:solidFill>
              <a:prstDash val="solid"/>
              <a:miter/>
            </a:ln>
            <a:effectLst>
              <a:outerShdw dist="63640" dir="2700000" algn="tl">
                <a:srgbClr val="000000">
                  <a:alpha val="30000"/>
                </a:srgbClr>
              </a:outerShdw>
            </a:effectLst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194640" y="1440360"/>
              <a:ext cx="2273039" cy="457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00531C"/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13" name="AutoShape 12"/>
            <p:cNvSpPr/>
            <p:nvPr/>
          </p:nvSpPr>
          <p:spPr>
            <a:xfrm>
              <a:off x="5835600" y="1897560"/>
              <a:ext cx="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val 13734"/>
                <a:gd name="f8" fmla="val 65"/>
                <a:gd name="f9" fmla="val 4547"/>
                <a:gd name="f10" fmla="val 550"/>
                <a:gd name="f11" fmla="val 111"/>
                <a:gd name="f12" fmla="val 6203"/>
                <a:gd name="f13" fmla="val 14"/>
                <a:gd name="f14" fmla="val 14130"/>
                <a:gd name="f15" fmla="val 9"/>
                <a:gd name="f16" fmla="val 16620"/>
                <a:gd name="f17" fmla="val 5"/>
                <a:gd name="f18" fmla="val 19110"/>
                <a:gd name="f19" fmla="val 7200"/>
                <a:gd name="f20" fmla="val 14400"/>
                <a:gd name="f21" fmla="val 18978"/>
                <a:gd name="f22" fmla="val 22"/>
                <a:gd name="f23" fmla="val 16356"/>
                <a:gd name="f24" fmla="val 43"/>
                <a:gd name="f25" fmla="+- 0 0 0"/>
                <a:gd name="f26" fmla="*/ f3 1 21600"/>
                <a:gd name="f27" fmla="*/ f4 1 21600"/>
                <a:gd name="f28" fmla="*/ f25 f0 1"/>
                <a:gd name="f29" fmla="*/ 0 f26 1"/>
                <a:gd name="f30" fmla="*/ 21600 f26 1"/>
                <a:gd name="f31" fmla="*/ 21600 f27 1"/>
                <a:gd name="f32" fmla="*/ 0 f27 1"/>
                <a:gd name="f33" fmla="*/ f28 1 f2"/>
                <a:gd name="f34" fmla="+- f3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29" y="f32"/>
                </a:cxn>
                <a:cxn ang="f34">
                  <a:pos x="f30" y="f31"/>
                </a:cxn>
              </a:cxnLst>
              <a:rect l="f29" t="f32" r="f30" b="f31"/>
              <a:pathLst>
                <a:path w="21600" h="21600">
                  <a:moveTo>
                    <a:pt x="f7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5" y="f6"/>
                  </a:cubicBezTo>
                  <a:cubicBezTo>
                    <a:pt x="f19" y="f6"/>
                    <a:pt x="f20" y="f6"/>
                    <a:pt x="f6" y="f6"/>
                  </a:cubicBezTo>
                  <a:cubicBezTo>
                    <a:pt x="f6" y="f20"/>
                    <a:pt x="f6" y="f19"/>
                    <a:pt x="f6" y="f5"/>
                  </a:cubicBezTo>
                  <a:cubicBezTo>
                    <a:pt x="f21" y="f22"/>
                    <a:pt x="f23" y="f24"/>
                    <a:pt x="f7" y="f8"/>
                  </a:cubicBezTo>
                  <a:cubicBezTo>
                    <a:pt x="f7" y="f8"/>
                    <a:pt x="f7" y="f8"/>
                    <a:pt x="f7" y="f8"/>
                  </a:cubicBezTo>
                  <a:cubicBezTo>
                    <a:pt x="f7" y="f8"/>
                    <a:pt x="f7" y="f8"/>
                    <a:pt x="f7" y="f8"/>
                  </a:cubicBezTo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14" name="AutoShape 13"/>
            <p:cNvSpPr/>
            <p:nvPr/>
          </p:nvSpPr>
          <p:spPr>
            <a:xfrm>
              <a:off x="2711880" y="1440360"/>
              <a:ext cx="495360" cy="4572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val 13734"/>
                <a:gd name="f8" fmla="val 65"/>
                <a:gd name="f9" fmla="val 4547"/>
                <a:gd name="f10" fmla="val 550"/>
                <a:gd name="f11" fmla="val 111"/>
                <a:gd name="f12" fmla="val 6203"/>
                <a:gd name="f13" fmla="val 14"/>
                <a:gd name="f14" fmla="val 14130"/>
                <a:gd name="f15" fmla="val 9"/>
                <a:gd name="f16" fmla="val 16620"/>
                <a:gd name="f17" fmla="val 5"/>
                <a:gd name="f18" fmla="val 19110"/>
                <a:gd name="f19" fmla="val 7200"/>
                <a:gd name="f20" fmla="val 14400"/>
                <a:gd name="f21" fmla="val 18978"/>
                <a:gd name="f22" fmla="val 22"/>
                <a:gd name="f23" fmla="val 16356"/>
                <a:gd name="f24" fmla="val 43"/>
                <a:gd name="f25" fmla="+- 0 0 0"/>
                <a:gd name="f26" fmla="*/ f3 1 21600"/>
                <a:gd name="f27" fmla="*/ f4 1 21600"/>
                <a:gd name="f28" fmla="*/ f25 f0 1"/>
                <a:gd name="f29" fmla="*/ 0 f26 1"/>
                <a:gd name="f30" fmla="*/ 21600 f26 1"/>
                <a:gd name="f31" fmla="*/ 21600 f27 1"/>
                <a:gd name="f32" fmla="*/ 0 f27 1"/>
                <a:gd name="f33" fmla="*/ f28 1 f2"/>
                <a:gd name="f34" fmla="+- f3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29" y="f32"/>
                </a:cxn>
                <a:cxn ang="f34">
                  <a:pos x="f30" y="f31"/>
                </a:cxn>
              </a:cxnLst>
              <a:rect l="f29" t="f32" r="f30" b="f31"/>
              <a:pathLst>
                <a:path w="21600" h="21600">
                  <a:moveTo>
                    <a:pt x="f7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5" y="f6"/>
                  </a:cubicBezTo>
                  <a:cubicBezTo>
                    <a:pt x="f19" y="f6"/>
                    <a:pt x="f20" y="f6"/>
                    <a:pt x="f6" y="f6"/>
                  </a:cubicBezTo>
                  <a:cubicBezTo>
                    <a:pt x="f6" y="f20"/>
                    <a:pt x="f6" y="f19"/>
                    <a:pt x="f6" y="f5"/>
                  </a:cubicBezTo>
                  <a:cubicBezTo>
                    <a:pt x="f21" y="f22"/>
                    <a:pt x="f23" y="f24"/>
                    <a:pt x="f7" y="f8"/>
                  </a:cubicBezTo>
                  <a:cubicBezTo>
                    <a:pt x="f7" y="f8"/>
                    <a:pt x="f7" y="f8"/>
                    <a:pt x="f7" y="f8"/>
                  </a:cubicBezTo>
                  <a:cubicBezTo>
                    <a:pt x="f7" y="f8"/>
                    <a:pt x="f7" y="f8"/>
                    <a:pt x="f7" y="f8"/>
                  </a:cubicBezTo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877120" y="1440360"/>
              <a:ext cx="2882879" cy="457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50760" tIns="50760" rIns="50760" bIns="50760" anchor="t" anchorCtr="0" compatLnSpc="1"/>
            <a:lstStyle/>
            <a:p>
              <a:pPr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000">
                  <a:solidFill>
                    <a:srgbClr val="FFFFFF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Sprint prioritization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775240" y="1973880"/>
              <a:ext cx="4318200" cy="1168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50760" tIns="50760" rIns="50760" bIns="50760" anchor="t" anchorCtr="0" compatLnSpc="1"/>
            <a:lstStyle/>
            <a:p>
              <a:pPr marL="252720" indent="-25272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125000"/>
                <a:buFont typeface="Gill Sans" pitchFamily="34"/>
                <a:buChar char="•"/>
                <a:tabLst>
                  <a:tab pos="252720" algn="l"/>
                  <a:tab pos="1075680" algn="l"/>
                  <a:tab pos="1898640" algn="l"/>
                  <a:tab pos="2721599" algn="l"/>
                  <a:tab pos="3544560" algn="l"/>
                  <a:tab pos="4367520" algn="l"/>
                  <a:tab pos="5190479" algn="l"/>
                  <a:tab pos="6013439" algn="l"/>
                  <a:tab pos="6836400" algn="l"/>
                  <a:tab pos="7659360" algn="l"/>
                  <a:tab pos="8482320" algn="l"/>
                  <a:tab pos="9305280" algn="l"/>
                </a:tabLst>
              </a:pPr>
              <a:r>
                <a:rPr lang="en-US">
                  <a:solidFill>
                    <a:srgbClr val="FFFFFF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Analyze and evaluate product backlog</a:t>
              </a:r>
            </a:p>
            <a:p>
              <a:pPr marL="252720" indent="-25272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125000"/>
                <a:buFont typeface="Gill Sans" pitchFamily="34"/>
                <a:buChar char="•"/>
                <a:tabLst>
                  <a:tab pos="252720" algn="l"/>
                  <a:tab pos="1075680" algn="l"/>
                  <a:tab pos="1898640" algn="l"/>
                  <a:tab pos="2721599" algn="l"/>
                  <a:tab pos="3544560" algn="l"/>
                  <a:tab pos="4367520" algn="l"/>
                  <a:tab pos="5190479" algn="l"/>
                  <a:tab pos="6013439" algn="l"/>
                  <a:tab pos="6836400" algn="l"/>
                  <a:tab pos="7659360" algn="l"/>
                  <a:tab pos="8482320" algn="l"/>
                  <a:tab pos="9305280" algn="l"/>
                </a:tabLst>
              </a:pPr>
              <a:r>
                <a:rPr lang="en-US">
                  <a:solidFill>
                    <a:srgbClr val="FFFFFF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Select sprint goal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441073" y="3135990"/>
            <a:ext cx="4195483" cy="2639725"/>
            <a:chOff x="2711880" y="3485159"/>
            <a:chExt cx="4660920" cy="2933639"/>
          </a:xfrm>
        </p:grpSpPr>
        <p:sp>
          <p:nvSpPr>
            <p:cNvPr id="18" name="AutoShape 17"/>
            <p:cNvSpPr/>
            <p:nvPr/>
          </p:nvSpPr>
          <p:spPr>
            <a:xfrm>
              <a:off x="2711880" y="3485159"/>
              <a:ext cx="4660920" cy="2933639"/>
            </a:xfrm>
            <a:custGeom>
              <a:avLst>
                <a:gd name="f0" fmla="val 2244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blipFill>
              <a:blip r:embed="rId4"/>
              <a:tile/>
            </a:blipFill>
            <a:ln w="25560">
              <a:solidFill>
                <a:srgbClr val="00531C"/>
              </a:solidFill>
              <a:prstDash val="solid"/>
              <a:miter/>
            </a:ln>
            <a:effectLst>
              <a:outerShdw dist="63640" dir="2700000" algn="tl">
                <a:srgbClr val="000000">
                  <a:alpha val="30000"/>
                </a:srgbClr>
              </a:outerShdw>
            </a:effectLst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194640" y="3485159"/>
              <a:ext cx="2273039" cy="457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00531C"/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20" name="AutoShape 19"/>
            <p:cNvSpPr/>
            <p:nvPr/>
          </p:nvSpPr>
          <p:spPr>
            <a:xfrm>
              <a:off x="5835600" y="3942360"/>
              <a:ext cx="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val 13734"/>
                <a:gd name="f8" fmla="val 65"/>
                <a:gd name="f9" fmla="val 4547"/>
                <a:gd name="f10" fmla="val 550"/>
                <a:gd name="f11" fmla="val 111"/>
                <a:gd name="f12" fmla="val 6203"/>
                <a:gd name="f13" fmla="val 14"/>
                <a:gd name="f14" fmla="val 14130"/>
                <a:gd name="f15" fmla="val 9"/>
                <a:gd name="f16" fmla="val 16620"/>
                <a:gd name="f17" fmla="val 5"/>
                <a:gd name="f18" fmla="val 19110"/>
                <a:gd name="f19" fmla="val 7200"/>
                <a:gd name="f20" fmla="val 14400"/>
                <a:gd name="f21" fmla="val 18978"/>
                <a:gd name="f22" fmla="val 22"/>
                <a:gd name="f23" fmla="val 16356"/>
                <a:gd name="f24" fmla="val 43"/>
                <a:gd name="f25" fmla="+- 0 0 0"/>
                <a:gd name="f26" fmla="*/ f3 1 21600"/>
                <a:gd name="f27" fmla="*/ f4 1 21600"/>
                <a:gd name="f28" fmla="*/ f25 f0 1"/>
                <a:gd name="f29" fmla="*/ 0 f26 1"/>
                <a:gd name="f30" fmla="*/ 21600 f26 1"/>
                <a:gd name="f31" fmla="*/ 21600 f27 1"/>
                <a:gd name="f32" fmla="*/ 0 f27 1"/>
                <a:gd name="f33" fmla="*/ f28 1 f2"/>
                <a:gd name="f34" fmla="+- f3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29" y="f32"/>
                </a:cxn>
                <a:cxn ang="f34">
                  <a:pos x="f30" y="f31"/>
                </a:cxn>
              </a:cxnLst>
              <a:rect l="f29" t="f32" r="f30" b="f31"/>
              <a:pathLst>
                <a:path w="21600" h="21600">
                  <a:moveTo>
                    <a:pt x="f7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5" y="f6"/>
                  </a:cubicBezTo>
                  <a:cubicBezTo>
                    <a:pt x="f19" y="f6"/>
                    <a:pt x="f20" y="f6"/>
                    <a:pt x="f6" y="f6"/>
                  </a:cubicBezTo>
                  <a:cubicBezTo>
                    <a:pt x="f6" y="f20"/>
                    <a:pt x="f6" y="f19"/>
                    <a:pt x="f6" y="f5"/>
                  </a:cubicBezTo>
                  <a:cubicBezTo>
                    <a:pt x="f21" y="f22"/>
                    <a:pt x="f23" y="f24"/>
                    <a:pt x="f7" y="f8"/>
                  </a:cubicBezTo>
                  <a:cubicBezTo>
                    <a:pt x="f7" y="f8"/>
                    <a:pt x="f7" y="f8"/>
                    <a:pt x="f7" y="f8"/>
                  </a:cubicBezTo>
                  <a:cubicBezTo>
                    <a:pt x="f7" y="f8"/>
                    <a:pt x="f7" y="f8"/>
                    <a:pt x="f7" y="f8"/>
                  </a:cubicBezTo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21" name="AutoShape 20"/>
            <p:cNvSpPr/>
            <p:nvPr/>
          </p:nvSpPr>
          <p:spPr>
            <a:xfrm>
              <a:off x="2711880" y="3485159"/>
              <a:ext cx="495360" cy="4572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val 13734"/>
                <a:gd name="f8" fmla="val 65"/>
                <a:gd name="f9" fmla="val 4547"/>
                <a:gd name="f10" fmla="val 550"/>
                <a:gd name="f11" fmla="val 111"/>
                <a:gd name="f12" fmla="val 6203"/>
                <a:gd name="f13" fmla="val 14"/>
                <a:gd name="f14" fmla="val 14130"/>
                <a:gd name="f15" fmla="val 9"/>
                <a:gd name="f16" fmla="val 16620"/>
                <a:gd name="f17" fmla="val 5"/>
                <a:gd name="f18" fmla="val 19110"/>
                <a:gd name="f19" fmla="val 7200"/>
                <a:gd name="f20" fmla="val 14400"/>
                <a:gd name="f21" fmla="val 18978"/>
                <a:gd name="f22" fmla="val 22"/>
                <a:gd name="f23" fmla="val 16356"/>
                <a:gd name="f24" fmla="val 43"/>
                <a:gd name="f25" fmla="+- 0 0 0"/>
                <a:gd name="f26" fmla="*/ f3 1 21600"/>
                <a:gd name="f27" fmla="*/ f4 1 21600"/>
                <a:gd name="f28" fmla="*/ f25 f0 1"/>
                <a:gd name="f29" fmla="*/ 0 f26 1"/>
                <a:gd name="f30" fmla="*/ 21600 f26 1"/>
                <a:gd name="f31" fmla="*/ 21600 f27 1"/>
                <a:gd name="f32" fmla="*/ 0 f27 1"/>
                <a:gd name="f33" fmla="*/ f28 1 f2"/>
                <a:gd name="f34" fmla="+- f3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29" y="f32"/>
                </a:cxn>
                <a:cxn ang="f34">
                  <a:pos x="f30" y="f31"/>
                </a:cxn>
              </a:cxnLst>
              <a:rect l="f29" t="f32" r="f30" b="f31"/>
              <a:pathLst>
                <a:path w="21600" h="21600">
                  <a:moveTo>
                    <a:pt x="f7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5" y="f6"/>
                  </a:cubicBezTo>
                  <a:cubicBezTo>
                    <a:pt x="f19" y="f6"/>
                    <a:pt x="f20" y="f6"/>
                    <a:pt x="f6" y="f6"/>
                  </a:cubicBezTo>
                  <a:cubicBezTo>
                    <a:pt x="f6" y="f20"/>
                    <a:pt x="f6" y="f19"/>
                    <a:pt x="f6" y="f5"/>
                  </a:cubicBezTo>
                  <a:cubicBezTo>
                    <a:pt x="f21" y="f22"/>
                    <a:pt x="f23" y="f24"/>
                    <a:pt x="f7" y="f8"/>
                  </a:cubicBezTo>
                  <a:cubicBezTo>
                    <a:pt x="f7" y="f8"/>
                    <a:pt x="f7" y="f8"/>
                    <a:pt x="f7" y="f8"/>
                  </a:cubicBezTo>
                  <a:cubicBezTo>
                    <a:pt x="f7" y="f8"/>
                    <a:pt x="f7" y="f8"/>
                    <a:pt x="f7" y="f8"/>
                  </a:cubicBezTo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877120" y="3485159"/>
              <a:ext cx="2552400" cy="457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50760" tIns="50760" rIns="50760" bIns="50760" anchor="t" anchorCtr="0" compatLnSpc="1"/>
            <a:lstStyle/>
            <a:p>
              <a:pPr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000">
                  <a:solidFill>
                    <a:srgbClr val="FFFFFF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Sprint planning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775240" y="4018680"/>
              <a:ext cx="4584960" cy="2235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50760" tIns="50760" rIns="50760" bIns="50760" anchor="t" anchorCtr="0" compatLnSpc="1"/>
            <a:lstStyle/>
            <a:p>
              <a:pPr marL="252720" indent="-25272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125000"/>
                <a:buFont typeface="Gill Sans" pitchFamily="34"/>
                <a:buChar char="•"/>
                <a:tabLst>
                  <a:tab pos="252720" algn="l"/>
                  <a:tab pos="1075680" algn="l"/>
                  <a:tab pos="1898640" algn="l"/>
                  <a:tab pos="2721599" algn="l"/>
                  <a:tab pos="3544560" algn="l"/>
                  <a:tab pos="4367520" algn="l"/>
                  <a:tab pos="5190479" algn="l"/>
                  <a:tab pos="6013439" algn="l"/>
                  <a:tab pos="6836400" algn="l"/>
                  <a:tab pos="7659360" algn="l"/>
                  <a:tab pos="8482320" algn="l"/>
                  <a:tab pos="9305280" algn="l"/>
                </a:tabLst>
              </a:pPr>
              <a:r>
                <a:rPr lang="en-US" dirty="0">
                  <a:solidFill>
                    <a:srgbClr val="FFFFFF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Decide how to achieve sprint goal (design)</a:t>
              </a:r>
            </a:p>
            <a:p>
              <a:pPr marL="252720" indent="-25272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125000"/>
                <a:buFont typeface="Gill Sans" pitchFamily="34"/>
                <a:buChar char="•"/>
                <a:tabLst>
                  <a:tab pos="252720" algn="l"/>
                  <a:tab pos="1075680" algn="l"/>
                  <a:tab pos="1898640" algn="l"/>
                  <a:tab pos="2721599" algn="l"/>
                  <a:tab pos="3544560" algn="l"/>
                  <a:tab pos="4367520" algn="l"/>
                  <a:tab pos="5190479" algn="l"/>
                  <a:tab pos="6013439" algn="l"/>
                  <a:tab pos="6836400" algn="l"/>
                  <a:tab pos="7659360" algn="l"/>
                  <a:tab pos="8482320" algn="l"/>
                  <a:tab pos="9305280" algn="l"/>
                </a:tabLst>
              </a:pPr>
              <a:r>
                <a:rPr lang="en-US" sz="1600" dirty="0">
                  <a:solidFill>
                    <a:srgbClr val="FFFFFF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Create sprint backlog (tasks) from product 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125000"/>
                <a:tabLst>
                  <a:tab pos="252720" algn="l"/>
                  <a:tab pos="1075680" algn="l"/>
                  <a:tab pos="1898640" algn="l"/>
                  <a:tab pos="2721599" algn="l"/>
                  <a:tab pos="3544560" algn="l"/>
                  <a:tab pos="4367520" algn="l"/>
                  <a:tab pos="5190479" algn="l"/>
                  <a:tab pos="6013439" algn="l"/>
                  <a:tab pos="6836400" algn="l"/>
                  <a:tab pos="7659360" algn="l"/>
                  <a:tab pos="8482320" algn="l"/>
                  <a:tab pos="9305280" algn="l"/>
                </a:tabLst>
              </a:pPr>
              <a:r>
                <a:rPr lang="en-US" sz="1600">
                  <a:solidFill>
                    <a:srgbClr val="FFFFFF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	backlog </a:t>
              </a:r>
              <a:r>
                <a:rPr lang="en-US">
                  <a:solidFill>
                    <a:srgbClr val="FFFFFF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items </a:t>
              </a:r>
              <a:r>
                <a:rPr lang="en-US" dirty="0">
                  <a:solidFill>
                    <a:srgbClr val="FFFFFF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(user stories / features)</a:t>
              </a:r>
            </a:p>
            <a:p>
              <a:pPr marL="252720" indent="-25272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125000"/>
                <a:buFont typeface="Gill Sans" pitchFamily="34"/>
                <a:buChar char="•"/>
                <a:tabLst>
                  <a:tab pos="252720" algn="l"/>
                  <a:tab pos="1075680" algn="l"/>
                  <a:tab pos="1898640" algn="l"/>
                  <a:tab pos="2721599" algn="l"/>
                  <a:tab pos="3544560" algn="l"/>
                  <a:tab pos="4367520" algn="l"/>
                  <a:tab pos="5190479" algn="l"/>
                  <a:tab pos="6013439" algn="l"/>
                  <a:tab pos="6836400" algn="l"/>
                  <a:tab pos="7659360" algn="l"/>
                  <a:tab pos="8482320" algn="l"/>
                  <a:tab pos="9305280" algn="l"/>
                </a:tabLst>
              </a:pPr>
              <a:r>
                <a:rPr lang="en-US" dirty="0">
                  <a:solidFill>
                    <a:srgbClr val="FFFFFF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Estimate sprint backlog in hours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636233" y="1616099"/>
            <a:ext cx="2275158" cy="1039823"/>
            <a:chOff x="7372440" y="1796040"/>
            <a:chExt cx="2527559" cy="1155600"/>
          </a:xfrm>
        </p:grpSpPr>
        <p:sp>
          <p:nvSpPr>
            <p:cNvPr id="25" name="Line 24"/>
            <p:cNvSpPr/>
            <p:nvPr/>
          </p:nvSpPr>
          <p:spPr>
            <a:xfrm flipH="1">
              <a:off x="7372440" y="2372400"/>
              <a:ext cx="825479" cy="0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prstDash val="solid"/>
              <a:miter/>
              <a:headEnd type="arrow"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26" name="AutoShape 25"/>
            <p:cNvSpPr/>
            <p:nvPr/>
          </p:nvSpPr>
          <p:spPr>
            <a:xfrm>
              <a:off x="8210880" y="1796040"/>
              <a:ext cx="1689119" cy="1155600"/>
            </a:xfrm>
            <a:custGeom>
              <a:avLst>
                <a:gd name="f0" fmla="val 5696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blipFill>
              <a:blip r:embed="rId5"/>
              <a:tile/>
            </a:blipFill>
            <a:ln w="25560">
              <a:solidFill>
                <a:srgbClr val="910000"/>
              </a:solidFill>
              <a:prstDash val="solid"/>
              <a:miter/>
            </a:ln>
            <a:effectLst>
              <a:outerShdw dist="63640" dir="2700000" algn="tl">
                <a:srgbClr val="000000">
                  <a:alpha val="30000"/>
                </a:srgbClr>
              </a:outerShdw>
            </a:effectLst>
          </p:spPr>
          <p:txBody>
            <a:bodyPr vert="horz" wrap="none" lIns="0" tIns="0" rIns="0" bIns="0" anchor="ctr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500">
                  <a:solidFill>
                    <a:srgbClr val="E3F0FF"/>
                  </a:solidFill>
                  <a:latin typeface="Gill Sans" pitchFamily="18"/>
                  <a:ea typeface="Gill Sans" pitchFamily="2"/>
                  <a:cs typeface="Gill Sans" pitchFamily="2"/>
                </a:rPr>
                <a:t>Sprint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500">
                  <a:solidFill>
                    <a:srgbClr val="E3F0FF"/>
                  </a:solidFill>
                  <a:latin typeface="Gill Sans" pitchFamily="18"/>
                  <a:ea typeface="Gill Sans" pitchFamily="2"/>
                  <a:cs typeface="Gill Sans" pitchFamily="2"/>
                </a:rPr>
                <a:t>goal</a:t>
              </a:r>
            </a:p>
          </p:txBody>
        </p:sp>
      </p:grpSp>
      <p:sp>
        <p:nvSpPr>
          <p:cNvPr id="27" name="Line 26"/>
          <p:cNvSpPr/>
          <p:nvPr/>
        </p:nvSpPr>
        <p:spPr>
          <a:xfrm flipH="1">
            <a:off x="1623494" y="1114652"/>
            <a:ext cx="588799" cy="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headEnd type="arrow"/>
          </a:ln>
        </p:spPr>
        <p:txBody>
          <a:bodyPr vert="horz" wrap="none" lIns="80991" tIns="42115" rIns="80991" bIns="42115" anchor="t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endParaRPr lang="en-US" sz="2900"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636233" y="3924442"/>
            <a:ext cx="2275158" cy="1039823"/>
            <a:chOff x="7372440" y="4361400"/>
            <a:chExt cx="2527559" cy="1155600"/>
          </a:xfrm>
        </p:grpSpPr>
        <p:sp>
          <p:nvSpPr>
            <p:cNvPr id="29" name="AutoShape 28"/>
            <p:cNvSpPr/>
            <p:nvPr/>
          </p:nvSpPr>
          <p:spPr>
            <a:xfrm>
              <a:off x="8210880" y="4361400"/>
              <a:ext cx="1689119" cy="1155600"/>
            </a:xfrm>
            <a:custGeom>
              <a:avLst>
                <a:gd name="f0" fmla="val 5696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blipFill>
              <a:blip r:embed="rId5"/>
              <a:tile/>
            </a:blipFill>
            <a:ln w="25560">
              <a:solidFill>
                <a:srgbClr val="910000"/>
              </a:solidFill>
              <a:prstDash val="solid"/>
              <a:miter/>
            </a:ln>
            <a:effectLst>
              <a:outerShdw dist="63640" dir="2700000" algn="tl">
                <a:srgbClr val="000000">
                  <a:alpha val="30000"/>
                </a:srgbClr>
              </a:outerShdw>
            </a:effectLst>
          </p:spPr>
          <p:txBody>
            <a:bodyPr vert="horz" wrap="none" lIns="0" tIns="0" rIns="0" bIns="0" anchor="ctr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500">
                  <a:solidFill>
                    <a:srgbClr val="E3F0FF"/>
                  </a:solidFill>
                  <a:latin typeface="Gill Sans" pitchFamily="18"/>
                  <a:ea typeface="Gill Sans" pitchFamily="2"/>
                  <a:cs typeface="Gill Sans" pitchFamily="2"/>
                </a:rPr>
                <a:t>Sprint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500">
                  <a:solidFill>
                    <a:srgbClr val="E3F0FF"/>
                  </a:solidFill>
                  <a:latin typeface="Gill Sans" pitchFamily="18"/>
                  <a:ea typeface="Gill Sans" pitchFamily="2"/>
                  <a:cs typeface="Gill Sans" pitchFamily="2"/>
                </a:rPr>
                <a:t>backlog</a:t>
              </a:r>
            </a:p>
          </p:txBody>
        </p:sp>
        <p:sp>
          <p:nvSpPr>
            <p:cNvPr id="30" name="Line 29"/>
            <p:cNvSpPr/>
            <p:nvPr/>
          </p:nvSpPr>
          <p:spPr>
            <a:xfrm flipH="1">
              <a:off x="7372440" y="4937760"/>
              <a:ext cx="825479" cy="0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prstDash val="solid"/>
              <a:miter/>
              <a:headEnd type="arrow"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</p:grpSp>
      <p:sp>
        <p:nvSpPr>
          <p:cNvPr id="31" name="AutoShape 30"/>
          <p:cNvSpPr/>
          <p:nvPr/>
        </p:nvSpPr>
        <p:spPr>
          <a:xfrm>
            <a:off x="257620" y="2838944"/>
            <a:ext cx="1372030" cy="914137"/>
          </a:xfrm>
          <a:custGeom>
            <a:avLst>
              <a:gd name="f0" fmla="val 648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blipFill>
            <a:blip r:embed="rId6"/>
            <a:tile/>
          </a:blipFill>
          <a:ln w="25560">
            <a:solidFill>
              <a:srgbClr val="750083"/>
            </a:solidFill>
            <a:prstDash val="solid"/>
            <a:miter/>
          </a:ln>
          <a:effectLst>
            <a:outerShdw dist="63640" dir="2700000" algn="tl">
              <a:srgbClr val="000000">
                <a:alpha val="30000"/>
              </a:srgbClr>
            </a:outerShdw>
          </a:effectLst>
        </p:spPr>
        <p:txBody>
          <a:bodyPr vert="horz" wrap="none" lIns="0" tIns="0" rIns="0" bIns="0" anchor="ctr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1400" dirty="0">
                <a:solidFill>
                  <a:srgbClr val="E3F0FF"/>
                </a:solidFill>
                <a:latin typeface="Gill Sans" pitchFamily="18"/>
                <a:ea typeface="Gill Sans" pitchFamily="2"/>
                <a:cs typeface="Gill Sans" pitchFamily="2"/>
              </a:rPr>
              <a:t>Business conditions</a:t>
            </a:r>
          </a:p>
        </p:txBody>
      </p:sp>
      <p:sp>
        <p:nvSpPr>
          <p:cNvPr id="32" name="AutoShape 31"/>
          <p:cNvSpPr/>
          <p:nvPr/>
        </p:nvSpPr>
        <p:spPr>
          <a:xfrm>
            <a:off x="257620" y="667625"/>
            <a:ext cx="1372030" cy="914137"/>
          </a:xfrm>
          <a:custGeom>
            <a:avLst>
              <a:gd name="f0" fmla="val 648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blipFill>
            <a:blip r:embed="rId6"/>
            <a:tile/>
          </a:blipFill>
          <a:ln w="25560">
            <a:solidFill>
              <a:srgbClr val="750083"/>
            </a:solidFill>
            <a:prstDash val="solid"/>
            <a:miter/>
          </a:ln>
          <a:effectLst>
            <a:outerShdw dist="63640" dir="2700000" algn="tl">
              <a:srgbClr val="000000">
                <a:alpha val="30000"/>
              </a:srgbClr>
            </a:outerShdw>
          </a:effectLst>
        </p:spPr>
        <p:txBody>
          <a:bodyPr vert="horz" wrap="none" lIns="0" tIns="0" rIns="0" bIns="0" anchor="ctr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1600" dirty="0">
                <a:solidFill>
                  <a:srgbClr val="E3F0FF"/>
                </a:solidFill>
                <a:latin typeface="Gill Sans" pitchFamily="18"/>
                <a:ea typeface="Gill Sans" pitchFamily="2"/>
                <a:cs typeface="Gill Sans" pitchFamily="2"/>
              </a:rPr>
              <a:t>Team capacity</a:t>
            </a:r>
          </a:p>
        </p:txBody>
      </p:sp>
      <p:sp>
        <p:nvSpPr>
          <p:cNvPr id="33" name="AutoShape 32"/>
          <p:cNvSpPr/>
          <p:nvPr/>
        </p:nvSpPr>
        <p:spPr>
          <a:xfrm>
            <a:off x="257620" y="1753123"/>
            <a:ext cx="1372030" cy="914461"/>
          </a:xfrm>
          <a:custGeom>
            <a:avLst>
              <a:gd name="f0" fmla="val 648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blipFill>
            <a:blip r:embed="rId6"/>
            <a:tile/>
          </a:blipFill>
          <a:ln w="25560">
            <a:solidFill>
              <a:srgbClr val="750083"/>
            </a:solidFill>
            <a:prstDash val="solid"/>
            <a:miter/>
          </a:ln>
          <a:effectLst>
            <a:outerShdw dist="63640" dir="2700000" algn="tl">
              <a:srgbClr val="000000">
                <a:alpha val="30000"/>
              </a:srgbClr>
            </a:outerShdw>
          </a:effectLst>
        </p:spPr>
        <p:txBody>
          <a:bodyPr vert="horz" wrap="none" lIns="0" tIns="0" rIns="0" bIns="0" anchor="ctr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1600" dirty="0">
                <a:solidFill>
                  <a:srgbClr val="E3F0FF"/>
                </a:solidFill>
                <a:latin typeface="Gill Sans" pitchFamily="18"/>
                <a:ea typeface="Gill Sans" pitchFamily="2"/>
                <a:cs typeface="Gill Sans" pitchFamily="2"/>
              </a:rPr>
              <a:t>Product backlog</a:t>
            </a:r>
          </a:p>
        </p:txBody>
      </p:sp>
      <p:sp>
        <p:nvSpPr>
          <p:cNvPr id="34" name="AutoShape 33"/>
          <p:cNvSpPr/>
          <p:nvPr/>
        </p:nvSpPr>
        <p:spPr>
          <a:xfrm>
            <a:off x="257620" y="5010264"/>
            <a:ext cx="1372030" cy="914137"/>
          </a:xfrm>
          <a:custGeom>
            <a:avLst>
              <a:gd name="f0" fmla="val 648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blipFill>
            <a:blip r:embed="rId6"/>
            <a:tile/>
          </a:blipFill>
          <a:ln w="25560">
            <a:solidFill>
              <a:srgbClr val="750083"/>
            </a:solidFill>
            <a:prstDash val="solid"/>
            <a:miter/>
          </a:ln>
          <a:effectLst>
            <a:outerShdw dist="63640" dir="2700000" algn="tl">
              <a:srgbClr val="000000">
                <a:alpha val="30000"/>
              </a:srgbClr>
            </a:outerShdw>
          </a:effectLst>
        </p:spPr>
        <p:txBody>
          <a:bodyPr vert="horz" wrap="none" lIns="0" tIns="0" rIns="0" bIns="0" anchor="ctr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1600" dirty="0">
                <a:solidFill>
                  <a:srgbClr val="E3F0FF"/>
                </a:solidFill>
                <a:latin typeface="Gill Sans" pitchFamily="18"/>
                <a:ea typeface="Gill Sans" pitchFamily="2"/>
                <a:cs typeface="Gill Sans" pitchFamily="2"/>
              </a:rPr>
              <a:t>Technology</a:t>
            </a:r>
          </a:p>
        </p:txBody>
      </p:sp>
      <p:sp>
        <p:nvSpPr>
          <p:cNvPr id="35" name="AutoShape 34"/>
          <p:cNvSpPr/>
          <p:nvPr/>
        </p:nvSpPr>
        <p:spPr>
          <a:xfrm>
            <a:off x="257620" y="3924442"/>
            <a:ext cx="1372030" cy="914137"/>
          </a:xfrm>
          <a:custGeom>
            <a:avLst>
              <a:gd name="f0" fmla="val 648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blipFill>
            <a:blip r:embed="rId6"/>
            <a:tile/>
          </a:blipFill>
          <a:ln w="25560">
            <a:solidFill>
              <a:srgbClr val="750083"/>
            </a:solidFill>
            <a:prstDash val="solid"/>
            <a:miter/>
          </a:ln>
          <a:effectLst>
            <a:outerShdw dist="63640" dir="2700000" algn="tl">
              <a:srgbClr val="000000">
                <a:alpha val="30000"/>
              </a:srgbClr>
            </a:outerShdw>
          </a:effectLst>
        </p:spPr>
        <p:txBody>
          <a:bodyPr vert="horz" wrap="none" lIns="0" tIns="0" rIns="0" bIns="0" anchor="ctr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1600" dirty="0">
                <a:solidFill>
                  <a:srgbClr val="E3F0FF"/>
                </a:solidFill>
                <a:latin typeface="Gill Sans" pitchFamily="18"/>
                <a:ea typeface="Gill Sans" pitchFamily="2"/>
                <a:cs typeface="Gill Sans" pitchFamily="2"/>
              </a:rPr>
              <a:t>Current product</a:t>
            </a:r>
          </a:p>
        </p:txBody>
      </p:sp>
      <p:sp>
        <p:nvSpPr>
          <p:cNvPr id="36" name="Line 35"/>
          <p:cNvSpPr/>
          <p:nvPr/>
        </p:nvSpPr>
        <p:spPr>
          <a:xfrm flipH="1">
            <a:off x="1623494" y="2200473"/>
            <a:ext cx="588799" cy="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headEnd type="arrow"/>
          </a:ln>
        </p:spPr>
        <p:txBody>
          <a:bodyPr vert="horz" wrap="none" lIns="80991" tIns="42115" rIns="80991" bIns="42115" anchor="t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endParaRPr lang="en-US" sz="2900"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37" name="Line 36"/>
          <p:cNvSpPr/>
          <p:nvPr/>
        </p:nvSpPr>
        <p:spPr>
          <a:xfrm flipH="1">
            <a:off x="1623494" y="3285970"/>
            <a:ext cx="588799" cy="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headEnd type="arrow"/>
          </a:ln>
        </p:spPr>
        <p:txBody>
          <a:bodyPr vert="horz" wrap="none" lIns="80991" tIns="42115" rIns="80991" bIns="42115" anchor="t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endParaRPr lang="en-US" sz="2900"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38" name="Line 37"/>
          <p:cNvSpPr/>
          <p:nvPr/>
        </p:nvSpPr>
        <p:spPr>
          <a:xfrm flipH="1">
            <a:off x="1623494" y="4371469"/>
            <a:ext cx="588799" cy="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headEnd type="arrow"/>
          </a:ln>
        </p:spPr>
        <p:txBody>
          <a:bodyPr vert="horz" wrap="none" lIns="80991" tIns="42115" rIns="80991" bIns="42115" anchor="t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endParaRPr lang="en-US" sz="2900"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39" name="Line 38"/>
          <p:cNvSpPr/>
          <p:nvPr/>
        </p:nvSpPr>
        <p:spPr>
          <a:xfrm flipH="1">
            <a:off x="1623494" y="5457291"/>
            <a:ext cx="588799" cy="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headEnd type="arrow"/>
          </a:ln>
        </p:spPr>
        <p:txBody>
          <a:bodyPr vert="horz" wrap="none" lIns="80991" tIns="42115" rIns="80991" bIns="42115" anchor="t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endParaRPr lang="en-US" sz="2900"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582031063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Lets try it</a:t>
            </a:r>
            <a:endParaRPr lang="ru-RU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840000" y="1825625"/>
            <a:ext cx="7675350" cy="4667250"/>
          </a:xfrm>
        </p:spPr>
        <p:txBody>
          <a:bodyPr>
            <a:normAutofit fontScale="92500"/>
          </a:bodyPr>
          <a:lstStyle/>
          <a:p>
            <a:r>
              <a:rPr lang="en-US" dirty="0"/>
              <a:t>The product owner wants you to create a sandwich for her restaurant</a:t>
            </a:r>
          </a:p>
          <a:p>
            <a:r>
              <a:rPr lang="en-US" dirty="0"/>
              <a:t>The product backlog contains the following items (ranked):</a:t>
            </a:r>
          </a:p>
          <a:p>
            <a:pPr lvl="1"/>
            <a:r>
              <a:rPr lang="en-US" dirty="0"/>
              <a:t>Find recipe</a:t>
            </a:r>
          </a:p>
          <a:p>
            <a:pPr lvl="1"/>
            <a:r>
              <a:rPr lang="en-US" dirty="0"/>
              <a:t>Purchase ingredients</a:t>
            </a:r>
          </a:p>
          <a:p>
            <a:pPr lvl="1"/>
            <a:r>
              <a:rPr lang="en-US" dirty="0"/>
              <a:t>Combine ingredients</a:t>
            </a:r>
          </a:p>
          <a:p>
            <a:pPr lvl="1"/>
            <a:r>
              <a:rPr lang="en-US" dirty="0"/>
              <a:t>Test for quality (eat)</a:t>
            </a:r>
          </a:p>
          <a:p>
            <a:pPr lvl="1"/>
            <a:r>
              <a:rPr lang="en-US" dirty="0"/>
              <a:t>Refine recipe to maximize profitability</a:t>
            </a:r>
          </a:p>
          <a:p>
            <a:pPr lvl="1"/>
            <a:r>
              <a:rPr lang="en-US" dirty="0"/>
              <a:t>Refine recipe to maximize </a:t>
            </a:r>
            <a:r>
              <a:rPr lang="en-US" dirty="0" err="1"/>
              <a:t>enjoyability</a:t>
            </a:r>
            <a:endParaRPr lang="en-US" dirty="0"/>
          </a:p>
          <a:p>
            <a:pPr lvl="1"/>
            <a:r>
              <a:rPr lang="en-US" dirty="0"/>
              <a:t>Solve world hunger</a:t>
            </a:r>
          </a:p>
          <a:p>
            <a:r>
              <a:rPr lang="en-US" dirty="0"/>
              <a:t>Put these items on post-it notes for your team on a whiteboard</a:t>
            </a:r>
          </a:p>
          <a:p>
            <a:endParaRPr lang="en-US" dirty="0"/>
          </a:p>
          <a:p>
            <a:r>
              <a:rPr lang="en-US" dirty="0"/>
              <a:t>Lets do the “before lunch” part of the meeting together…</a:t>
            </a:r>
          </a:p>
          <a:p>
            <a:pPr lvl="1"/>
            <a:r>
              <a:rPr lang="en-US" dirty="0"/>
              <a:t>Creating/updating Product Backlog </a:t>
            </a:r>
          </a:p>
          <a:p>
            <a:pPr lvl="1"/>
            <a:r>
              <a:rPr lang="en-US" dirty="0"/>
              <a:t>Determining the Sprint Goal</a:t>
            </a:r>
          </a:p>
          <a:p>
            <a:pPr lvl="1"/>
            <a:r>
              <a:rPr lang="en-US" dirty="0"/>
              <a:t>Participants: Product Owner, Scrum Master, Scrum Team</a:t>
            </a:r>
          </a:p>
        </p:txBody>
      </p:sp>
    </p:spTree>
    <p:extLst>
      <p:ext uri="{BB962C8B-B14F-4D97-AF65-F5344CB8AC3E}">
        <p14:creationId xmlns:p14="http://schemas.microsoft.com/office/powerpoint/2010/main" val="1385806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dirty="0"/>
              <a:t>Classical software development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65313" y="2001495"/>
            <a:ext cx="4446984" cy="4661297"/>
          </a:xfrm>
        </p:spPr>
        <p:txBody>
          <a:bodyPr>
            <a:normAutofit fontScale="92500" lnSpcReduction="10000"/>
          </a:bodyPr>
          <a:lstStyle/>
          <a:p>
            <a:pPr marL="321457" indent="-321457"/>
            <a:r>
              <a:rPr lang="en-US" sz="2800" dirty="0"/>
              <a:t>Requirements: talking to customer</a:t>
            </a:r>
          </a:p>
          <a:p>
            <a:pPr marL="321457" indent="-321457"/>
            <a:r>
              <a:rPr lang="en-US" sz="2800" dirty="0"/>
              <a:t>Design: How to implement requirements</a:t>
            </a:r>
          </a:p>
          <a:p>
            <a:pPr marL="321457" indent="-321457"/>
            <a:r>
              <a:rPr lang="en-US" sz="2800" dirty="0"/>
              <a:t>Implementation: coding</a:t>
            </a:r>
          </a:p>
          <a:p>
            <a:pPr marL="321457" indent="-321457"/>
            <a:r>
              <a:rPr lang="en-US" sz="2800" dirty="0"/>
              <a:t>Verification: testing</a:t>
            </a:r>
          </a:p>
          <a:p>
            <a:pPr marL="321457" indent="-321457"/>
            <a:r>
              <a:rPr lang="en-US" sz="2800" dirty="0"/>
              <a:t>Maintenance: fixing</a:t>
            </a:r>
          </a:p>
          <a:p>
            <a:pPr marL="0" indent="0">
              <a:buNone/>
            </a:pPr>
            <a:r>
              <a:rPr lang="en-US" sz="2800" dirty="0"/>
              <a:t>Justification:</a:t>
            </a:r>
          </a:p>
          <a:p>
            <a:pPr marL="321457" indent="-321457"/>
            <a:r>
              <a:rPr lang="en-US" sz="2800" dirty="0"/>
              <a:t>Simple</a:t>
            </a:r>
          </a:p>
          <a:p>
            <a:pPr marL="321457" indent="-321457"/>
            <a:r>
              <a:rPr lang="en-US" sz="2800" dirty="0"/>
              <a:t>Covers all necessary products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27" y="2009180"/>
            <a:ext cx="3750469" cy="423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52357" y="1945475"/>
            <a:ext cx="4446984" cy="454739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182880" tIns="365760" rIns="274320" bIns="365760" rtlCol="0">
            <a:spAutoFit/>
          </a:bodyPr>
          <a:lstStyle/>
          <a:p>
            <a:pPr algn="l"/>
            <a:r>
              <a:rPr lang="en-US" sz="2250" dirty="0"/>
              <a:t>Known as waterfall model:</a:t>
            </a:r>
          </a:p>
          <a:p>
            <a:pPr marL="321457" indent="-321457">
              <a:buFont typeface="Arial" panose="020B0604020202020204" pitchFamily="34" charset="0"/>
              <a:buChar char="•"/>
            </a:pPr>
            <a:r>
              <a:rPr lang="en-US" sz="2250" dirty="0"/>
              <a:t>Water gently flowing down hill towards a goal…</a:t>
            </a:r>
          </a:p>
          <a:p>
            <a:pPr marL="321457" indent="-321457">
              <a:buFont typeface="Arial" panose="020B0604020202020204" pitchFamily="34" charset="0"/>
              <a:buChar char="•"/>
            </a:pPr>
            <a:r>
              <a:rPr lang="en-US" sz="2250" dirty="0"/>
              <a:t>But what happens if discover a problem?</a:t>
            </a:r>
          </a:p>
          <a:p>
            <a:pPr marL="321457" indent="-321457">
              <a:buFont typeface="Arial" panose="020B0604020202020204" pitchFamily="34" charset="0"/>
              <a:buChar char="•"/>
            </a:pPr>
            <a:r>
              <a:rPr lang="en-US" sz="2250" dirty="0"/>
              <a:t>Is this really more like Niagara Falls?</a:t>
            </a:r>
          </a:p>
          <a:p>
            <a:pPr marL="321457" indent="-321457">
              <a:buFont typeface="Arial" panose="020B0604020202020204" pitchFamily="34" charset="0"/>
              <a:buChar char="•"/>
            </a:pPr>
            <a:r>
              <a:rPr lang="en-US" sz="2250" dirty="0"/>
              <a:t>Not </a:t>
            </a:r>
            <a:r>
              <a:rPr lang="en-US" sz="2250" b="1" i="1" dirty="0">
                <a:solidFill>
                  <a:schemeClr val="accent2"/>
                </a:solidFill>
              </a:rPr>
              <a:t>agile</a:t>
            </a:r>
            <a:r>
              <a:rPr lang="en-US" sz="2250" dirty="0"/>
              <a:t> – doesn’t respond to change well</a:t>
            </a:r>
          </a:p>
          <a:p>
            <a:pPr marL="321457" indent="-321457">
              <a:buFont typeface="Arial" panose="020B0604020202020204" pitchFamily="34" charset="0"/>
              <a:buChar char="•"/>
            </a:pPr>
            <a:r>
              <a:rPr lang="en-US" sz="2250" dirty="0"/>
              <a:t>So why was this ever used?</a:t>
            </a:r>
          </a:p>
          <a:p>
            <a:pPr marL="321457" indent="-321457">
              <a:buFont typeface="Arial" panose="020B0604020202020204" pitchFamily="34" charset="0"/>
              <a:buChar char="•"/>
            </a:pPr>
            <a:endParaRPr lang="en-US" sz="2250" dirty="0"/>
          </a:p>
        </p:txBody>
      </p:sp>
    </p:spTree>
    <p:extLst>
      <p:ext uri="{BB962C8B-B14F-4D97-AF65-F5344CB8AC3E}">
        <p14:creationId xmlns:p14="http://schemas.microsoft.com/office/powerpoint/2010/main" val="35754874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171450"/>
            <a:ext cx="6346825" cy="822325"/>
          </a:xfrm>
        </p:spPr>
        <p:txBody>
          <a:bodyPr wrap="none" lIns="34340" tIns="34340" rIns="34340" bIns="34340" anchorCtr="0">
            <a:spAutoFit/>
          </a:bodyPr>
          <a:lstStyle/>
          <a:p>
            <a:pPr lvl="0" hangingPunct="1"/>
            <a:r>
              <a:rPr lang="en-US" sz="4900" dirty="0"/>
              <a:t>Sprint planning- 2</a:t>
            </a:r>
            <a:r>
              <a:rPr lang="en-US" sz="4900" baseline="30000" dirty="0"/>
              <a:t>nd</a:t>
            </a:r>
            <a:r>
              <a:rPr lang="en-US" sz="4900" dirty="0"/>
              <a:t> part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001713"/>
            <a:ext cx="8262938" cy="3516312"/>
          </a:xfrm>
        </p:spPr>
        <p:txBody>
          <a:bodyPr wrap="none" lIns="34340" tIns="34340" rIns="34340" bIns="34340" anchor="t" anchorCtr="0">
            <a:spAutoFit/>
          </a:bodyPr>
          <a:lstStyle>
            <a:defPPr marL="660239" marR="0" lvl="0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5F7BAE"/>
              </a:buClr>
              <a:buSzPct val="150000"/>
              <a:buFont typeface="Lucida Grande" pitchFamily="2"/>
              <a:buNone/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39" algn="l"/>
                <a:tab pos="8229239" algn="l"/>
                <a:tab pos="9143640" algn="l"/>
                <a:tab pos="10058040" algn="l"/>
              </a:tabLst>
              <a:defRPr lang="en-US" sz="3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defPPr>
            <a:lvl1pPr marL="660239" marR="0" lvl="0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5F7BAE"/>
              </a:buClr>
              <a:buSzPct val="150000"/>
              <a:buFont typeface="Lucida Grande" pitchFamily="2"/>
              <a:buChar char="•"/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39" algn="l"/>
                <a:tab pos="8229239" algn="l"/>
                <a:tab pos="9143640" algn="l"/>
                <a:tab pos="10058040" algn="l"/>
              </a:tabLst>
              <a:defRPr lang="en-US" sz="3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1pPr>
            <a:lvl2pPr marL="1002960" marR="0" lvl="1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2pPr>
            <a:lvl3pPr marL="1346039" marR="0" lvl="2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39" algn="l"/>
                <a:tab pos="8229240" algn="l"/>
                <a:tab pos="9143640" algn="l"/>
                <a:tab pos="10058040" algn="l"/>
              </a:tabLst>
              <a:defRPr lang="en-US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3pPr>
            <a:lvl4pPr marL="1701718" marR="0" lvl="3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1828439" algn="l"/>
                <a:tab pos="2742838" algn="l"/>
                <a:tab pos="3657239" algn="l"/>
                <a:tab pos="4571639" algn="l"/>
                <a:tab pos="5486039" algn="l"/>
                <a:tab pos="6400439" algn="l"/>
                <a:tab pos="7314839" algn="l"/>
                <a:tab pos="8229239" algn="l"/>
                <a:tab pos="9143639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4pPr>
            <a:lvl5pPr marL="2044440" marR="0" lvl="4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5pPr>
            <a:lvl6pPr marL="2044440" marR="0" lvl="5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6pPr>
            <a:lvl7pPr marL="2044440" marR="0" lvl="6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7pPr>
            <a:lvl8pPr marL="2044440" marR="0" lvl="7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8pPr>
            <a:lvl9pPr marL="1944000" marR="0" lvl="8" indent="-21600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45000"/>
              <a:buFont typeface="StarSymbol"/>
              <a:buChar char="●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9pPr>
          </a:lstStyle>
          <a:p>
            <a:pPr marL="628560" hangingPunct="1">
              <a:lnSpc>
                <a:spcPct val="80000"/>
              </a:lnSpc>
            </a:pPr>
            <a:r>
              <a:rPr lang="en-US" sz="2500" dirty="0">
                <a:solidFill>
                  <a:schemeClr val="tx1"/>
                </a:solidFill>
                <a:latin typeface="" pitchFamily="16"/>
              </a:rPr>
              <a:t>Team selects items from the product backlog </a:t>
            </a:r>
          </a:p>
          <a:p>
            <a:pPr marL="183961" indent="0" hangingPunct="1">
              <a:lnSpc>
                <a:spcPct val="80000"/>
              </a:lnSpc>
              <a:buNone/>
            </a:pPr>
            <a:r>
              <a:rPr lang="en-US" sz="2500" dirty="0">
                <a:solidFill>
                  <a:schemeClr val="tx1"/>
                </a:solidFill>
                <a:latin typeface="" pitchFamily="16"/>
              </a:rPr>
              <a:t>	they can commit to completing</a:t>
            </a:r>
          </a:p>
          <a:p>
            <a:pPr marL="628560" hangingPunct="1">
              <a:lnSpc>
                <a:spcPct val="80000"/>
              </a:lnSpc>
              <a:spcBef>
                <a:spcPts val="1257"/>
              </a:spcBef>
            </a:pPr>
            <a:r>
              <a:rPr lang="en-US" sz="2500" dirty="0">
                <a:solidFill>
                  <a:schemeClr val="tx1"/>
                </a:solidFill>
                <a:latin typeface="" pitchFamily="16"/>
              </a:rPr>
              <a:t>Sprint backlog is finalized</a:t>
            </a:r>
          </a:p>
          <a:p>
            <a:pPr marL="937007" lvl="1" hangingPunct="1">
              <a:lnSpc>
                <a:spcPct val="80000"/>
              </a:lnSpc>
              <a:spcBef>
                <a:spcPts val="1257"/>
              </a:spcBef>
            </a:pPr>
            <a:r>
              <a:rPr lang="en-US" sz="2200" dirty="0">
                <a:solidFill>
                  <a:schemeClr val="tx1"/>
                </a:solidFill>
                <a:latin typeface="" pitchFamily="16"/>
              </a:rPr>
              <a:t>Tasks are identified and each is estimated </a:t>
            </a:r>
          </a:p>
          <a:p>
            <a:pPr marL="1280086" lvl="2" hangingPunct="1">
              <a:lnSpc>
                <a:spcPct val="80000"/>
              </a:lnSpc>
              <a:spcBef>
                <a:spcPts val="1257"/>
              </a:spcBef>
            </a:pPr>
            <a:r>
              <a:rPr lang="en-US" sz="1800" dirty="0">
                <a:solidFill>
                  <a:schemeClr val="tx1"/>
                </a:solidFill>
                <a:latin typeface="" pitchFamily="16"/>
              </a:rPr>
              <a:t>Each team member develops and estimate and they are compared</a:t>
            </a:r>
          </a:p>
          <a:p>
            <a:pPr marL="835487" lvl="2" indent="0" hangingPunct="1">
              <a:lnSpc>
                <a:spcPct val="80000"/>
              </a:lnSpc>
              <a:spcBef>
                <a:spcPts val="1257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" pitchFamily="16"/>
              </a:rPr>
              <a:t>	all at once during the meeting to determine the group estimate</a:t>
            </a:r>
          </a:p>
          <a:p>
            <a:pPr marL="937007" lvl="1" hangingPunct="1">
              <a:lnSpc>
                <a:spcPct val="80000"/>
              </a:lnSpc>
              <a:spcBef>
                <a:spcPts val="1257"/>
              </a:spcBef>
            </a:pPr>
            <a:r>
              <a:rPr lang="en-US" sz="2200" dirty="0">
                <a:solidFill>
                  <a:schemeClr val="tx1"/>
                </a:solidFill>
                <a:latin typeface="" pitchFamily="16"/>
              </a:rPr>
              <a:t>Collaboratively, not done alone by the </a:t>
            </a:r>
            <a:r>
              <a:rPr lang="en-US" sz="2200" dirty="0" err="1">
                <a:solidFill>
                  <a:schemeClr val="tx1"/>
                </a:solidFill>
                <a:latin typeface="" pitchFamily="16"/>
              </a:rPr>
              <a:t>ScrumMaster</a:t>
            </a:r>
            <a:endParaRPr lang="en-US" sz="2200" dirty="0">
              <a:solidFill>
                <a:schemeClr val="tx1"/>
              </a:solidFill>
              <a:latin typeface="" pitchFamily="16"/>
            </a:endParaRPr>
          </a:p>
          <a:p>
            <a:pPr marL="628560" hangingPunct="1">
              <a:lnSpc>
                <a:spcPct val="80000"/>
              </a:lnSpc>
              <a:spcBef>
                <a:spcPts val="1257"/>
              </a:spcBef>
            </a:pPr>
            <a:r>
              <a:rPr lang="en-US" sz="2500" dirty="0">
                <a:solidFill>
                  <a:schemeClr val="tx1"/>
                </a:solidFill>
                <a:latin typeface="" pitchFamily="16"/>
              </a:rPr>
              <a:t>High-level design is considered</a:t>
            </a:r>
          </a:p>
        </p:txBody>
      </p:sp>
      <p:sp>
        <p:nvSpPr>
          <p:cNvPr id="4" name="Line 3"/>
          <p:cNvSpPr/>
          <p:nvPr/>
        </p:nvSpPr>
        <p:spPr>
          <a:xfrm flipH="1">
            <a:off x="4195159" y="5825532"/>
            <a:ext cx="575838" cy="0"/>
          </a:xfrm>
          <a:prstGeom prst="line">
            <a:avLst/>
          </a:prstGeom>
          <a:noFill/>
          <a:ln w="50760">
            <a:solidFill>
              <a:srgbClr val="577AB1">
                <a:alpha val="50000"/>
              </a:srgbClr>
            </a:solidFill>
            <a:prstDash val="solid"/>
            <a:miter/>
            <a:headEnd type="arrow"/>
          </a:ln>
        </p:spPr>
        <p:txBody>
          <a:bodyPr vert="horz" wrap="none" lIns="80991" tIns="42115" rIns="80991" bIns="42115" anchor="t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endParaRPr lang="en-US" sz="2900"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3143" y="5157191"/>
            <a:ext cx="3502016" cy="133668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3"/>
            <a:tile/>
          </a:blipFill>
          <a:ln>
            <a:noFill/>
            <a:prstDash val="solid"/>
          </a:ln>
          <a:effectLst>
            <a:outerShdw dist="101543" dir="3114674" algn="tl">
              <a:srgbClr val="000000">
                <a:alpha val="75000"/>
              </a:srgbClr>
            </a:outerShdw>
          </a:effectLst>
        </p:spPr>
        <p:txBody>
          <a:bodyPr vert="horz" wrap="none" lIns="137037" tIns="137037" rIns="137037" bIns="137037" anchor="t" anchorCtr="0" compatLnSpc="1"/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400" dirty="0">
                <a:solidFill>
                  <a:srgbClr val="000000"/>
                </a:solidFill>
                <a:latin typeface="Comic Sans MS" pitchFamily="18"/>
                <a:ea typeface="Comic Sans MS" pitchFamily="2"/>
                <a:cs typeface="Comic Sans MS" pitchFamily="2"/>
              </a:rPr>
              <a:t>As a vacation planner, 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400" dirty="0">
                <a:solidFill>
                  <a:srgbClr val="000000"/>
                </a:solidFill>
                <a:latin typeface="Comic Sans MS" pitchFamily="18"/>
                <a:ea typeface="Comic Sans MS" pitchFamily="2"/>
                <a:cs typeface="Comic Sans MS" pitchFamily="2"/>
              </a:rPr>
              <a:t>I want to see photos of 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400" dirty="0">
                <a:solidFill>
                  <a:srgbClr val="000000"/>
                </a:solidFill>
                <a:latin typeface="Comic Sans MS" pitchFamily="18"/>
                <a:ea typeface="Comic Sans MS" pitchFamily="2"/>
                <a:cs typeface="Comic Sans MS" pitchFamily="2"/>
              </a:rPr>
              <a:t>the hotels.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endParaRPr lang="en-US" sz="2400" dirty="0">
              <a:solidFill>
                <a:srgbClr val="000000"/>
              </a:solidFill>
              <a:latin typeface="Comic Sans MS" pitchFamily="18"/>
              <a:ea typeface="Comic Sans MS" pitchFamily="2"/>
              <a:cs typeface="Comic Sans MS" pitchFamily="2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757903" y="4816462"/>
            <a:ext cx="4069752" cy="2056971"/>
            <a:chOff x="5308559" y="4788000"/>
            <a:chExt cx="4521240" cy="2286000"/>
          </a:xfrm>
        </p:grpSpPr>
        <p:sp>
          <p:nvSpPr>
            <p:cNvPr id="7" name="AutoShape 6"/>
            <p:cNvSpPr/>
            <p:nvPr/>
          </p:nvSpPr>
          <p:spPr>
            <a:xfrm>
              <a:off x="5308559" y="4788000"/>
              <a:ext cx="4521240" cy="2286000"/>
            </a:xfrm>
            <a:custGeom>
              <a:avLst>
                <a:gd name="f0" fmla="val 288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blipFill>
              <a:blip r:embed="rId4"/>
              <a:tile/>
            </a:blipFill>
            <a:ln w="25560">
              <a:solidFill>
                <a:srgbClr val="003C83"/>
              </a:solidFill>
              <a:prstDash val="solid"/>
              <a:miter/>
            </a:ln>
            <a:effectLst>
              <a:outerShdw dist="63640" dir="2700000" algn="tl">
                <a:srgbClr val="000000">
                  <a:alpha val="30000"/>
                </a:srgbClr>
              </a:outerShdw>
            </a:effectLst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371920" y="4864320"/>
              <a:ext cx="4381560" cy="2006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50760" tIns="50760" rIns="50760" bIns="50760" anchor="t" anchorCtr="0" compatLnSpc="1"/>
            <a:lstStyle/>
            <a:p>
              <a:pPr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000" dirty="0">
                  <a:solidFill>
                    <a:srgbClr val="FFFFFF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Code the middle tier (8)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000" dirty="0">
                  <a:solidFill>
                    <a:srgbClr val="FFFFFF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Code the user interface (4)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000" dirty="0">
                  <a:solidFill>
                    <a:srgbClr val="FFFFFF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Write test fixtures (4)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000" dirty="0">
                  <a:solidFill>
                    <a:srgbClr val="FFFFFF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Code the foo class (6)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000" dirty="0">
                  <a:solidFill>
                    <a:srgbClr val="FFFFFF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Update performance tests (4)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0418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Lets try it</a:t>
            </a:r>
            <a:endParaRPr lang="ru-RU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840000" y="1825625"/>
            <a:ext cx="7675350" cy="4667250"/>
          </a:xfrm>
        </p:spPr>
        <p:txBody>
          <a:bodyPr>
            <a:normAutofit/>
          </a:bodyPr>
          <a:lstStyle/>
          <a:p>
            <a:r>
              <a:rPr lang="en-US" dirty="0"/>
              <a:t>Do the “after lunch” part in your team</a:t>
            </a:r>
          </a:p>
          <a:p>
            <a:pPr lvl="1"/>
            <a:r>
              <a:rPr lang="en-US" dirty="0"/>
              <a:t>Creating/updating Sprint Backlog </a:t>
            </a:r>
          </a:p>
          <a:p>
            <a:pPr lvl="1"/>
            <a:r>
              <a:rPr lang="en-US" dirty="0"/>
              <a:t>Participants: Scrum Master, Scrum Team</a:t>
            </a:r>
          </a:p>
          <a:p>
            <a:pPr lvl="1"/>
            <a:endParaRPr lang="en-US" dirty="0"/>
          </a:p>
          <a:p>
            <a:r>
              <a:rPr lang="en-US" dirty="0"/>
              <a:t>Create the sprint backlog using post-it notes!</a:t>
            </a:r>
          </a:p>
          <a:p>
            <a:pPr lvl="1"/>
            <a:r>
              <a:rPr lang="en-US" dirty="0"/>
              <a:t>Don’t forget to include effort estimates and team assignments</a:t>
            </a:r>
          </a:p>
          <a:p>
            <a:pPr lvl="2"/>
            <a:r>
              <a:rPr lang="en-US" dirty="0"/>
              <a:t>Each team member should have a task</a:t>
            </a:r>
          </a:p>
          <a:p>
            <a:pPr lvl="2"/>
            <a:r>
              <a:rPr lang="en-US" dirty="0"/>
              <a:t>Everyone volunteers for tasks (no forced assignments)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94725" y="5648325"/>
            <a:ext cx="549275" cy="396875"/>
          </a:xfrm>
        </p:spPr>
        <p:txBody>
          <a:bodyPr/>
          <a:lstStyle/>
          <a:p>
            <a:fld id="{D10B1994-05D4-4C2E-B245-C895B0BCF43B}" type="slidenum">
              <a:rPr lang="de-DE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78347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79512" y="228600"/>
            <a:ext cx="4156075" cy="822325"/>
          </a:xfrm>
        </p:spPr>
        <p:txBody>
          <a:bodyPr wrap="none" lIns="34340" tIns="34340" rIns="34340" bIns="34340" anchorCtr="0">
            <a:spAutoFit/>
          </a:bodyPr>
          <a:lstStyle/>
          <a:p>
            <a:pPr lvl="0" hangingPunct="1"/>
            <a:r>
              <a:rPr lang="en-US" sz="4900"/>
              <a:t>The daily scrum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107630"/>
            <a:ext cx="7419120" cy="4762943"/>
          </a:xfrm>
        </p:spPr>
        <p:txBody>
          <a:bodyPr wrap="none" lIns="34340" tIns="34340" rIns="34340" bIns="34340" anchor="t" anchorCtr="0">
            <a:spAutoFit/>
          </a:bodyPr>
          <a:lstStyle>
            <a:defPPr marL="660239" marR="0" lvl="0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5F7BAE"/>
              </a:buClr>
              <a:buSzPct val="150000"/>
              <a:buFont typeface="Lucida Grande" pitchFamily="2"/>
              <a:buNone/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39" algn="l"/>
                <a:tab pos="8229239" algn="l"/>
                <a:tab pos="9143640" algn="l"/>
                <a:tab pos="10058040" algn="l"/>
              </a:tabLst>
              <a:defRPr lang="en-US" sz="3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defPPr>
            <a:lvl1pPr marL="660239" marR="0" lvl="0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5F7BAE"/>
              </a:buClr>
              <a:buSzPct val="150000"/>
              <a:buFont typeface="Lucida Grande" pitchFamily="2"/>
              <a:buChar char="•"/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39" algn="l"/>
                <a:tab pos="8229239" algn="l"/>
                <a:tab pos="9143640" algn="l"/>
                <a:tab pos="10058040" algn="l"/>
              </a:tabLst>
              <a:defRPr lang="en-US" sz="3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1pPr>
            <a:lvl2pPr marL="1002960" marR="0" lvl="1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2pPr>
            <a:lvl3pPr marL="1346039" marR="0" lvl="2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39" algn="l"/>
                <a:tab pos="8229240" algn="l"/>
                <a:tab pos="9143640" algn="l"/>
                <a:tab pos="10058040" algn="l"/>
              </a:tabLst>
              <a:defRPr lang="en-US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3pPr>
            <a:lvl4pPr marL="1701718" marR="0" lvl="3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1828439" algn="l"/>
                <a:tab pos="2742838" algn="l"/>
                <a:tab pos="3657239" algn="l"/>
                <a:tab pos="4571639" algn="l"/>
                <a:tab pos="5486039" algn="l"/>
                <a:tab pos="6400439" algn="l"/>
                <a:tab pos="7314839" algn="l"/>
                <a:tab pos="8229239" algn="l"/>
                <a:tab pos="9143639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4pPr>
            <a:lvl5pPr marL="2044440" marR="0" lvl="4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5pPr>
            <a:lvl6pPr marL="2044440" marR="0" lvl="5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6pPr>
            <a:lvl7pPr marL="2044440" marR="0" lvl="6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7pPr>
            <a:lvl8pPr marL="2044440" marR="0" lvl="7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8pPr>
            <a:lvl9pPr marL="1944000" marR="0" lvl="8" indent="-21600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45000"/>
              <a:buFont typeface="StarSymbol"/>
              <a:buChar char="●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9pPr>
          </a:lstStyle>
          <a:p>
            <a:pPr marL="628560" hangingPunct="1">
              <a:lnSpc>
                <a:spcPct val="80000"/>
              </a:lnSpc>
              <a:buClr>
                <a:schemeClr val="tx1"/>
              </a:buClr>
            </a:pPr>
            <a:r>
              <a:rPr lang="en-US" sz="2900" dirty="0">
                <a:solidFill>
                  <a:schemeClr val="tx1"/>
                </a:solidFill>
                <a:latin typeface="" pitchFamily="16"/>
              </a:rPr>
              <a:t>Parameters</a:t>
            </a:r>
          </a:p>
          <a:p>
            <a:pPr marL="937007" lvl="1" hangingPunct="1">
              <a:lnSpc>
                <a:spcPct val="80000"/>
              </a:lnSpc>
              <a:spcBef>
                <a:spcPts val="1350"/>
              </a:spcBef>
              <a:buClr>
                <a:schemeClr val="tx1"/>
              </a:buClr>
            </a:pPr>
            <a:r>
              <a:rPr lang="en-US" sz="2300" dirty="0">
                <a:solidFill>
                  <a:schemeClr val="tx1"/>
                </a:solidFill>
                <a:latin typeface="" pitchFamily="16"/>
              </a:rPr>
              <a:t>Daily</a:t>
            </a:r>
          </a:p>
          <a:p>
            <a:pPr marL="937007" lvl="1" hangingPunct="1">
              <a:lnSpc>
                <a:spcPct val="80000"/>
              </a:lnSpc>
              <a:spcBef>
                <a:spcPts val="1350"/>
              </a:spcBef>
              <a:buClr>
                <a:schemeClr val="tx1"/>
              </a:buClr>
            </a:pPr>
            <a:r>
              <a:rPr lang="en-US" sz="2300" dirty="0">
                <a:solidFill>
                  <a:schemeClr val="tx1"/>
                </a:solidFill>
                <a:latin typeface="" pitchFamily="16"/>
              </a:rPr>
              <a:t>15-minutes</a:t>
            </a:r>
          </a:p>
          <a:p>
            <a:pPr marL="937007" lvl="1" hangingPunct="1">
              <a:lnSpc>
                <a:spcPct val="80000"/>
              </a:lnSpc>
              <a:spcBef>
                <a:spcPts val="1350"/>
              </a:spcBef>
              <a:buClr>
                <a:schemeClr val="tx1"/>
              </a:buClr>
            </a:pPr>
            <a:r>
              <a:rPr lang="en-US" sz="2300" dirty="0">
                <a:solidFill>
                  <a:schemeClr val="tx1"/>
                </a:solidFill>
                <a:latin typeface="" pitchFamily="16"/>
              </a:rPr>
              <a:t>Stand-up</a:t>
            </a:r>
          </a:p>
          <a:p>
            <a:pPr marL="937007" lvl="1" hangingPunct="1">
              <a:lnSpc>
                <a:spcPct val="80000"/>
              </a:lnSpc>
              <a:spcBef>
                <a:spcPts val="1350"/>
              </a:spcBef>
              <a:buClr>
                <a:schemeClr val="tx1"/>
              </a:buClr>
            </a:pPr>
            <a:r>
              <a:rPr lang="en-US" sz="2300" dirty="0">
                <a:solidFill>
                  <a:schemeClr val="tx1"/>
                </a:solidFill>
                <a:latin typeface="" pitchFamily="16"/>
              </a:rPr>
              <a:t>Focused on development tasks</a:t>
            </a:r>
          </a:p>
          <a:p>
            <a:pPr marL="937007" lvl="1" hangingPunct="1">
              <a:lnSpc>
                <a:spcPct val="80000"/>
              </a:lnSpc>
              <a:spcBef>
                <a:spcPts val="1350"/>
              </a:spcBef>
              <a:buClr>
                <a:schemeClr val="tx1"/>
              </a:buClr>
            </a:pPr>
            <a:r>
              <a:rPr lang="en-US" sz="2300" dirty="0">
                <a:solidFill>
                  <a:schemeClr val="tx1"/>
                </a:solidFill>
                <a:latin typeface="" pitchFamily="16"/>
              </a:rPr>
              <a:t>Only include folks involved in development</a:t>
            </a:r>
          </a:p>
          <a:p>
            <a:pPr marL="628560" hangingPunct="1">
              <a:lnSpc>
                <a:spcPct val="80000"/>
              </a:lnSpc>
              <a:spcBef>
                <a:spcPts val="1350"/>
              </a:spcBef>
              <a:buClr>
                <a:schemeClr val="tx1"/>
              </a:buClr>
            </a:pPr>
            <a:r>
              <a:rPr lang="en-US" sz="2900" dirty="0">
                <a:solidFill>
                  <a:schemeClr val="tx1"/>
                </a:solidFill>
                <a:latin typeface="" pitchFamily="16"/>
              </a:rPr>
              <a:t>Not for problem solving</a:t>
            </a:r>
          </a:p>
          <a:p>
            <a:pPr marL="971281" lvl="1" hangingPunct="1">
              <a:lnSpc>
                <a:spcPct val="80000"/>
              </a:lnSpc>
              <a:spcBef>
                <a:spcPts val="1350"/>
              </a:spcBef>
              <a:buClr>
                <a:schemeClr val="tx1"/>
              </a:buClr>
            </a:pPr>
            <a:r>
              <a:rPr lang="en-US" sz="1900" dirty="0">
                <a:solidFill>
                  <a:schemeClr val="tx1"/>
                </a:solidFill>
                <a:latin typeface="" pitchFamily="16"/>
              </a:rPr>
              <a:t>Solve problems in small groups after the meeting</a:t>
            </a:r>
          </a:p>
          <a:p>
            <a:pPr marL="628560" hangingPunct="1">
              <a:lnSpc>
                <a:spcPct val="80000"/>
              </a:lnSpc>
              <a:spcBef>
                <a:spcPts val="1350"/>
              </a:spcBef>
              <a:buClr>
                <a:schemeClr val="tx1"/>
              </a:buClr>
            </a:pPr>
            <a:r>
              <a:rPr lang="en-US" sz="2900" dirty="0">
                <a:solidFill>
                  <a:schemeClr val="tx1"/>
                </a:solidFill>
                <a:latin typeface="" pitchFamily="16"/>
              </a:rPr>
              <a:t>Helps avoid other unnecessary meetings</a:t>
            </a:r>
          </a:p>
          <a:p>
            <a:pPr marL="183961" indent="0" hangingPunct="1">
              <a:lnSpc>
                <a:spcPct val="80000"/>
              </a:lnSpc>
              <a:spcBef>
                <a:spcPts val="1350"/>
              </a:spcBef>
              <a:buNone/>
            </a:pPr>
            <a:endParaRPr lang="en-US" sz="2900" dirty="0">
              <a:latin typeface="" pitchFamily="16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36096" y="514148"/>
            <a:ext cx="3034135" cy="2356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Scrum">
            <a:extLst>
              <a:ext uri="{FF2B5EF4-FFF2-40B4-BE49-F238E27FC236}">
                <a16:creationId xmlns:a16="http://schemas.microsoft.com/office/drawing/2014/main" id="{71BF7789-3700-B91B-7F37-0E526DEA8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683" y="5409247"/>
            <a:ext cx="2928633" cy="135985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6350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542639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01187" y="255248"/>
            <a:ext cx="7177088" cy="762000"/>
          </a:xfrm>
        </p:spPr>
        <p:txBody>
          <a:bodyPr wrap="none" lIns="34340" tIns="34340" rIns="34340" bIns="34340" anchorCtr="0">
            <a:spAutoFit/>
          </a:bodyPr>
          <a:lstStyle/>
          <a:p>
            <a:pPr lvl="0" hangingPunct="1"/>
            <a:r>
              <a:rPr lang="en-US" sz="4500" dirty="0"/>
              <a:t>Everyone answers 3 questions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83568" y="5577688"/>
            <a:ext cx="7106534" cy="887523"/>
          </a:xfrm>
        </p:spPr>
        <p:txBody>
          <a:bodyPr wrap="none" lIns="34340" tIns="34340" rIns="34340" bIns="34340" anchor="t" anchorCtr="0">
            <a:spAutoFit/>
          </a:bodyPr>
          <a:lstStyle>
            <a:defPPr marL="660239" marR="0" lvl="0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5F7BAE"/>
              </a:buClr>
              <a:buSzPct val="150000"/>
              <a:buFont typeface="Lucida Grande" pitchFamily="2"/>
              <a:buNone/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39" algn="l"/>
                <a:tab pos="8229239" algn="l"/>
                <a:tab pos="9143640" algn="l"/>
                <a:tab pos="10058040" algn="l"/>
              </a:tabLst>
              <a:defRPr lang="en-US" sz="3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defPPr>
            <a:lvl1pPr marL="660239" marR="0" lvl="0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5F7BAE"/>
              </a:buClr>
              <a:buSzPct val="150000"/>
              <a:buFont typeface="Lucida Grande" pitchFamily="2"/>
              <a:buChar char="•"/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39" algn="l"/>
                <a:tab pos="8229239" algn="l"/>
                <a:tab pos="9143640" algn="l"/>
                <a:tab pos="10058040" algn="l"/>
              </a:tabLst>
              <a:defRPr lang="en-US" sz="3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1pPr>
            <a:lvl2pPr marL="1002960" marR="0" lvl="1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2pPr>
            <a:lvl3pPr marL="1346039" marR="0" lvl="2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39" algn="l"/>
                <a:tab pos="8229240" algn="l"/>
                <a:tab pos="9143640" algn="l"/>
                <a:tab pos="10058040" algn="l"/>
              </a:tabLst>
              <a:defRPr lang="en-US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3pPr>
            <a:lvl4pPr marL="1701718" marR="0" lvl="3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1828439" algn="l"/>
                <a:tab pos="2742838" algn="l"/>
                <a:tab pos="3657239" algn="l"/>
                <a:tab pos="4571639" algn="l"/>
                <a:tab pos="5486039" algn="l"/>
                <a:tab pos="6400439" algn="l"/>
                <a:tab pos="7314839" algn="l"/>
                <a:tab pos="8229239" algn="l"/>
                <a:tab pos="9143639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4pPr>
            <a:lvl5pPr marL="2044440" marR="0" lvl="4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5pPr>
            <a:lvl6pPr marL="2044440" marR="0" lvl="5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6pPr>
            <a:lvl7pPr marL="2044440" marR="0" lvl="6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7pPr>
            <a:lvl8pPr marL="2044440" marR="0" lvl="7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8pPr>
            <a:lvl9pPr marL="1944000" marR="0" lvl="8" indent="-21600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45000"/>
              <a:buFont typeface="StarSymbol"/>
              <a:buChar char="●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9pPr>
          </a:lstStyle>
          <a:p>
            <a:pPr marL="183961" indent="0" hangingPunct="1">
              <a:lnSpc>
                <a:spcPct val="70000"/>
              </a:lnSpc>
              <a:buClrTx/>
              <a:buNone/>
            </a:pPr>
            <a:r>
              <a:rPr lang="en-US" sz="2900" dirty="0">
                <a:solidFill>
                  <a:schemeClr val="tx1"/>
                </a:solidFill>
                <a:latin typeface="" pitchFamily="16"/>
              </a:rPr>
              <a:t>These are </a:t>
            </a:r>
            <a:r>
              <a:rPr lang="en-US" sz="2900" i="1" dirty="0">
                <a:solidFill>
                  <a:schemeClr val="tx1"/>
                </a:solidFill>
                <a:latin typeface="" pitchFamily="16"/>
              </a:rPr>
              <a:t>not</a:t>
            </a:r>
            <a:r>
              <a:rPr lang="en-US" sz="2900" dirty="0">
                <a:solidFill>
                  <a:schemeClr val="tx1"/>
                </a:solidFill>
                <a:latin typeface="" pitchFamily="16"/>
              </a:rPr>
              <a:t> status for the ScrumMaster</a:t>
            </a:r>
          </a:p>
          <a:p>
            <a:pPr marL="526861" indent="-342900" hangingPunct="1">
              <a:lnSpc>
                <a:spcPct val="70000"/>
              </a:lnSpc>
              <a:buClrTx/>
            </a:pPr>
            <a:r>
              <a:rPr lang="en-US" sz="2500" dirty="0">
                <a:solidFill>
                  <a:schemeClr val="tx1"/>
                </a:solidFill>
                <a:latin typeface="" pitchFamily="16"/>
              </a:rPr>
              <a:t>They are commitments in front of peers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09103" y="948475"/>
            <a:ext cx="6184507" cy="1371204"/>
            <a:chOff x="1676519" y="1054080"/>
            <a:chExt cx="6870601" cy="1523878"/>
          </a:xfrm>
        </p:grpSpPr>
        <p:sp>
          <p:nvSpPr>
            <p:cNvPr id="5" name="AutoShape 4"/>
            <p:cNvSpPr/>
            <p:nvPr/>
          </p:nvSpPr>
          <p:spPr>
            <a:xfrm>
              <a:off x="1676519" y="1549439"/>
              <a:ext cx="6769080" cy="1028519"/>
            </a:xfrm>
            <a:custGeom>
              <a:avLst>
                <a:gd name="f0" fmla="val 64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blipFill>
              <a:blip r:embed="rId3"/>
              <a:tile/>
            </a:blipFill>
            <a:ln w="25560">
              <a:solidFill>
                <a:srgbClr val="00531C"/>
              </a:solidFill>
              <a:prstDash val="solid"/>
              <a:miter/>
            </a:ln>
            <a:effectLst>
              <a:outerShdw dist="63640" dir="2700000" algn="tl">
                <a:srgbClr val="000000">
                  <a:alpha val="30000"/>
                </a:srgbClr>
              </a:outerShdw>
            </a:effectLst>
          </p:spPr>
          <p:txBody>
            <a:bodyPr vert="horz" wrap="none" lIns="0" tIns="0" rIns="0" bIns="0" anchor="ctr" anchorCtr="0" compatLnSpc="1"/>
            <a:lstStyle/>
            <a:p>
              <a:pPr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3200" dirty="0">
                  <a:solidFill>
                    <a:srgbClr val="FFFFFF"/>
                  </a:solidFill>
                  <a:latin typeface="Arial" pitchFamily="18"/>
                  <a:ea typeface="Arial" pitchFamily="2"/>
                  <a:cs typeface="Arial" pitchFamily="2"/>
                </a:rPr>
                <a:t>What did you do yesterday?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7594560" y="1054080"/>
              <a:ext cx="952560" cy="952560"/>
              <a:chOff x="7594560" y="1054080"/>
              <a:chExt cx="952560" cy="952560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7594560" y="1054080"/>
                <a:ext cx="952560" cy="952560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01823" dir="2700000" algn="tl">
                  <a:srgbClr val="000000">
                    <a:alpha val="80000"/>
                  </a:srgbClr>
                </a:outerShdw>
              </a:effectLst>
            </p:spPr>
          </p:pic>
          <p:sp>
            <p:nvSpPr>
              <p:cNvPr id="8" name="Rectangle 7"/>
              <p:cNvSpPr/>
              <p:nvPr/>
            </p:nvSpPr>
            <p:spPr>
              <a:xfrm>
                <a:off x="7789680" y="1117440"/>
                <a:ext cx="533520" cy="838439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  <a:effectLst>
                <a:outerShdw dist="25456" dir="13500000" algn="tl">
                  <a:srgbClr val="000000"/>
                </a:outerShdw>
              </a:effectLst>
            </p:spPr>
            <p:txBody>
              <a:bodyPr vert="horz" wrap="none" lIns="50760" tIns="50760" rIns="50760" bIns="50760" anchor="t" anchorCtr="0" compatLnSpc="1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822960" algn="l"/>
                    <a:tab pos="1645920" algn="l"/>
                    <a:tab pos="2468879" algn="l"/>
                    <a:tab pos="3291840" algn="l"/>
                    <a:tab pos="4114800" algn="l"/>
                    <a:tab pos="4937759" algn="l"/>
                    <a:tab pos="5760719" algn="l"/>
                    <a:tab pos="6583680" algn="l"/>
                    <a:tab pos="7406640" algn="l"/>
                    <a:tab pos="8229600" algn="l"/>
                    <a:tab pos="9052560" algn="l"/>
                  </a:tabLst>
                </a:pPr>
                <a:r>
                  <a:rPr lang="en-US" sz="4500">
                    <a:solidFill>
                      <a:srgbClr val="FFFFFF"/>
                    </a:solidFill>
                    <a:latin typeface="Arial Rounded MT Bold" pitchFamily="18"/>
                    <a:ea typeface="Arial Rounded MT Bold" pitchFamily="2"/>
                    <a:cs typeface="Arial Rounded MT Bold" pitchFamily="2"/>
                  </a:rPr>
                  <a:t>1</a:t>
                </a: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1509103" y="2331341"/>
            <a:ext cx="6184507" cy="1371206"/>
            <a:chOff x="1676519" y="2590919"/>
            <a:chExt cx="6870601" cy="1523880"/>
          </a:xfrm>
        </p:grpSpPr>
        <p:sp>
          <p:nvSpPr>
            <p:cNvPr id="10" name="AutoShape 9"/>
            <p:cNvSpPr/>
            <p:nvPr/>
          </p:nvSpPr>
          <p:spPr>
            <a:xfrm>
              <a:off x="1676519" y="3086280"/>
              <a:ext cx="6769080" cy="1028519"/>
            </a:xfrm>
            <a:custGeom>
              <a:avLst>
                <a:gd name="f0" fmla="val 64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blipFill>
              <a:blip r:embed="rId3"/>
              <a:tile/>
            </a:blipFill>
            <a:ln w="25560">
              <a:solidFill>
                <a:srgbClr val="00531C"/>
              </a:solidFill>
              <a:prstDash val="solid"/>
              <a:miter/>
            </a:ln>
            <a:effectLst>
              <a:outerShdw dist="63640" dir="2700000" algn="tl">
                <a:srgbClr val="000000">
                  <a:alpha val="30000"/>
                </a:srgbClr>
              </a:outerShdw>
            </a:effectLst>
          </p:spPr>
          <p:txBody>
            <a:bodyPr vert="horz" wrap="none" lIns="0" tIns="0" rIns="0" bIns="0" anchor="ctr" anchorCtr="0" compatLnSpc="1"/>
            <a:lstStyle/>
            <a:p>
              <a:pPr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3200">
                  <a:solidFill>
                    <a:srgbClr val="FFFFFF"/>
                  </a:solidFill>
                  <a:latin typeface="Arial" pitchFamily="18"/>
                  <a:ea typeface="Arial" pitchFamily="2"/>
                  <a:cs typeface="Arial" pitchFamily="2"/>
                </a:rPr>
                <a:t>What will you do today?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594560" y="2590919"/>
              <a:ext cx="952560" cy="952560"/>
              <a:chOff x="7594560" y="2590919"/>
              <a:chExt cx="952560" cy="952560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4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7594560" y="2590919"/>
                <a:ext cx="952560" cy="952560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01823" dir="2700000" algn="tl">
                  <a:srgbClr val="000000">
                    <a:alpha val="80000"/>
                  </a:srgbClr>
                </a:outerShdw>
              </a:effectLst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7789680" y="2654280"/>
                <a:ext cx="533520" cy="838439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  <a:effectLst>
                <a:outerShdw dist="25456" dir="13500000" algn="tl">
                  <a:srgbClr val="000000"/>
                </a:outerShdw>
              </a:effectLst>
            </p:spPr>
            <p:txBody>
              <a:bodyPr vert="horz" wrap="none" lIns="50760" tIns="50760" rIns="50760" bIns="50760" anchor="t" anchorCtr="0" compatLnSpc="1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822960" algn="l"/>
                    <a:tab pos="1645920" algn="l"/>
                    <a:tab pos="2468879" algn="l"/>
                    <a:tab pos="3291840" algn="l"/>
                    <a:tab pos="4114800" algn="l"/>
                    <a:tab pos="4937759" algn="l"/>
                    <a:tab pos="5760719" algn="l"/>
                    <a:tab pos="6583680" algn="l"/>
                    <a:tab pos="7406640" algn="l"/>
                    <a:tab pos="8229600" algn="l"/>
                    <a:tab pos="9052560" algn="l"/>
                  </a:tabLst>
                </a:pPr>
                <a:r>
                  <a:rPr lang="en-US" sz="4500">
                    <a:solidFill>
                      <a:srgbClr val="FFFFFF"/>
                    </a:solidFill>
                    <a:latin typeface="Arial Rounded MT Bold" pitchFamily="18"/>
                    <a:ea typeface="Arial Rounded MT Bold" pitchFamily="2"/>
                    <a:cs typeface="Arial Rounded MT Bold" pitchFamily="2"/>
                  </a:rPr>
                  <a:t>2</a:t>
                </a: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1509103" y="3713887"/>
            <a:ext cx="6184507" cy="1371205"/>
            <a:chOff x="1676519" y="4127400"/>
            <a:chExt cx="6870601" cy="1523879"/>
          </a:xfrm>
        </p:grpSpPr>
        <p:sp>
          <p:nvSpPr>
            <p:cNvPr id="15" name="AutoShape 14"/>
            <p:cNvSpPr/>
            <p:nvPr/>
          </p:nvSpPr>
          <p:spPr>
            <a:xfrm>
              <a:off x="1676519" y="4622760"/>
              <a:ext cx="6769080" cy="1028519"/>
            </a:xfrm>
            <a:custGeom>
              <a:avLst>
                <a:gd name="f0" fmla="val 64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blipFill>
              <a:blip r:embed="rId3"/>
              <a:tile/>
            </a:blipFill>
            <a:ln w="25560">
              <a:solidFill>
                <a:srgbClr val="00531C"/>
              </a:solidFill>
              <a:prstDash val="solid"/>
              <a:miter/>
            </a:ln>
            <a:effectLst>
              <a:outerShdw dist="63640" dir="2700000" algn="tl">
                <a:srgbClr val="000000">
                  <a:alpha val="30000"/>
                </a:srgbClr>
              </a:outerShdw>
            </a:effectLst>
          </p:spPr>
          <p:txBody>
            <a:bodyPr vert="horz" wrap="none" lIns="0" tIns="0" rIns="0" bIns="0" anchor="ctr" anchorCtr="0" compatLnSpc="1"/>
            <a:lstStyle/>
            <a:p>
              <a:pPr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3200" dirty="0">
                  <a:solidFill>
                    <a:srgbClr val="FFFFFF"/>
                  </a:solidFill>
                  <a:latin typeface="Arial" pitchFamily="18"/>
                  <a:ea typeface="Arial" pitchFamily="2"/>
                  <a:cs typeface="Arial" pitchFamily="2"/>
                </a:rPr>
                <a:t>Is anything in your way?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7594560" y="4127400"/>
              <a:ext cx="952560" cy="952560"/>
              <a:chOff x="7594560" y="4127400"/>
              <a:chExt cx="952560" cy="952560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7594560" y="4127400"/>
                <a:ext cx="952560" cy="952560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01823" dir="2700000" algn="tl">
                  <a:srgbClr val="000000">
                    <a:alpha val="80000"/>
                  </a:srgbClr>
                </a:outerShdw>
              </a:effectLst>
            </p:spPr>
          </p:pic>
          <p:sp>
            <p:nvSpPr>
              <p:cNvPr id="18" name="Rectangle 17"/>
              <p:cNvSpPr/>
              <p:nvPr/>
            </p:nvSpPr>
            <p:spPr>
              <a:xfrm>
                <a:off x="7789680" y="4190759"/>
                <a:ext cx="533520" cy="838439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  <a:effectLst>
                <a:outerShdw dist="25456" dir="13500000" algn="tl">
                  <a:srgbClr val="000000"/>
                </a:outerShdw>
              </a:effectLst>
            </p:spPr>
            <p:txBody>
              <a:bodyPr vert="horz" wrap="none" lIns="50760" tIns="50760" rIns="50760" bIns="50760" anchor="t" anchorCtr="0" compatLnSpc="1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822960" algn="l"/>
                    <a:tab pos="1645920" algn="l"/>
                    <a:tab pos="2468879" algn="l"/>
                    <a:tab pos="3291840" algn="l"/>
                    <a:tab pos="4114800" algn="l"/>
                    <a:tab pos="4937759" algn="l"/>
                    <a:tab pos="5760719" algn="l"/>
                    <a:tab pos="6583680" algn="l"/>
                    <a:tab pos="7406640" algn="l"/>
                    <a:tab pos="8229600" algn="l"/>
                    <a:tab pos="9052560" algn="l"/>
                  </a:tabLst>
                </a:pPr>
                <a:r>
                  <a:rPr lang="en-US" sz="4500">
                    <a:solidFill>
                      <a:srgbClr val="FFFFFF"/>
                    </a:solidFill>
                    <a:latin typeface="Arial Rounded MT Bold" pitchFamily="18"/>
                    <a:ea typeface="Arial Rounded MT Bold" pitchFamily="2"/>
                    <a:cs typeface="Arial Rounded MT Bold" pitchFamily="2"/>
                  </a:rPr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961366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51520" y="156266"/>
            <a:ext cx="4605338" cy="822325"/>
          </a:xfrm>
        </p:spPr>
        <p:txBody>
          <a:bodyPr wrap="none" lIns="34340" tIns="34340" rIns="34340" bIns="34340" anchorCtr="0">
            <a:spAutoFit/>
          </a:bodyPr>
          <a:lstStyle/>
          <a:p>
            <a:pPr lvl="0" hangingPunct="1"/>
            <a:r>
              <a:rPr lang="en-US" sz="4900" dirty="0"/>
              <a:t>The sprint review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6498" y="1093769"/>
            <a:ext cx="7657249" cy="4182272"/>
          </a:xfrm>
        </p:spPr>
        <p:txBody>
          <a:bodyPr wrap="square" lIns="34340" tIns="34340" rIns="34340" bIns="34340" anchor="t" anchorCtr="0">
            <a:spAutoFit/>
          </a:bodyPr>
          <a:lstStyle>
            <a:defPPr marL="660239" marR="0" lvl="0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5F7BAE"/>
              </a:buClr>
              <a:buSzPct val="150000"/>
              <a:buFont typeface="Lucida Grande" pitchFamily="2"/>
              <a:buNone/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39" algn="l"/>
                <a:tab pos="8229239" algn="l"/>
                <a:tab pos="9143640" algn="l"/>
                <a:tab pos="10058040" algn="l"/>
              </a:tabLst>
              <a:defRPr lang="en-US" sz="3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defPPr>
            <a:lvl1pPr marL="660239" marR="0" lvl="0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5F7BAE"/>
              </a:buClr>
              <a:buSzPct val="150000"/>
              <a:buFont typeface="Lucida Grande" pitchFamily="2"/>
              <a:buChar char="•"/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39" algn="l"/>
                <a:tab pos="8229239" algn="l"/>
                <a:tab pos="9143640" algn="l"/>
                <a:tab pos="10058040" algn="l"/>
              </a:tabLst>
              <a:defRPr lang="en-US" sz="3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1pPr>
            <a:lvl2pPr marL="1002960" marR="0" lvl="1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2pPr>
            <a:lvl3pPr marL="1346039" marR="0" lvl="2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39" algn="l"/>
                <a:tab pos="8229240" algn="l"/>
                <a:tab pos="9143640" algn="l"/>
                <a:tab pos="10058040" algn="l"/>
              </a:tabLst>
              <a:defRPr lang="en-US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3pPr>
            <a:lvl4pPr marL="1701718" marR="0" lvl="3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1828439" algn="l"/>
                <a:tab pos="2742838" algn="l"/>
                <a:tab pos="3657239" algn="l"/>
                <a:tab pos="4571639" algn="l"/>
                <a:tab pos="5486039" algn="l"/>
                <a:tab pos="6400439" algn="l"/>
                <a:tab pos="7314839" algn="l"/>
                <a:tab pos="8229239" algn="l"/>
                <a:tab pos="9143639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4pPr>
            <a:lvl5pPr marL="2044440" marR="0" lvl="4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5pPr>
            <a:lvl6pPr marL="2044440" marR="0" lvl="5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6pPr>
            <a:lvl7pPr marL="2044440" marR="0" lvl="6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7pPr>
            <a:lvl8pPr marL="2044440" marR="0" lvl="7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8pPr>
            <a:lvl9pPr marL="1944000" marR="0" lvl="8" indent="-21600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45000"/>
              <a:buFont typeface="StarSymbol"/>
              <a:buChar char="●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9pPr>
          </a:lstStyle>
          <a:p>
            <a:pPr marL="628560" hangingPunct="1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" pitchFamily="16"/>
              </a:rPr>
              <a:t>Team presents what it accomplished during the sprint</a:t>
            </a:r>
          </a:p>
          <a:p>
            <a:pPr marL="628560" hangingPunct="1">
              <a:lnSpc>
                <a:spcPct val="80000"/>
              </a:lnSpc>
              <a:spcBef>
                <a:spcPts val="135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" pitchFamily="16"/>
              </a:rPr>
              <a:t>Typically takes the form of a demo of new features or  underlying architecture</a:t>
            </a:r>
          </a:p>
          <a:p>
            <a:pPr marL="628560" hangingPunct="1">
              <a:lnSpc>
                <a:spcPct val="80000"/>
              </a:lnSpc>
              <a:spcBef>
                <a:spcPts val="135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" pitchFamily="16"/>
              </a:rPr>
              <a:t>Informal</a:t>
            </a:r>
          </a:p>
          <a:p>
            <a:pPr marL="937007" lvl="1" hangingPunct="1">
              <a:lnSpc>
                <a:spcPct val="80000"/>
              </a:lnSpc>
              <a:spcBef>
                <a:spcPts val="135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" pitchFamily="16"/>
              </a:rPr>
              <a:t>2-hour prep time rule</a:t>
            </a:r>
          </a:p>
          <a:p>
            <a:pPr marL="937007" lvl="1" hangingPunct="1">
              <a:lnSpc>
                <a:spcPct val="80000"/>
              </a:lnSpc>
              <a:spcBef>
                <a:spcPts val="135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" pitchFamily="16"/>
              </a:rPr>
              <a:t>No slides</a:t>
            </a:r>
          </a:p>
          <a:p>
            <a:pPr marL="628560" hangingPunct="1">
              <a:lnSpc>
                <a:spcPct val="80000"/>
              </a:lnSpc>
              <a:spcBef>
                <a:spcPts val="135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" pitchFamily="16"/>
              </a:rPr>
              <a:t>Whole team participates</a:t>
            </a:r>
          </a:p>
          <a:p>
            <a:pPr marL="628560" hangingPunct="1">
              <a:lnSpc>
                <a:spcPct val="80000"/>
              </a:lnSpc>
              <a:spcBef>
                <a:spcPts val="135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" pitchFamily="16"/>
              </a:rPr>
              <a:t>Invite the world</a:t>
            </a:r>
          </a:p>
          <a:p>
            <a:pPr marL="628560" hangingPunct="1">
              <a:lnSpc>
                <a:spcPct val="80000"/>
              </a:lnSpc>
              <a:spcBef>
                <a:spcPts val="135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" pitchFamily="16"/>
              </a:rPr>
              <a:t>We will do these during class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378936" y="4685360"/>
            <a:ext cx="2509124" cy="1674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429792" y="3184905"/>
            <a:ext cx="2509448" cy="1674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 descr="Scrum">
            <a:extLst>
              <a:ext uri="{FF2B5EF4-FFF2-40B4-BE49-F238E27FC236}">
                <a16:creationId xmlns:a16="http://schemas.microsoft.com/office/drawing/2014/main" id="{08EF82DC-E848-EBB4-5D08-2A4FE8F37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19603"/>
            <a:ext cx="2568593" cy="1192676"/>
          </a:xfrm>
          <a:prstGeom prst="rect">
            <a:avLst/>
          </a:prstGeom>
          <a:solidFill>
            <a:schemeClr val="accent2">
              <a:lumMod val="50000"/>
            </a:schemeClr>
          </a:solidFill>
          <a:ln w="6350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109122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51520" y="332656"/>
            <a:ext cx="5153025" cy="822325"/>
          </a:xfrm>
        </p:spPr>
        <p:txBody>
          <a:bodyPr wrap="none" lIns="34340" tIns="34340" rIns="34340" bIns="34340" anchorCtr="0">
            <a:spAutoFit/>
          </a:bodyPr>
          <a:lstStyle/>
          <a:p>
            <a:pPr lvl="0" hangingPunct="1"/>
            <a:r>
              <a:rPr lang="en-US" sz="4900" dirty="0"/>
              <a:t>Sprint retrospective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83569" y="1556792"/>
            <a:ext cx="7560840" cy="4162779"/>
          </a:xfrm>
        </p:spPr>
        <p:txBody>
          <a:bodyPr wrap="square" lIns="34340" tIns="34340" rIns="34340" bIns="34340" anchor="t" anchorCtr="0">
            <a:spAutoFit/>
          </a:bodyPr>
          <a:lstStyle>
            <a:defPPr marL="660239" marR="0" lvl="0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5F7BAE"/>
              </a:buClr>
              <a:buSzPct val="150000"/>
              <a:buFont typeface="Lucida Grande" pitchFamily="2"/>
              <a:buNone/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39" algn="l"/>
                <a:tab pos="8229239" algn="l"/>
                <a:tab pos="9143640" algn="l"/>
                <a:tab pos="10058040" algn="l"/>
              </a:tabLst>
              <a:defRPr lang="en-US" sz="3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defPPr>
            <a:lvl1pPr marL="660239" marR="0" lvl="0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5F7BAE"/>
              </a:buClr>
              <a:buSzPct val="150000"/>
              <a:buFont typeface="Lucida Grande" pitchFamily="2"/>
              <a:buChar char="•"/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39" algn="l"/>
                <a:tab pos="8229239" algn="l"/>
                <a:tab pos="9143640" algn="l"/>
                <a:tab pos="10058040" algn="l"/>
              </a:tabLst>
              <a:defRPr lang="en-US" sz="3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1pPr>
            <a:lvl2pPr marL="1002960" marR="0" lvl="1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2pPr>
            <a:lvl3pPr marL="1346039" marR="0" lvl="2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39" algn="l"/>
                <a:tab pos="8229240" algn="l"/>
                <a:tab pos="9143640" algn="l"/>
                <a:tab pos="10058040" algn="l"/>
              </a:tabLst>
              <a:defRPr lang="en-US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3pPr>
            <a:lvl4pPr marL="1701718" marR="0" lvl="3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1828439" algn="l"/>
                <a:tab pos="2742838" algn="l"/>
                <a:tab pos="3657239" algn="l"/>
                <a:tab pos="4571639" algn="l"/>
                <a:tab pos="5486039" algn="l"/>
                <a:tab pos="6400439" algn="l"/>
                <a:tab pos="7314839" algn="l"/>
                <a:tab pos="8229239" algn="l"/>
                <a:tab pos="9143639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4pPr>
            <a:lvl5pPr marL="2044440" marR="0" lvl="4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5pPr>
            <a:lvl6pPr marL="2044440" marR="0" lvl="5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6pPr>
            <a:lvl7pPr marL="2044440" marR="0" lvl="6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7pPr>
            <a:lvl8pPr marL="2044440" marR="0" lvl="7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8pPr>
            <a:lvl9pPr marL="1944000" marR="0" lvl="8" indent="-21600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45000"/>
              <a:buFont typeface="StarSymbol"/>
              <a:buChar char="●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9pPr>
          </a:lstStyle>
          <a:p>
            <a:pPr marL="641161" indent="-457200" hangingPunct="1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chemeClr val="tx1"/>
                </a:solidFill>
                <a:latin typeface="" pitchFamily="16"/>
              </a:rPr>
              <a:t>Periodically take a look at what is and is not working</a:t>
            </a:r>
          </a:p>
          <a:p>
            <a:pPr marL="641161" indent="-457200" hangingPunct="1">
              <a:lnSpc>
                <a:spcPct val="80000"/>
              </a:lnSpc>
              <a:spcBef>
                <a:spcPts val="1168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chemeClr val="tx1"/>
                </a:solidFill>
                <a:latin typeface="" pitchFamily="16"/>
              </a:rPr>
              <a:t>Typically, ~15 minutes</a:t>
            </a:r>
          </a:p>
          <a:p>
            <a:pPr marL="641161" indent="-457200" hangingPunct="1">
              <a:lnSpc>
                <a:spcPct val="80000"/>
              </a:lnSpc>
              <a:spcBef>
                <a:spcPts val="1168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chemeClr val="tx1"/>
                </a:solidFill>
                <a:latin typeface="" pitchFamily="16"/>
              </a:rPr>
              <a:t>Done after every sprint</a:t>
            </a:r>
          </a:p>
          <a:p>
            <a:pPr marL="641161" indent="-457200" hangingPunct="1">
              <a:lnSpc>
                <a:spcPct val="80000"/>
              </a:lnSpc>
              <a:spcBef>
                <a:spcPts val="1168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chemeClr val="tx1"/>
                </a:solidFill>
                <a:latin typeface="" pitchFamily="16"/>
              </a:rPr>
              <a:t>Whole team participates</a:t>
            </a:r>
          </a:p>
          <a:p>
            <a:pPr marL="937007" lvl="1" hangingPunct="1">
              <a:lnSpc>
                <a:spcPct val="80000"/>
              </a:lnSpc>
              <a:spcBef>
                <a:spcPts val="1168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500" dirty="0" err="1">
                <a:solidFill>
                  <a:schemeClr val="tx1"/>
                </a:solidFill>
                <a:latin typeface="" pitchFamily="16"/>
              </a:rPr>
              <a:t>ScrumMaster</a:t>
            </a:r>
            <a:endParaRPr lang="en-US" sz="2500" dirty="0">
              <a:solidFill>
                <a:schemeClr val="tx1"/>
              </a:solidFill>
              <a:latin typeface="" pitchFamily="16"/>
            </a:endParaRPr>
          </a:p>
          <a:p>
            <a:pPr marL="937007" lvl="1" hangingPunct="1">
              <a:lnSpc>
                <a:spcPct val="80000"/>
              </a:lnSpc>
              <a:spcBef>
                <a:spcPts val="1168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/>
                </a:solidFill>
                <a:latin typeface="" pitchFamily="16"/>
              </a:rPr>
              <a:t>Product owner</a:t>
            </a:r>
          </a:p>
          <a:p>
            <a:pPr marL="937007" lvl="1" hangingPunct="1">
              <a:lnSpc>
                <a:spcPct val="80000"/>
              </a:lnSpc>
              <a:spcBef>
                <a:spcPts val="1168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/>
                </a:solidFill>
                <a:latin typeface="" pitchFamily="16"/>
              </a:rPr>
              <a:t>Developers</a:t>
            </a:r>
          </a:p>
          <a:p>
            <a:pPr marL="937007" lvl="1" hangingPunct="1">
              <a:lnSpc>
                <a:spcPct val="80000"/>
              </a:lnSpc>
              <a:spcBef>
                <a:spcPts val="1168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/>
                </a:solidFill>
                <a:latin typeface="" pitchFamily="16"/>
              </a:rPr>
              <a:t>Typically, </a:t>
            </a:r>
            <a:r>
              <a:rPr lang="en-US" sz="2500" i="1" dirty="0">
                <a:solidFill>
                  <a:schemeClr val="tx1"/>
                </a:solidFill>
                <a:latin typeface="" pitchFamily="16"/>
              </a:rPr>
              <a:t>NOT</a:t>
            </a:r>
            <a:r>
              <a:rPr lang="en-US" sz="2500" dirty="0">
                <a:solidFill>
                  <a:schemeClr val="tx1"/>
                </a:solidFill>
                <a:latin typeface="" pitchFamily="16"/>
              </a:rPr>
              <a:t> other clients, managers</a:t>
            </a:r>
          </a:p>
        </p:txBody>
      </p:sp>
    </p:spTree>
    <p:extLst>
      <p:ext uri="{BB962C8B-B14F-4D97-AF65-F5344CB8AC3E}">
        <p14:creationId xmlns:p14="http://schemas.microsoft.com/office/powerpoint/2010/main" val="21949806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8143" y="227246"/>
            <a:ext cx="5356632" cy="747998"/>
          </a:xfrm>
        </p:spPr>
        <p:txBody>
          <a:bodyPr wrap="none" lIns="34340" tIns="34340" rIns="34340" bIns="34340" anchorCtr="0">
            <a:spAutoFit/>
          </a:bodyPr>
          <a:lstStyle/>
          <a:p>
            <a:pPr lvl="0" hangingPunct="1"/>
            <a:r>
              <a:rPr lang="en-US" sz="4900" dirty="0"/>
              <a:t>Sprint Retrospective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0025" y="1127066"/>
            <a:ext cx="8141432" cy="1161958"/>
          </a:xfrm>
        </p:spPr>
        <p:txBody>
          <a:bodyPr wrap="none" lIns="34340" tIns="34340" rIns="34340" bIns="34340" anchor="t" anchorCtr="0">
            <a:spAutoFit/>
          </a:bodyPr>
          <a:lstStyle>
            <a:defPPr marL="660239" marR="0" lvl="0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5F7BAE"/>
              </a:buClr>
              <a:buSzPct val="150000"/>
              <a:buFont typeface="Lucida Grande" pitchFamily="2"/>
              <a:buNone/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39" algn="l"/>
                <a:tab pos="8229239" algn="l"/>
                <a:tab pos="9143640" algn="l"/>
                <a:tab pos="10058040" algn="l"/>
              </a:tabLst>
              <a:defRPr lang="en-US" sz="3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defPPr>
            <a:lvl1pPr marL="660239" marR="0" lvl="0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5F7BAE"/>
              </a:buClr>
              <a:buSzPct val="150000"/>
              <a:buFont typeface="Lucida Grande" pitchFamily="2"/>
              <a:buChar char="•"/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39" algn="l"/>
                <a:tab pos="8229239" algn="l"/>
                <a:tab pos="9143640" algn="l"/>
                <a:tab pos="10058040" algn="l"/>
              </a:tabLst>
              <a:defRPr lang="en-US" sz="3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1pPr>
            <a:lvl2pPr marL="1002960" marR="0" lvl="1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2pPr>
            <a:lvl3pPr marL="1346039" marR="0" lvl="2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39" algn="l"/>
                <a:tab pos="8229240" algn="l"/>
                <a:tab pos="9143640" algn="l"/>
                <a:tab pos="10058040" algn="l"/>
              </a:tabLst>
              <a:defRPr lang="en-US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3pPr>
            <a:lvl4pPr marL="1701718" marR="0" lvl="3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1828439" algn="l"/>
                <a:tab pos="2742838" algn="l"/>
                <a:tab pos="3657239" algn="l"/>
                <a:tab pos="4571639" algn="l"/>
                <a:tab pos="5486039" algn="l"/>
                <a:tab pos="6400439" algn="l"/>
                <a:tab pos="7314839" algn="l"/>
                <a:tab pos="8229239" algn="l"/>
                <a:tab pos="9143639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4pPr>
            <a:lvl5pPr marL="2044440" marR="0" lvl="4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5pPr>
            <a:lvl6pPr marL="2044440" marR="0" lvl="5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6pPr>
            <a:lvl7pPr marL="2044440" marR="0" lvl="6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7pPr>
            <a:lvl8pPr marL="2044440" marR="0" lvl="7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8pPr>
            <a:lvl9pPr marL="1944000" marR="0" lvl="8" indent="-21600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45000"/>
              <a:buFont typeface="StarSymbol"/>
              <a:buChar char="●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9pPr>
          </a:lstStyle>
          <a:p>
            <a:pPr marL="628560" hangingPunct="1">
              <a:buClr>
                <a:schemeClr val="tx1"/>
              </a:buClr>
            </a:pPr>
            <a:r>
              <a:rPr lang="en-US" sz="3200" dirty="0">
                <a:solidFill>
                  <a:schemeClr val="tx1"/>
                </a:solidFill>
              </a:rPr>
              <a:t>Start / Stop / Continue</a:t>
            </a:r>
            <a:endParaRPr lang="en-US" sz="2900" dirty="0">
              <a:solidFill>
                <a:schemeClr val="tx1"/>
              </a:solidFill>
              <a:latin typeface="" pitchFamily="16"/>
            </a:endParaRPr>
          </a:p>
          <a:p>
            <a:pPr marL="628560" hangingPunct="1">
              <a:buClr>
                <a:schemeClr val="tx1"/>
              </a:buClr>
            </a:pPr>
            <a:r>
              <a:rPr lang="en-US" sz="2400" dirty="0">
                <a:solidFill>
                  <a:schemeClr val="tx1"/>
                </a:solidFill>
                <a:latin typeface="" pitchFamily="16"/>
              </a:rPr>
              <a:t>Whole team gathers and discusses	what they’d like to:</a:t>
            </a:r>
          </a:p>
        </p:txBody>
      </p:sp>
      <p:sp>
        <p:nvSpPr>
          <p:cNvPr id="4" name="AutoShape 3"/>
          <p:cNvSpPr/>
          <p:nvPr/>
        </p:nvSpPr>
        <p:spPr>
          <a:xfrm>
            <a:off x="1349022" y="2537040"/>
            <a:ext cx="3440769" cy="879800"/>
          </a:xfrm>
          <a:custGeom>
            <a:avLst>
              <a:gd name="f0" fmla="val 6732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blipFill>
            <a:blip r:embed="rId3"/>
            <a:tile/>
          </a:blipFill>
          <a:ln w="25560">
            <a:solidFill>
              <a:srgbClr val="003C83"/>
            </a:solidFill>
            <a:prstDash val="solid"/>
            <a:miter/>
          </a:ln>
          <a:effectLst>
            <a:outerShdw dist="63640" dir="2700000" algn="tl">
              <a:srgbClr val="000000">
                <a:alpha val="30000"/>
              </a:srgbClr>
            </a:outerShdw>
          </a:effectLst>
        </p:spPr>
        <p:txBody>
          <a:bodyPr vert="horz" wrap="none" lIns="0" tIns="0" rIns="0" bIns="0" anchor="ctr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3200">
                <a:solidFill>
                  <a:srgbClr val="FFFFFF"/>
                </a:solidFill>
                <a:latin typeface="Gill Sans" pitchFamily="18"/>
                <a:ea typeface="Gill Sans" pitchFamily="2"/>
                <a:cs typeface="Gill Sans" pitchFamily="2"/>
              </a:rPr>
              <a:t>Start doing</a:t>
            </a:r>
          </a:p>
        </p:txBody>
      </p:sp>
      <p:sp>
        <p:nvSpPr>
          <p:cNvPr id="5" name="AutoShape 4"/>
          <p:cNvSpPr/>
          <p:nvPr/>
        </p:nvSpPr>
        <p:spPr>
          <a:xfrm>
            <a:off x="2846459" y="3645537"/>
            <a:ext cx="3441094" cy="879800"/>
          </a:xfrm>
          <a:custGeom>
            <a:avLst>
              <a:gd name="f0" fmla="val 6732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blipFill>
            <a:blip r:embed="rId3"/>
            <a:tile/>
          </a:blipFill>
          <a:ln w="25560">
            <a:solidFill>
              <a:srgbClr val="003C83"/>
            </a:solidFill>
            <a:prstDash val="solid"/>
            <a:miter/>
          </a:ln>
          <a:effectLst>
            <a:outerShdw dist="63640" dir="2700000" algn="tl">
              <a:srgbClr val="000000">
                <a:alpha val="30000"/>
              </a:srgbClr>
            </a:outerShdw>
          </a:effectLst>
        </p:spPr>
        <p:txBody>
          <a:bodyPr vert="horz" wrap="none" lIns="0" tIns="0" rIns="0" bIns="0" anchor="ctr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3200">
                <a:solidFill>
                  <a:srgbClr val="FFFFFF"/>
                </a:solidFill>
                <a:latin typeface="Gill Sans" pitchFamily="18"/>
                <a:ea typeface="Gill Sans" pitchFamily="2"/>
                <a:cs typeface="Gill Sans" pitchFamily="2"/>
              </a:rPr>
              <a:t>Stop doing</a:t>
            </a:r>
          </a:p>
        </p:txBody>
      </p:sp>
      <p:sp>
        <p:nvSpPr>
          <p:cNvPr id="6" name="AutoShape 5"/>
          <p:cNvSpPr/>
          <p:nvPr/>
        </p:nvSpPr>
        <p:spPr>
          <a:xfrm>
            <a:off x="4344223" y="4754034"/>
            <a:ext cx="3440769" cy="879800"/>
          </a:xfrm>
          <a:custGeom>
            <a:avLst>
              <a:gd name="f0" fmla="val 6732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blipFill>
            <a:blip r:embed="rId3"/>
            <a:tile/>
          </a:blipFill>
          <a:ln w="25560">
            <a:solidFill>
              <a:srgbClr val="003C83"/>
            </a:solidFill>
            <a:prstDash val="solid"/>
            <a:miter/>
          </a:ln>
          <a:effectLst>
            <a:outerShdw dist="63640" dir="2700000" algn="tl">
              <a:srgbClr val="000000">
                <a:alpha val="30000"/>
              </a:srgbClr>
            </a:outerShdw>
          </a:effectLst>
        </p:spPr>
        <p:txBody>
          <a:bodyPr vert="horz" wrap="none" lIns="0" tIns="0" rIns="0" bIns="0" anchor="ctr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3200">
                <a:solidFill>
                  <a:srgbClr val="FFFFFF"/>
                </a:solidFill>
                <a:latin typeface="Gill Sans" pitchFamily="18"/>
                <a:ea typeface="Gill Sans" pitchFamily="2"/>
                <a:cs typeface="Gill Sans" pitchFamily="2"/>
              </a:rPr>
              <a:t>Continue doing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95536" y="4495621"/>
            <a:ext cx="2789103" cy="2108477"/>
            <a:chOff x="1117440" y="5048280"/>
            <a:chExt cx="3098519" cy="234324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1117440" y="5048280"/>
              <a:ext cx="3098519" cy="23432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Rectangle 8"/>
            <p:cNvSpPr/>
            <p:nvPr/>
          </p:nvSpPr>
          <p:spPr>
            <a:xfrm>
              <a:off x="1279440" y="5276880"/>
              <a:ext cx="2503440" cy="16765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ctr" anchorCtr="0" compatLnSpc="1"/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300" dirty="0">
                  <a:solidFill>
                    <a:srgbClr val="FF0000"/>
                  </a:solidFill>
                  <a:latin typeface="Comic Sans MS" pitchFamily="18"/>
                  <a:ea typeface="ヒラギノ角ゴ Pro W3" pitchFamily="2"/>
                  <a:cs typeface="ヒラギノ角ゴ Pro W3" pitchFamily="2"/>
                </a:rPr>
                <a:t>This is just one </a:t>
              </a:r>
            </a:p>
            <a:p>
              <a:pPr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300" dirty="0">
                  <a:solidFill>
                    <a:srgbClr val="FF0000"/>
                  </a:solidFill>
                  <a:latin typeface="Comic Sans MS" pitchFamily="18"/>
                  <a:ea typeface="ヒラギノ角ゴ Pro W3" pitchFamily="2"/>
                  <a:cs typeface="ヒラギノ角ゴ Pro W3" pitchFamily="2"/>
                </a:rPr>
                <a:t>of many ways </a:t>
              </a:r>
            </a:p>
            <a:p>
              <a:pPr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300" dirty="0">
                  <a:solidFill>
                    <a:srgbClr val="FF0000"/>
                  </a:solidFill>
                  <a:latin typeface="Comic Sans MS" pitchFamily="18"/>
                  <a:ea typeface="ヒラギノ角ゴ Pro W3" pitchFamily="2"/>
                  <a:cs typeface="ヒラギノ角ゴ Pro W3" pitchFamily="2"/>
                </a:rPr>
                <a:t>to do a sprint </a:t>
              </a:r>
            </a:p>
            <a:p>
              <a:pPr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300" dirty="0">
                  <a:solidFill>
                    <a:srgbClr val="FF0000"/>
                  </a:solidFill>
                  <a:latin typeface="Comic Sans MS" pitchFamily="18"/>
                  <a:ea typeface="ヒラギノ角ゴ Pro W3" pitchFamily="2"/>
                  <a:cs typeface="ヒラギノ角ゴ Pro W3" pitchFamily="2"/>
                </a:rPr>
                <a:t>retrospective.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961258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D4165B-34CB-837D-59E7-C877B13642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F9645-45D2-EDB5-8318-421D97B0484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10855" y="228926"/>
            <a:ext cx="4706938" cy="822325"/>
          </a:xfrm>
        </p:spPr>
        <p:txBody>
          <a:bodyPr wrap="none" lIns="34340" tIns="34340" rIns="34340" bIns="34340" anchorCtr="0">
            <a:spAutoFit/>
          </a:bodyPr>
          <a:lstStyle/>
          <a:p>
            <a:pPr lvl="0" hangingPunct="1"/>
            <a:r>
              <a:rPr lang="en-US" sz="4900" dirty="0"/>
              <a:t>Scrum framework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70EFAF0-3944-25B9-C590-E475AB16A626}"/>
              </a:ext>
            </a:extLst>
          </p:cNvPr>
          <p:cNvGrpSpPr/>
          <p:nvPr/>
        </p:nvGrpSpPr>
        <p:grpSpPr>
          <a:xfrm>
            <a:off x="651665" y="971472"/>
            <a:ext cx="3726259" cy="1839613"/>
            <a:chOff x="723959" y="1079639"/>
            <a:chExt cx="4139641" cy="2044440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51BBBEAB-47C9-FEA5-D4C0-F68A845B0722}"/>
                </a:ext>
              </a:extLst>
            </p:cNvPr>
            <p:cNvSpPr/>
            <p:nvPr/>
          </p:nvSpPr>
          <p:spPr>
            <a:xfrm>
              <a:off x="736200" y="1079639"/>
              <a:ext cx="4127400" cy="2044440"/>
            </a:xfrm>
            <a:custGeom>
              <a:avLst>
                <a:gd name="f0" fmla="val 3219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blipFill>
              <a:blip r:embed="rId3"/>
              <a:tile tx="0" ty="0" sx="100000" sy="100000" flip="none" algn="tl"/>
            </a:blipFill>
            <a:ln w="25560">
              <a:solidFill>
                <a:srgbClr val="003C83"/>
              </a:solidFill>
              <a:prstDash val="solid"/>
              <a:miter/>
            </a:ln>
            <a:effectLst>
              <a:outerShdw dist="63640" dir="2700000" algn="tl">
                <a:srgbClr val="000000">
                  <a:alpha val="30000"/>
                </a:srgbClr>
              </a:outerShdw>
            </a:effectLst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chemeClr val="bg1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3EF222B-FAAE-F7D0-BE8A-F0AADA06E2A3}"/>
                </a:ext>
              </a:extLst>
            </p:cNvPr>
            <p:cNvSpPr/>
            <p:nvPr/>
          </p:nvSpPr>
          <p:spPr>
            <a:xfrm>
              <a:off x="875879" y="1701719"/>
              <a:ext cx="2806560" cy="13204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50760" tIns="50760" rIns="50760" bIns="50760" anchor="t" anchorCtr="0" compatLnSpc="1"/>
            <a:lstStyle/>
            <a:p>
              <a:pPr>
                <a:spcBef>
                  <a:spcPts val="0"/>
                </a:spcBef>
                <a:spcAft>
                  <a:spcPts val="0"/>
                </a:spcAft>
                <a:buSzPct val="125000"/>
                <a:buFont typeface="Gill Sans" pitchFamily="34"/>
                <a:buChar char="•"/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200" dirty="0">
                  <a:solidFill>
                    <a:schemeClr val="bg1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Product owner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  <a:buSzPct val="125000"/>
                <a:buFont typeface="Gill Sans" pitchFamily="34"/>
                <a:buChar char="•"/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200" dirty="0">
                  <a:solidFill>
                    <a:schemeClr val="bg1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ScrumMaster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  <a:buSzPct val="125000"/>
                <a:buFont typeface="Gill Sans" pitchFamily="34"/>
                <a:buChar char="•"/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200" dirty="0">
                  <a:solidFill>
                    <a:schemeClr val="bg1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Developers</a:t>
              </a:r>
            </a:p>
          </p:txBody>
        </p:sp>
        <p:sp>
          <p:nvSpPr>
            <p:cNvPr id="7" name="AutoShape 6">
              <a:extLst>
                <a:ext uri="{FF2B5EF4-FFF2-40B4-BE49-F238E27FC236}">
                  <a16:creationId xmlns:a16="http://schemas.microsoft.com/office/drawing/2014/main" id="{AE4913BF-54CF-88D2-151E-A776B78229FF}"/>
                </a:ext>
              </a:extLst>
            </p:cNvPr>
            <p:cNvSpPr/>
            <p:nvPr/>
          </p:nvSpPr>
          <p:spPr>
            <a:xfrm>
              <a:off x="3491640" y="1675439"/>
              <a:ext cx="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val 13734"/>
                <a:gd name="f8" fmla="val 65"/>
                <a:gd name="f9" fmla="val 4547"/>
                <a:gd name="f10" fmla="val 550"/>
                <a:gd name="f11" fmla="val 111"/>
                <a:gd name="f12" fmla="val 6203"/>
                <a:gd name="f13" fmla="val 14"/>
                <a:gd name="f14" fmla="val 14130"/>
                <a:gd name="f15" fmla="val 9"/>
                <a:gd name="f16" fmla="val 16620"/>
                <a:gd name="f17" fmla="val 5"/>
                <a:gd name="f18" fmla="val 19110"/>
                <a:gd name="f19" fmla="val 7200"/>
                <a:gd name="f20" fmla="val 14400"/>
                <a:gd name="f21" fmla="val 18978"/>
                <a:gd name="f22" fmla="val 22"/>
                <a:gd name="f23" fmla="val 16356"/>
                <a:gd name="f24" fmla="val 43"/>
                <a:gd name="f25" fmla="+- 0 0 0"/>
                <a:gd name="f26" fmla="*/ f3 1 21600"/>
                <a:gd name="f27" fmla="*/ f4 1 21600"/>
                <a:gd name="f28" fmla="*/ f25 f0 1"/>
                <a:gd name="f29" fmla="*/ 0 f26 1"/>
                <a:gd name="f30" fmla="*/ 21600 f26 1"/>
                <a:gd name="f31" fmla="*/ 21600 f27 1"/>
                <a:gd name="f32" fmla="*/ 0 f27 1"/>
                <a:gd name="f33" fmla="*/ f28 1 f2"/>
                <a:gd name="f34" fmla="+- f3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29" y="f32"/>
                </a:cxn>
                <a:cxn ang="f34">
                  <a:pos x="f30" y="f31"/>
                </a:cxn>
              </a:cxnLst>
              <a:rect l="f29" t="f32" r="f30" b="f31"/>
              <a:pathLst>
                <a:path w="21600" h="21600">
                  <a:moveTo>
                    <a:pt x="f7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5" y="f6"/>
                  </a:cubicBezTo>
                  <a:cubicBezTo>
                    <a:pt x="f19" y="f6"/>
                    <a:pt x="f20" y="f6"/>
                    <a:pt x="f6" y="f6"/>
                  </a:cubicBezTo>
                  <a:cubicBezTo>
                    <a:pt x="f6" y="f20"/>
                    <a:pt x="f6" y="f19"/>
                    <a:pt x="f6" y="f5"/>
                  </a:cubicBezTo>
                  <a:cubicBezTo>
                    <a:pt x="f21" y="f22"/>
                    <a:pt x="f23" y="f24"/>
                    <a:pt x="f7" y="f8"/>
                  </a:cubicBezTo>
                  <a:cubicBezTo>
                    <a:pt x="f7" y="f8"/>
                    <a:pt x="f7" y="f8"/>
                    <a:pt x="f7" y="f8"/>
                  </a:cubicBezTo>
                  <a:cubicBezTo>
                    <a:pt x="f7" y="f8"/>
                    <a:pt x="f7" y="f8"/>
                    <a:pt x="f7" y="f8"/>
                  </a:cubicBezTo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chemeClr val="bg1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8" name="AutoShape 7">
              <a:extLst>
                <a:ext uri="{FF2B5EF4-FFF2-40B4-BE49-F238E27FC236}">
                  <a16:creationId xmlns:a16="http://schemas.microsoft.com/office/drawing/2014/main" id="{26C721E7-896E-834C-7B50-5979BFE978FF}"/>
                </a:ext>
              </a:extLst>
            </p:cNvPr>
            <p:cNvSpPr/>
            <p:nvPr/>
          </p:nvSpPr>
          <p:spPr>
            <a:xfrm>
              <a:off x="723959" y="1079639"/>
              <a:ext cx="495000" cy="4568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val 13734"/>
                <a:gd name="f8" fmla="val 65"/>
                <a:gd name="f9" fmla="val 4547"/>
                <a:gd name="f10" fmla="val 550"/>
                <a:gd name="f11" fmla="val 111"/>
                <a:gd name="f12" fmla="val 6203"/>
                <a:gd name="f13" fmla="val 14"/>
                <a:gd name="f14" fmla="val 14130"/>
                <a:gd name="f15" fmla="val 9"/>
                <a:gd name="f16" fmla="val 16620"/>
                <a:gd name="f17" fmla="val 5"/>
                <a:gd name="f18" fmla="val 19110"/>
                <a:gd name="f19" fmla="val 7200"/>
                <a:gd name="f20" fmla="val 14400"/>
                <a:gd name="f21" fmla="val 18978"/>
                <a:gd name="f22" fmla="val 22"/>
                <a:gd name="f23" fmla="val 16356"/>
                <a:gd name="f24" fmla="val 43"/>
                <a:gd name="f25" fmla="+- 0 0 0"/>
                <a:gd name="f26" fmla="*/ f3 1 21600"/>
                <a:gd name="f27" fmla="*/ f4 1 21600"/>
                <a:gd name="f28" fmla="*/ f25 f0 1"/>
                <a:gd name="f29" fmla="*/ 0 f26 1"/>
                <a:gd name="f30" fmla="*/ 21600 f26 1"/>
                <a:gd name="f31" fmla="*/ 21600 f27 1"/>
                <a:gd name="f32" fmla="*/ 0 f27 1"/>
                <a:gd name="f33" fmla="*/ f28 1 f2"/>
                <a:gd name="f34" fmla="+- f3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29" y="f32"/>
                </a:cxn>
                <a:cxn ang="f34">
                  <a:pos x="f30" y="f31"/>
                </a:cxn>
              </a:cxnLst>
              <a:rect l="f29" t="f32" r="f30" b="f31"/>
              <a:pathLst>
                <a:path w="21600" h="21600">
                  <a:moveTo>
                    <a:pt x="f7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5" y="f6"/>
                  </a:cubicBezTo>
                  <a:cubicBezTo>
                    <a:pt x="f19" y="f6"/>
                    <a:pt x="f20" y="f6"/>
                    <a:pt x="f6" y="f6"/>
                  </a:cubicBezTo>
                  <a:cubicBezTo>
                    <a:pt x="f6" y="f20"/>
                    <a:pt x="f6" y="f19"/>
                    <a:pt x="f6" y="f5"/>
                  </a:cubicBezTo>
                  <a:cubicBezTo>
                    <a:pt x="f21" y="f22"/>
                    <a:pt x="f23" y="f24"/>
                    <a:pt x="f7" y="f8"/>
                  </a:cubicBezTo>
                  <a:cubicBezTo>
                    <a:pt x="f7" y="f8"/>
                    <a:pt x="f7" y="f8"/>
                    <a:pt x="f7" y="f8"/>
                  </a:cubicBezTo>
                  <a:cubicBezTo>
                    <a:pt x="f7" y="f8"/>
                    <a:pt x="f7" y="f8"/>
                    <a:pt x="f7" y="f8"/>
                  </a:cubicBezTo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chemeClr val="bg1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3AC9BA8-5D96-DC38-D57B-941A20BA02EA}"/>
                </a:ext>
              </a:extLst>
            </p:cNvPr>
            <p:cNvSpPr/>
            <p:nvPr/>
          </p:nvSpPr>
          <p:spPr>
            <a:xfrm>
              <a:off x="888840" y="1091880"/>
              <a:ext cx="2120400" cy="558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50760" tIns="50760" rIns="50760" bIns="50760" anchor="t" anchorCtr="0" compatLnSpc="1"/>
            <a:lstStyle/>
            <a:p>
              <a:pPr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500" i="1" dirty="0">
                  <a:solidFill>
                    <a:schemeClr val="bg1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Roles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4217D8-3884-F100-7E10-7BD09F3F9CFE}"/>
              </a:ext>
            </a:extLst>
          </p:cNvPr>
          <p:cNvGrpSpPr/>
          <p:nvPr/>
        </p:nvGrpSpPr>
        <p:grpSpPr>
          <a:xfrm>
            <a:off x="2846460" y="2422691"/>
            <a:ext cx="3726907" cy="2274006"/>
            <a:chOff x="3162239" y="2692440"/>
            <a:chExt cx="4140361" cy="2527200"/>
          </a:xfrm>
        </p:grpSpPr>
        <p:sp>
          <p:nvSpPr>
            <p:cNvPr id="13" name="AutoShape 12">
              <a:extLst>
                <a:ext uri="{FF2B5EF4-FFF2-40B4-BE49-F238E27FC236}">
                  <a16:creationId xmlns:a16="http://schemas.microsoft.com/office/drawing/2014/main" id="{3A7124F8-E226-087A-1888-B31C2336AEF6}"/>
                </a:ext>
              </a:extLst>
            </p:cNvPr>
            <p:cNvSpPr/>
            <p:nvPr/>
          </p:nvSpPr>
          <p:spPr>
            <a:xfrm>
              <a:off x="3174840" y="2692440"/>
              <a:ext cx="4127760" cy="2527200"/>
            </a:xfrm>
            <a:custGeom>
              <a:avLst>
                <a:gd name="f0" fmla="val 2605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blipFill>
              <a:blip r:embed="rId3"/>
              <a:tile/>
            </a:blipFill>
            <a:ln w="25560">
              <a:solidFill>
                <a:srgbClr val="003C83"/>
              </a:solidFill>
              <a:prstDash val="solid"/>
              <a:miter/>
            </a:ln>
            <a:effectLst>
              <a:outerShdw dist="63640" dir="2700000" algn="tl">
                <a:srgbClr val="000000">
                  <a:alpha val="30000"/>
                </a:srgbClr>
              </a:outerShdw>
            </a:effectLst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chemeClr val="bg1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BAEA0E9-29A4-1F92-1122-6E139126D648}"/>
                </a:ext>
              </a:extLst>
            </p:cNvPr>
            <p:cNvSpPr/>
            <p:nvPr/>
          </p:nvSpPr>
          <p:spPr>
            <a:xfrm>
              <a:off x="3314519" y="3314879"/>
              <a:ext cx="3683159" cy="1726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50760" tIns="50760" rIns="50760" bIns="50760" anchor="t" anchorCtr="0" compatLnSpc="1"/>
            <a:lstStyle/>
            <a:p>
              <a:pPr>
                <a:spcBef>
                  <a:spcPts val="0"/>
                </a:spcBef>
                <a:spcAft>
                  <a:spcPts val="0"/>
                </a:spcAft>
                <a:buSzPct val="125000"/>
                <a:buFont typeface="Gill Sans" pitchFamily="34"/>
                <a:buChar char="•"/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200" dirty="0">
                  <a:solidFill>
                    <a:schemeClr val="bg1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Sprint planning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  <a:buSzPct val="125000"/>
                <a:buFont typeface="Gill Sans" pitchFamily="34"/>
                <a:buChar char="•"/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200" dirty="0">
                  <a:solidFill>
                    <a:schemeClr val="bg1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Sprint review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  <a:buSzPct val="125000"/>
                <a:buFont typeface="Gill Sans" pitchFamily="34"/>
                <a:buChar char="•"/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200" dirty="0">
                  <a:solidFill>
                    <a:schemeClr val="bg1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Sprint retrospective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  <a:buSzPct val="125000"/>
                <a:buFont typeface="Gill Sans" pitchFamily="34"/>
                <a:buChar char="•"/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200" dirty="0">
                  <a:solidFill>
                    <a:schemeClr val="bg1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Daily scrum meeting</a:t>
              </a:r>
            </a:p>
          </p:txBody>
        </p:sp>
        <p:sp>
          <p:nvSpPr>
            <p:cNvPr id="16" name="AutoShape 15">
              <a:extLst>
                <a:ext uri="{FF2B5EF4-FFF2-40B4-BE49-F238E27FC236}">
                  <a16:creationId xmlns:a16="http://schemas.microsoft.com/office/drawing/2014/main" id="{D8B404E2-2EF5-4017-2EB7-7592F78ED75C}"/>
                </a:ext>
              </a:extLst>
            </p:cNvPr>
            <p:cNvSpPr/>
            <p:nvPr/>
          </p:nvSpPr>
          <p:spPr>
            <a:xfrm>
              <a:off x="5930999" y="3289319"/>
              <a:ext cx="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val 13734"/>
                <a:gd name="f8" fmla="val 65"/>
                <a:gd name="f9" fmla="val 4547"/>
                <a:gd name="f10" fmla="val 550"/>
                <a:gd name="f11" fmla="val 111"/>
                <a:gd name="f12" fmla="val 6203"/>
                <a:gd name="f13" fmla="val 14"/>
                <a:gd name="f14" fmla="val 14130"/>
                <a:gd name="f15" fmla="val 9"/>
                <a:gd name="f16" fmla="val 16620"/>
                <a:gd name="f17" fmla="val 5"/>
                <a:gd name="f18" fmla="val 19110"/>
                <a:gd name="f19" fmla="val 7200"/>
                <a:gd name="f20" fmla="val 14400"/>
                <a:gd name="f21" fmla="val 18978"/>
                <a:gd name="f22" fmla="val 22"/>
                <a:gd name="f23" fmla="val 16356"/>
                <a:gd name="f24" fmla="val 43"/>
                <a:gd name="f25" fmla="+- 0 0 0"/>
                <a:gd name="f26" fmla="*/ f3 1 21600"/>
                <a:gd name="f27" fmla="*/ f4 1 21600"/>
                <a:gd name="f28" fmla="*/ f25 f0 1"/>
                <a:gd name="f29" fmla="*/ 0 f26 1"/>
                <a:gd name="f30" fmla="*/ 21600 f26 1"/>
                <a:gd name="f31" fmla="*/ 21600 f27 1"/>
                <a:gd name="f32" fmla="*/ 0 f27 1"/>
                <a:gd name="f33" fmla="*/ f28 1 f2"/>
                <a:gd name="f34" fmla="+- f3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29" y="f32"/>
                </a:cxn>
                <a:cxn ang="f34">
                  <a:pos x="f30" y="f31"/>
                </a:cxn>
              </a:cxnLst>
              <a:rect l="f29" t="f32" r="f30" b="f31"/>
              <a:pathLst>
                <a:path w="21600" h="21600">
                  <a:moveTo>
                    <a:pt x="f7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5" y="f6"/>
                  </a:cubicBezTo>
                  <a:cubicBezTo>
                    <a:pt x="f19" y="f6"/>
                    <a:pt x="f20" y="f6"/>
                    <a:pt x="f6" y="f6"/>
                  </a:cubicBezTo>
                  <a:cubicBezTo>
                    <a:pt x="f6" y="f20"/>
                    <a:pt x="f6" y="f19"/>
                    <a:pt x="f6" y="f5"/>
                  </a:cubicBezTo>
                  <a:cubicBezTo>
                    <a:pt x="f21" y="f22"/>
                    <a:pt x="f23" y="f24"/>
                    <a:pt x="f7" y="f8"/>
                  </a:cubicBezTo>
                  <a:cubicBezTo>
                    <a:pt x="f7" y="f8"/>
                    <a:pt x="f7" y="f8"/>
                    <a:pt x="f7" y="f8"/>
                  </a:cubicBezTo>
                  <a:cubicBezTo>
                    <a:pt x="f7" y="f8"/>
                    <a:pt x="f7" y="f8"/>
                    <a:pt x="f7" y="f8"/>
                  </a:cubicBezTo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chemeClr val="bg1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17" name="AutoShape 16">
              <a:extLst>
                <a:ext uri="{FF2B5EF4-FFF2-40B4-BE49-F238E27FC236}">
                  <a16:creationId xmlns:a16="http://schemas.microsoft.com/office/drawing/2014/main" id="{85518217-D412-3275-37A1-A0ACDEAD8171}"/>
                </a:ext>
              </a:extLst>
            </p:cNvPr>
            <p:cNvSpPr/>
            <p:nvPr/>
          </p:nvSpPr>
          <p:spPr>
            <a:xfrm>
              <a:off x="3162239" y="2692440"/>
              <a:ext cx="495360" cy="4572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val 13734"/>
                <a:gd name="f8" fmla="val 65"/>
                <a:gd name="f9" fmla="val 4547"/>
                <a:gd name="f10" fmla="val 550"/>
                <a:gd name="f11" fmla="val 111"/>
                <a:gd name="f12" fmla="val 6203"/>
                <a:gd name="f13" fmla="val 14"/>
                <a:gd name="f14" fmla="val 14130"/>
                <a:gd name="f15" fmla="val 9"/>
                <a:gd name="f16" fmla="val 16620"/>
                <a:gd name="f17" fmla="val 5"/>
                <a:gd name="f18" fmla="val 19110"/>
                <a:gd name="f19" fmla="val 7200"/>
                <a:gd name="f20" fmla="val 14400"/>
                <a:gd name="f21" fmla="val 18978"/>
                <a:gd name="f22" fmla="val 22"/>
                <a:gd name="f23" fmla="val 16356"/>
                <a:gd name="f24" fmla="val 43"/>
                <a:gd name="f25" fmla="+- 0 0 0"/>
                <a:gd name="f26" fmla="*/ f3 1 21600"/>
                <a:gd name="f27" fmla="*/ f4 1 21600"/>
                <a:gd name="f28" fmla="*/ f25 f0 1"/>
                <a:gd name="f29" fmla="*/ 0 f26 1"/>
                <a:gd name="f30" fmla="*/ 21600 f26 1"/>
                <a:gd name="f31" fmla="*/ 21600 f27 1"/>
                <a:gd name="f32" fmla="*/ 0 f27 1"/>
                <a:gd name="f33" fmla="*/ f28 1 f2"/>
                <a:gd name="f34" fmla="+- f3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29" y="f32"/>
                </a:cxn>
                <a:cxn ang="f34">
                  <a:pos x="f30" y="f31"/>
                </a:cxn>
              </a:cxnLst>
              <a:rect l="f29" t="f32" r="f30" b="f31"/>
              <a:pathLst>
                <a:path w="21600" h="21600">
                  <a:moveTo>
                    <a:pt x="f7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5" y="f6"/>
                  </a:cubicBezTo>
                  <a:cubicBezTo>
                    <a:pt x="f19" y="f6"/>
                    <a:pt x="f20" y="f6"/>
                    <a:pt x="f6" y="f6"/>
                  </a:cubicBezTo>
                  <a:cubicBezTo>
                    <a:pt x="f6" y="f20"/>
                    <a:pt x="f6" y="f19"/>
                    <a:pt x="f6" y="f5"/>
                  </a:cubicBezTo>
                  <a:cubicBezTo>
                    <a:pt x="f21" y="f22"/>
                    <a:pt x="f23" y="f24"/>
                    <a:pt x="f7" y="f8"/>
                  </a:cubicBezTo>
                  <a:cubicBezTo>
                    <a:pt x="f7" y="f8"/>
                    <a:pt x="f7" y="f8"/>
                    <a:pt x="f7" y="f8"/>
                  </a:cubicBezTo>
                  <a:cubicBezTo>
                    <a:pt x="f7" y="f8"/>
                    <a:pt x="f7" y="f8"/>
                    <a:pt x="f7" y="f8"/>
                  </a:cubicBezTo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chemeClr val="bg1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7B8B3B5-0574-A71E-C455-45B02AD85C96}"/>
                </a:ext>
              </a:extLst>
            </p:cNvPr>
            <p:cNvSpPr/>
            <p:nvPr/>
          </p:nvSpPr>
          <p:spPr>
            <a:xfrm>
              <a:off x="3327479" y="2705039"/>
              <a:ext cx="2361960" cy="559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50760" tIns="50760" rIns="50760" bIns="50760" anchor="t" anchorCtr="0" compatLnSpc="1"/>
            <a:lstStyle/>
            <a:p>
              <a:pPr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500" i="1" dirty="0">
                  <a:solidFill>
                    <a:schemeClr val="bg1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Ceremonies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F3D02EF-FEC7-0A7D-0278-9D2BDC7FB5E9}"/>
              </a:ext>
            </a:extLst>
          </p:cNvPr>
          <p:cNvGrpSpPr/>
          <p:nvPr/>
        </p:nvGrpSpPr>
        <p:grpSpPr>
          <a:xfrm>
            <a:off x="4595686" y="4594010"/>
            <a:ext cx="3726258" cy="1839613"/>
            <a:chOff x="5105520" y="5105520"/>
            <a:chExt cx="4139640" cy="2044440"/>
          </a:xfrm>
        </p:grpSpPr>
        <p:sp>
          <p:nvSpPr>
            <p:cNvPr id="22" name="AutoShape 21">
              <a:extLst>
                <a:ext uri="{FF2B5EF4-FFF2-40B4-BE49-F238E27FC236}">
                  <a16:creationId xmlns:a16="http://schemas.microsoft.com/office/drawing/2014/main" id="{507105C5-2FA6-92B2-14BB-1385870A2873}"/>
                </a:ext>
              </a:extLst>
            </p:cNvPr>
            <p:cNvSpPr/>
            <p:nvPr/>
          </p:nvSpPr>
          <p:spPr>
            <a:xfrm>
              <a:off x="5117760" y="5105520"/>
              <a:ext cx="4127400" cy="2044440"/>
            </a:xfrm>
            <a:custGeom>
              <a:avLst>
                <a:gd name="f0" fmla="val 3219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blipFill>
              <a:blip r:embed="rId3"/>
              <a:tile/>
            </a:blipFill>
            <a:ln w="25560">
              <a:solidFill>
                <a:srgbClr val="003C83"/>
              </a:solidFill>
              <a:prstDash val="solid"/>
              <a:miter/>
            </a:ln>
            <a:effectLst>
              <a:outerShdw dist="63640" dir="2700000" algn="tl">
                <a:srgbClr val="000000">
                  <a:alpha val="30000"/>
                </a:srgbClr>
              </a:outerShdw>
            </a:effectLst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chemeClr val="bg1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4BC1FD1-0DFD-5EC3-27D4-86ABDC34A401}"/>
                </a:ext>
              </a:extLst>
            </p:cNvPr>
            <p:cNvSpPr/>
            <p:nvPr/>
          </p:nvSpPr>
          <p:spPr>
            <a:xfrm>
              <a:off x="5257440" y="5727600"/>
              <a:ext cx="3771720" cy="13204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50760" tIns="50760" rIns="50760" bIns="50760" anchor="t" anchorCtr="0" compatLnSpc="1"/>
            <a:lstStyle/>
            <a:p>
              <a:pPr>
                <a:spcBef>
                  <a:spcPts val="0"/>
                </a:spcBef>
                <a:spcAft>
                  <a:spcPts val="0"/>
                </a:spcAft>
                <a:buSzPct val="125000"/>
                <a:buFont typeface="Gill Sans" pitchFamily="34"/>
                <a:buChar char="•"/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200" dirty="0">
                  <a:solidFill>
                    <a:schemeClr val="bg1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Product backlog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  <a:buSzPct val="125000"/>
                <a:buFont typeface="Gill Sans" pitchFamily="34"/>
                <a:buChar char="•"/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200" dirty="0">
                  <a:solidFill>
                    <a:schemeClr val="bg1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Sprint backlog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  <a:buSzPct val="125000"/>
                <a:buFont typeface="Gill Sans" pitchFamily="34"/>
                <a:buChar char="•"/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200" dirty="0">
                  <a:solidFill>
                    <a:schemeClr val="bg1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Burndown charts</a:t>
              </a:r>
            </a:p>
          </p:txBody>
        </p:sp>
        <p:sp>
          <p:nvSpPr>
            <p:cNvPr id="25" name="AutoShape 24">
              <a:extLst>
                <a:ext uri="{FF2B5EF4-FFF2-40B4-BE49-F238E27FC236}">
                  <a16:creationId xmlns:a16="http://schemas.microsoft.com/office/drawing/2014/main" id="{4E25912D-F814-517E-3568-66CDAF2431EF}"/>
                </a:ext>
              </a:extLst>
            </p:cNvPr>
            <p:cNvSpPr/>
            <p:nvPr/>
          </p:nvSpPr>
          <p:spPr>
            <a:xfrm>
              <a:off x="7873200" y="5701320"/>
              <a:ext cx="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val 13734"/>
                <a:gd name="f8" fmla="val 65"/>
                <a:gd name="f9" fmla="val 4547"/>
                <a:gd name="f10" fmla="val 550"/>
                <a:gd name="f11" fmla="val 111"/>
                <a:gd name="f12" fmla="val 6203"/>
                <a:gd name="f13" fmla="val 14"/>
                <a:gd name="f14" fmla="val 14130"/>
                <a:gd name="f15" fmla="val 9"/>
                <a:gd name="f16" fmla="val 16620"/>
                <a:gd name="f17" fmla="val 5"/>
                <a:gd name="f18" fmla="val 19110"/>
                <a:gd name="f19" fmla="val 7200"/>
                <a:gd name="f20" fmla="val 14400"/>
                <a:gd name="f21" fmla="val 18978"/>
                <a:gd name="f22" fmla="val 22"/>
                <a:gd name="f23" fmla="val 16356"/>
                <a:gd name="f24" fmla="val 43"/>
                <a:gd name="f25" fmla="+- 0 0 0"/>
                <a:gd name="f26" fmla="*/ f3 1 21600"/>
                <a:gd name="f27" fmla="*/ f4 1 21600"/>
                <a:gd name="f28" fmla="*/ f25 f0 1"/>
                <a:gd name="f29" fmla="*/ 0 f26 1"/>
                <a:gd name="f30" fmla="*/ 21600 f26 1"/>
                <a:gd name="f31" fmla="*/ 21600 f27 1"/>
                <a:gd name="f32" fmla="*/ 0 f27 1"/>
                <a:gd name="f33" fmla="*/ f28 1 f2"/>
                <a:gd name="f34" fmla="+- f3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29" y="f32"/>
                </a:cxn>
                <a:cxn ang="f34">
                  <a:pos x="f30" y="f31"/>
                </a:cxn>
              </a:cxnLst>
              <a:rect l="f29" t="f32" r="f30" b="f31"/>
              <a:pathLst>
                <a:path w="21600" h="21600">
                  <a:moveTo>
                    <a:pt x="f7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5" y="f6"/>
                  </a:cubicBezTo>
                  <a:cubicBezTo>
                    <a:pt x="f19" y="f6"/>
                    <a:pt x="f20" y="f6"/>
                    <a:pt x="f6" y="f6"/>
                  </a:cubicBezTo>
                  <a:cubicBezTo>
                    <a:pt x="f6" y="f20"/>
                    <a:pt x="f6" y="f19"/>
                    <a:pt x="f6" y="f5"/>
                  </a:cubicBezTo>
                  <a:cubicBezTo>
                    <a:pt x="f21" y="f22"/>
                    <a:pt x="f23" y="f24"/>
                    <a:pt x="f7" y="f8"/>
                  </a:cubicBezTo>
                  <a:cubicBezTo>
                    <a:pt x="f7" y="f8"/>
                    <a:pt x="f7" y="f8"/>
                    <a:pt x="f7" y="f8"/>
                  </a:cubicBezTo>
                  <a:cubicBezTo>
                    <a:pt x="f7" y="f8"/>
                    <a:pt x="f7" y="f8"/>
                    <a:pt x="f7" y="f8"/>
                  </a:cubicBezTo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chemeClr val="bg1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26" name="AutoShape 25">
              <a:extLst>
                <a:ext uri="{FF2B5EF4-FFF2-40B4-BE49-F238E27FC236}">
                  <a16:creationId xmlns:a16="http://schemas.microsoft.com/office/drawing/2014/main" id="{666A85C3-E266-276A-E564-16D9FD1A2F72}"/>
                </a:ext>
              </a:extLst>
            </p:cNvPr>
            <p:cNvSpPr/>
            <p:nvPr/>
          </p:nvSpPr>
          <p:spPr>
            <a:xfrm>
              <a:off x="5105520" y="5105520"/>
              <a:ext cx="495000" cy="4568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val 13734"/>
                <a:gd name="f8" fmla="val 65"/>
                <a:gd name="f9" fmla="val 4547"/>
                <a:gd name="f10" fmla="val 550"/>
                <a:gd name="f11" fmla="val 111"/>
                <a:gd name="f12" fmla="val 6203"/>
                <a:gd name="f13" fmla="val 14"/>
                <a:gd name="f14" fmla="val 14130"/>
                <a:gd name="f15" fmla="val 9"/>
                <a:gd name="f16" fmla="val 16620"/>
                <a:gd name="f17" fmla="val 5"/>
                <a:gd name="f18" fmla="val 19110"/>
                <a:gd name="f19" fmla="val 7200"/>
                <a:gd name="f20" fmla="val 14400"/>
                <a:gd name="f21" fmla="val 18978"/>
                <a:gd name="f22" fmla="val 22"/>
                <a:gd name="f23" fmla="val 16356"/>
                <a:gd name="f24" fmla="val 43"/>
                <a:gd name="f25" fmla="+- 0 0 0"/>
                <a:gd name="f26" fmla="*/ f3 1 21600"/>
                <a:gd name="f27" fmla="*/ f4 1 21600"/>
                <a:gd name="f28" fmla="*/ f25 f0 1"/>
                <a:gd name="f29" fmla="*/ 0 f26 1"/>
                <a:gd name="f30" fmla="*/ 21600 f26 1"/>
                <a:gd name="f31" fmla="*/ 21600 f27 1"/>
                <a:gd name="f32" fmla="*/ 0 f27 1"/>
                <a:gd name="f33" fmla="*/ f28 1 f2"/>
                <a:gd name="f34" fmla="+- f3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29" y="f32"/>
                </a:cxn>
                <a:cxn ang="f34">
                  <a:pos x="f30" y="f31"/>
                </a:cxn>
              </a:cxnLst>
              <a:rect l="f29" t="f32" r="f30" b="f31"/>
              <a:pathLst>
                <a:path w="21600" h="21600">
                  <a:moveTo>
                    <a:pt x="f7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5" y="f6"/>
                  </a:cubicBezTo>
                  <a:cubicBezTo>
                    <a:pt x="f19" y="f6"/>
                    <a:pt x="f20" y="f6"/>
                    <a:pt x="f6" y="f6"/>
                  </a:cubicBezTo>
                  <a:cubicBezTo>
                    <a:pt x="f6" y="f20"/>
                    <a:pt x="f6" y="f19"/>
                    <a:pt x="f6" y="f5"/>
                  </a:cubicBezTo>
                  <a:cubicBezTo>
                    <a:pt x="f21" y="f22"/>
                    <a:pt x="f23" y="f24"/>
                    <a:pt x="f7" y="f8"/>
                  </a:cubicBezTo>
                  <a:cubicBezTo>
                    <a:pt x="f7" y="f8"/>
                    <a:pt x="f7" y="f8"/>
                    <a:pt x="f7" y="f8"/>
                  </a:cubicBezTo>
                  <a:cubicBezTo>
                    <a:pt x="f7" y="f8"/>
                    <a:pt x="f7" y="f8"/>
                    <a:pt x="f7" y="f8"/>
                  </a:cubicBezTo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chemeClr val="bg1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8B08C65-37C9-695B-AEBC-7460BDE69187}"/>
                </a:ext>
              </a:extLst>
            </p:cNvPr>
            <p:cNvSpPr/>
            <p:nvPr/>
          </p:nvSpPr>
          <p:spPr>
            <a:xfrm>
              <a:off x="5270400" y="5117760"/>
              <a:ext cx="2120400" cy="558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50760" tIns="50760" rIns="50760" bIns="50760" anchor="t" anchorCtr="0" compatLnSpc="1"/>
            <a:lstStyle/>
            <a:p>
              <a:pPr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500" i="1" dirty="0">
                  <a:solidFill>
                    <a:schemeClr val="bg1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Artifacts</a:t>
              </a:r>
            </a:p>
          </p:txBody>
        </p:sp>
      </p:grpSp>
      <p:sp>
        <p:nvSpPr>
          <p:cNvPr id="6" name="Right Arrow 5">
            <a:extLst>
              <a:ext uri="{FF2B5EF4-FFF2-40B4-BE49-F238E27FC236}">
                <a16:creationId xmlns:a16="http://schemas.microsoft.com/office/drawing/2014/main" id="{196EE995-5DC6-E4C4-E9A4-EF7472A7DD9B}"/>
              </a:ext>
            </a:extLst>
          </p:cNvPr>
          <p:cNvSpPr/>
          <p:nvPr/>
        </p:nvSpPr>
        <p:spPr>
          <a:xfrm rot="8762596" flipV="1">
            <a:off x="5598696" y="4280513"/>
            <a:ext cx="767390" cy="443895"/>
          </a:xfrm>
          <a:prstGeom prst="rightArrow">
            <a:avLst>
              <a:gd name="adj1" fmla="val 50000"/>
              <a:gd name="adj2" fmla="val 60356"/>
            </a:avLst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1F33BA-CBF1-53ED-548A-640E9A94D4A8}"/>
              </a:ext>
            </a:extLst>
          </p:cNvPr>
          <p:cNvSpPr txBox="1"/>
          <p:nvPr/>
        </p:nvSpPr>
        <p:spPr>
          <a:xfrm>
            <a:off x="1705067" y="5326773"/>
            <a:ext cx="2707206" cy="36933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Documenting the process</a:t>
            </a:r>
          </a:p>
        </p:txBody>
      </p:sp>
    </p:spTree>
    <p:extLst>
      <p:ext uri="{BB962C8B-B14F-4D97-AF65-F5344CB8AC3E}">
        <p14:creationId xmlns:p14="http://schemas.microsoft.com/office/powerpoint/2010/main" val="33280851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5748" y="188640"/>
            <a:ext cx="4214813" cy="822325"/>
          </a:xfrm>
        </p:spPr>
        <p:txBody>
          <a:bodyPr wrap="none" lIns="34340" tIns="34340" rIns="34340" bIns="34340" anchorCtr="0">
            <a:spAutoFit/>
          </a:bodyPr>
          <a:lstStyle/>
          <a:p>
            <a:pPr lvl="0" hangingPunct="1"/>
            <a:r>
              <a:rPr lang="en-US" sz="4900" dirty="0"/>
              <a:t>Product backlog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600575" y="1125538"/>
            <a:ext cx="3859857" cy="4423363"/>
          </a:xfrm>
        </p:spPr>
        <p:txBody>
          <a:bodyPr wrap="square" lIns="34340" tIns="34340" rIns="34340" bIns="34340" anchor="t" anchorCtr="0">
            <a:spAutoFit/>
          </a:bodyPr>
          <a:lstStyle>
            <a:defPPr marL="660239" marR="0" lvl="0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5F7BAE"/>
              </a:buClr>
              <a:buSzPct val="150000"/>
              <a:buFont typeface="Lucida Grande" pitchFamily="2"/>
              <a:buNone/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39" algn="l"/>
                <a:tab pos="8229239" algn="l"/>
                <a:tab pos="9143640" algn="l"/>
                <a:tab pos="10058040" algn="l"/>
              </a:tabLst>
              <a:defRPr lang="en-US" sz="3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defPPr>
            <a:lvl1pPr marL="660239" marR="0" lvl="0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5F7BAE"/>
              </a:buClr>
              <a:buSzPct val="150000"/>
              <a:buFont typeface="Lucida Grande" pitchFamily="2"/>
              <a:buChar char="•"/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39" algn="l"/>
                <a:tab pos="8229239" algn="l"/>
                <a:tab pos="9143640" algn="l"/>
                <a:tab pos="10058040" algn="l"/>
              </a:tabLst>
              <a:defRPr lang="en-US" sz="3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1pPr>
            <a:lvl2pPr marL="1002960" marR="0" lvl="1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2pPr>
            <a:lvl3pPr marL="1346039" marR="0" lvl="2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39" algn="l"/>
                <a:tab pos="8229240" algn="l"/>
                <a:tab pos="9143640" algn="l"/>
                <a:tab pos="10058040" algn="l"/>
              </a:tabLst>
              <a:defRPr lang="en-US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3pPr>
            <a:lvl4pPr marL="1701718" marR="0" lvl="3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1828439" algn="l"/>
                <a:tab pos="2742838" algn="l"/>
                <a:tab pos="3657239" algn="l"/>
                <a:tab pos="4571639" algn="l"/>
                <a:tab pos="5486039" algn="l"/>
                <a:tab pos="6400439" algn="l"/>
                <a:tab pos="7314839" algn="l"/>
                <a:tab pos="8229239" algn="l"/>
                <a:tab pos="9143639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4pPr>
            <a:lvl5pPr marL="2044440" marR="0" lvl="4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5pPr>
            <a:lvl6pPr marL="2044440" marR="0" lvl="5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6pPr>
            <a:lvl7pPr marL="2044440" marR="0" lvl="6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7pPr>
            <a:lvl8pPr marL="2044440" marR="0" lvl="7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8pPr>
            <a:lvl9pPr marL="1944000" marR="0" lvl="8" indent="-21600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45000"/>
              <a:buFont typeface="StarSymbol"/>
              <a:buChar char="●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9pPr>
          </a:lstStyle>
          <a:p>
            <a:pPr marL="571320" indent="-342900" hangingPunct="1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/>
                </a:solidFill>
                <a:latin typeface="" pitchFamily="16"/>
              </a:rPr>
              <a:t>The requirements</a:t>
            </a:r>
          </a:p>
          <a:p>
            <a:pPr marL="914041" lvl="1" indent="-342900" hangingPunct="1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1"/>
                </a:solidFill>
                <a:latin typeface="" pitchFamily="16"/>
              </a:rPr>
              <a:t>Typically, user stories</a:t>
            </a:r>
          </a:p>
          <a:p>
            <a:pPr marL="914041" lvl="1" indent="-342900" hangingPunct="1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1"/>
                </a:solidFill>
                <a:latin typeface="" pitchFamily="16"/>
              </a:rPr>
              <a:t>Also: defects, design improvements</a:t>
            </a:r>
          </a:p>
          <a:p>
            <a:pPr marL="571320" indent="-342900" hangingPunct="1">
              <a:lnSpc>
                <a:spcPct val="80000"/>
              </a:lnSpc>
              <a:spcBef>
                <a:spcPts val="1257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/>
                </a:solidFill>
                <a:latin typeface="" pitchFamily="16"/>
              </a:rPr>
              <a:t>A list of all desired work on the project</a:t>
            </a:r>
          </a:p>
          <a:p>
            <a:pPr marL="571320" indent="-342900" hangingPunct="1">
              <a:lnSpc>
                <a:spcPct val="80000"/>
              </a:lnSpc>
              <a:spcBef>
                <a:spcPts val="1257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/>
                </a:solidFill>
                <a:latin typeface="" pitchFamily="16"/>
              </a:rPr>
              <a:t>Each must have value</a:t>
            </a:r>
          </a:p>
          <a:p>
            <a:pPr marL="571320" indent="-342900" hangingPunct="1">
              <a:lnSpc>
                <a:spcPct val="80000"/>
              </a:lnSpc>
              <a:spcBef>
                <a:spcPts val="1257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/>
                </a:solidFill>
                <a:latin typeface="" pitchFamily="16"/>
              </a:rPr>
              <a:t>Prioritized by the </a:t>
            </a:r>
            <a:r>
              <a:rPr lang="en-US" sz="2400" dirty="0">
                <a:solidFill>
                  <a:schemeClr val="tx1"/>
                </a:solidFill>
                <a:latin typeface="" pitchFamily="16"/>
              </a:rPr>
              <a:t>product owner</a:t>
            </a:r>
          </a:p>
          <a:p>
            <a:pPr marL="571320" indent="-342900" hangingPunct="1">
              <a:lnSpc>
                <a:spcPct val="80000"/>
              </a:lnSpc>
              <a:spcBef>
                <a:spcPts val="1257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/>
                </a:solidFill>
                <a:latin typeface="" pitchFamily="16"/>
              </a:rPr>
              <a:t>Reprioritized at the start of each sprint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0876" y="2348880"/>
            <a:ext cx="4047068" cy="167408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683568" y="5057993"/>
            <a:ext cx="3339175" cy="57606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0" tIns="0" rIns="0" bIns="0" anchor="ctr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400" dirty="0">
                <a:solidFill>
                  <a:srgbClr val="FFFFFF"/>
                </a:solidFill>
                <a:latin typeface="Gill Sans" pitchFamily="18"/>
                <a:ea typeface="Gill Sans" pitchFamily="2"/>
                <a:cs typeface="Gill Sans" pitchFamily="2"/>
              </a:rPr>
              <a:t>Product backlog = </a:t>
            </a:r>
            <a:r>
              <a:rPr lang="en-US" sz="2400" dirty="0">
                <a:solidFill>
                  <a:srgbClr val="FFFFFF"/>
                </a:solidFill>
                <a:latin typeface="Symbol" panose="05050102010706020507" pitchFamily="18" charset="2"/>
                <a:ea typeface="Gill Sans" pitchFamily="2"/>
                <a:cs typeface="Gill Sans" pitchFamily="2"/>
              </a:rPr>
              <a:t>S</a:t>
            </a:r>
            <a:r>
              <a:rPr lang="en-US" sz="2400" dirty="0">
                <a:solidFill>
                  <a:srgbClr val="FFFFFF"/>
                </a:solidFill>
                <a:latin typeface="+mj-lt"/>
                <a:ea typeface="Gill Sans" pitchFamily="2"/>
                <a:cs typeface="Gill Sans" pitchFamily="2"/>
              </a:rPr>
              <a:t> PBI</a:t>
            </a:r>
            <a:endParaRPr lang="en-US" sz="2400" dirty="0">
              <a:solidFill>
                <a:srgbClr val="FFFFFF"/>
              </a:solidFill>
              <a:latin typeface="Gill Sans" pitchFamily="18"/>
              <a:ea typeface="Gill Sans" pitchFamily="2"/>
              <a:cs typeface="Gill Sans" pitchFamily="2"/>
            </a:endParaRPr>
          </a:p>
        </p:txBody>
      </p:sp>
      <p:sp>
        <p:nvSpPr>
          <p:cNvPr id="6" name="Line 5"/>
          <p:cNvSpPr/>
          <p:nvPr/>
        </p:nvSpPr>
        <p:spPr>
          <a:xfrm>
            <a:off x="827584" y="3686787"/>
            <a:ext cx="387240" cy="1371206"/>
          </a:xfrm>
          <a:prstGeom prst="line">
            <a:avLst/>
          </a:prstGeom>
          <a:noFill/>
          <a:ln w="38160">
            <a:solidFill>
              <a:schemeClr val="accent2"/>
            </a:solidFill>
            <a:prstDash val="solid"/>
            <a:miter/>
            <a:headEnd type="arrow"/>
          </a:ln>
        </p:spPr>
        <p:txBody>
          <a:bodyPr vert="horz" wrap="none" lIns="80991" tIns="42115" rIns="80991" bIns="42115" anchor="t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endParaRPr lang="en-US" sz="2900"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36600172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51520" y="115991"/>
            <a:ext cx="6792345" cy="1426645"/>
          </a:xfrm>
        </p:spPr>
        <p:txBody>
          <a:bodyPr wrap="none" lIns="34340" tIns="34340" rIns="34340" bIns="34340" anchorCtr="0">
            <a:spAutoFit/>
          </a:bodyPr>
          <a:lstStyle/>
          <a:p>
            <a:pPr lvl="0" hangingPunct="1"/>
            <a:r>
              <a:rPr lang="en-US" sz="4900" dirty="0"/>
              <a:t>A sample product backlog</a:t>
            </a:r>
            <a:br>
              <a:rPr lang="en-US" sz="4900" dirty="0"/>
            </a:br>
            <a:r>
              <a:rPr lang="en-US" sz="4900" dirty="0"/>
              <a:t>	</a:t>
            </a:r>
            <a:r>
              <a:rPr lang="en-US" sz="3200" dirty="0"/>
              <a:t>(for a hotel reservation system)</a:t>
            </a:r>
            <a:endParaRPr lang="en-US" sz="4900" dirty="0"/>
          </a:p>
        </p:txBody>
      </p:sp>
      <p:grpSp>
        <p:nvGrpSpPr>
          <p:cNvPr id="3" name="Group 2"/>
          <p:cNvGrpSpPr/>
          <p:nvPr/>
        </p:nvGrpSpPr>
        <p:grpSpPr>
          <a:xfrm>
            <a:off x="755576" y="1628800"/>
            <a:ext cx="7978126" cy="4840524"/>
            <a:chOff x="787320" y="1460519"/>
            <a:chExt cx="8863200" cy="5379481"/>
          </a:xfrm>
        </p:grpSpPr>
        <p:sp>
          <p:nvSpPr>
            <p:cNvPr id="4" name="Freeform 3"/>
            <p:cNvSpPr/>
            <p:nvPr/>
          </p:nvSpPr>
          <p:spPr>
            <a:xfrm>
              <a:off x="787320" y="1460519"/>
              <a:ext cx="6653159" cy="8236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3C88DC"/>
            </a:solidFill>
            <a:ln>
              <a:noFill/>
              <a:prstDash val="solid"/>
            </a:ln>
          </p:spPr>
          <p:txBody>
            <a:bodyPr vert="horz" wrap="none" lIns="38160" tIns="38160" rIns="38160" bIns="38160" anchor="ctr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900">
                  <a:solidFill>
                    <a:srgbClr val="FFFFFF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Backlog item</a:t>
              </a:r>
            </a:p>
          </p:txBody>
        </p:sp>
        <p:sp>
          <p:nvSpPr>
            <p:cNvPr id="5" name="Freeform 4"/>
            <p:cNvSpPr/>
            <p:nvPr/>
          </p:nvSpPr>
          <p:spPr>
            <a:xfrm>
              <a:off x="7440480" y="1460519"/>
              <a:ext cx="2210040" cy="8236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3C88DC"/>
            </a:solidFill>
            <a:ln>
              <a:noFill/>
              <a:prstDash val="solid"/>
            </a:ln>
          </p:spPr>
          <p:txBody>
            <a:bodyPr vert="horz" wrap="none" lIns="38160" tIns="38160" rIns="38160" bIns="38160" anchor="ctr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900">
                  <a:solidFill>
                    <a:srgbClr val="FFFFFF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Estimate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787320" y="2284200"/>
              <a:ext cx="6653159" cy="5626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  <a:prstDash val="solid"/>
            </a:ln>
          </p:spPr>
          <p:txBody>
            <a:bodyPr vert="horz" wrap="none" lIns="38160" tIns="38160" rIns="38160" bIns="38160" anchor="ctr" anchorCtr="0" compatLnSpc="1"/>
            <a:lstStyle/>
            <a:p>
              <a:pPr marL="102708">
                <a:spcBef>
                  <a:spcPts val="0"/>
                </a:spcBef>
                <a:spcAft>
                  <a:spcPts val="0"/>
                </a:spcAft>
                <a:tabLst>
                  <a:tab pos="102708" algn="l"/>
                  <a:tab pos="925668" algn="l"/>
                  <a:tab pos="1748628" algn="l"/>
                  <a:tab pos="2571587" algn="l"/>
                  <a:tab pos="3394548" algn="l"/>
                  <a:tab pos="4217508" algn="l"/>
                  <a:tab pos="5040467" algn="l"/>
                  <a:tab pos="5863427" algn="l"/>
                  <a:tab pos="6686388" algn="l"/>
                  <a:tab pos="7509348" algn="l"/>
                  <a:tab pos="8332308" algn="l"/>
                  <a:tab pos="9155268" algn="l"/>
                </a:tabLst>
              </a:pPr>
              <a:r>
                <a:rPr lang="en-US" sz="2200">
                  <a:solidFill>
                    <a:srgbClr val="000000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Allow a guest to make a reservation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7440480" y="2284200"/>
              <a:ext cx="2210040" cy="5626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  <a:prstDash val="solid"/>
            </a:ln>
          </p:spPr>
          <p:txBody>
            <a:bodyPr vert="horz" wrap="none" lIns="38160" tIns="38160" rIns="38160" bIns="38160" anchor="ctr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500">
                  <a:solidFill>
                    <a:srgbClr val="000000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3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787320" y="2846880"/>
              <a:ext cx="6653159" cy="563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  <a:prstDash val="solid"/>
            </a:ln>
          </p:spPr>
          <p:txBody>
            <a:bodyPr vert="horz" wrap="none" lIns="38160" tIns="38160" rIns="38160" bIns="38160" anchor="ctr" anchorCtr="0" compatLnSpc="1"/>
            <a:lstStyle/>
            <a:p>
              <a:pPr marL="102708">
                <a:spcBef>
                  <a:spcPts val="0"/>
                </a:spcBef>
                <a:spcAft>
                  <a:spcPts val="0"/>
                </a:spcAft>
                <a:tabLst>
                  <a:tab pos="102708" algn="l"/>
                  <a:tab pos="925668" algn="l"/>
                  <a:tab pos="1748628" algn="l"/>
                  <a:tab pos="2571587" algn="l"/>
                  <a:tab pos="3394548" algn="l"/>
                  <a:tab pos="4217508" algn="l"/>
                  <a:tab pos="5040467" algn="l"/>
                  <a:tab pos="5863427" algn="l"/>
                  <a:tab pos="6686388" algn="l"/>
                  <a:tab pos="7509348" algn="l"/>
                  <a:tab pos="8332308" algn="l"/>
                  <a:tab pos="9155268" algn="l"/>
                </a:tabLst>
              </a:pPr>
              <a:r>
                <a:rPr lang="en-US" sz="2200">
                  <a:solidFill>
                    <a:srgbClr val="000000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As a guest, I want to cancel a reservation.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7440480" y="2846880"/>
              <a:ext cx="2210040" cy="563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  <a:prstDash val="solid"/>
            </a:ln>
          </p:spPr>
          <p:txBody>
            <a:bodyPr vert="horz" wrap="none" lIns="38160" tIns="38160" rIns="38160" bIns="38160" anchor="ctr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500">
                  <a:solidFill>
                    <a:srgbClr val="000000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5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787320" y="3409920"/>
              <a:ext cx="6653159" cy="919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  <a:prstDash val="solid"/>
            </a:ln>
          </p:spPr>
          <p:txBody>
            <a:bodyPr vert="horz" wrap="none" lIns="38160" tIns="38160" rIns="38160" bIns="38160" anchor="ctr" anchorCtr="0" compatLnSpc="1"/>
            <a:lstStyle/>
            <a:p>
              <a:pPr marL="102708">
                <a:spcBef>
                  <a:spcPts val="0"/>
                </a:spcBef>
                <a:spcAft>
                  <a:spcPts val="0"/>
                </a:spcAft>
                <a:tabLst>
                  <a:tab pos="102708" algn="l"/>
                  <a:tab pos="925668" algn="l"/>
                  <a:tab pos="1748628" algn="l"/>
                  <a:tab pos="2571587" algn="l"/>
                  <a:tab pos="3394548" algn="l"/>
                  <a:tab pos="4217508" algn="l"/>
                  <a:tab pos="5040467" algn="l"/>
                  <a:tab pos="5863427" algn="l"/>
                  <a:tab pos="6686388" algn="l"/>
                  <a:tab pos="7509348" algn="l"/>
                  <a:tab pos="8332308" algn="l"/>
                  <a:tab pos="9155268" algn="l"/>
                </a:tabLst>
              </a:pPr>
              <a:r>
                <a:rPr lang="en-US" sz="2200">
                  <a:solidFill>
                    <a:srgbClr val="000000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As a guest, I want to change the dates of a reservation.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7440480" y="3409920"/>
              <a:ext cx="2210040" cy="919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  <a:prstDash val="solid"/>
            </a:ln>
          </p:spPr>
          <p:txBody>
            <a:bodyPr vert="horz" wrap="none" lIns="38160" tIns="38160" rIns="38160" bIns="38160" anchor="ctr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500">
                  <a:solidFill>
                    <a:srgbClr val="000000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3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787320" y="4329000"/>
              <a:ext cx="6653159" cy="9194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  <a:prstDash val="solid"/>
            </a:ln>
          </p:spPr>
          <p:txBody>
            <a:bodyPr vert="horz" wrap="none" lIns="38160" tIns="38160" rIns="38160" bIns="38160" anchor="ctr" anchorCtr="0" compatLnSpc="1"/>
            <a:lstStyle/>
            <a:p>
              <a:pPr marL="102708">
                <a:spcBef>
                  <a:spcPts val="0"/>
                </a:spcBef>
                <a:spcAft>
                  <a:spcPts val="0"/>
                </a:spcAft>
                <a:tabLst>
                  <a:tab pos="102708" algn="l"/>
                  <a:tab pos="925668" algn="l"/>
                  <a:tab pos="1748628" algn="l"/>
                  <a:tab pos="2571587" algn="l"/>
                  <a:tab pos="3394548" algn="l"/>
                  <a:tab pos="4217508" algn="l"/>
                  <a:tab pos="5040467" algn="l"/>
                  <a:tab pos="5863427" algn="l"/>
                  <a:tab pos="6686388" algn="l"/>
                  <a:tab pos="7509348" algn="l"/>
                  <a:tab pos="8332308" algn="l"/>
                  <a:tab pos="9155268" algn="l"/>
                </a:tabLst>
              </a:pPr>
              <a:r>
                <a:rPr lang="en-US" sz="2200" dirty="0">
                  <a:solidFill>
                    <a:srgbClr val="000000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As a hotel employee, I can run </a:t>
              </a:r>
              <a:r>
                <a:rPr lang="en-US" sz="2200" dirty="0" err="1">
                  <a:solidFill>
                    <a:srgbClr val="000000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RevPR</a:t>
              </a:r>
              <a:r>
                <a:rPr lang="en-US" sz="2200" dirty="0">
                  <a:solidFill>
                    <a:srgbClr val="000000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 reports (revenue-per-room)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7440480" y="4329000"/>
              <a:ext cx="2210040" cy="9194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  <a:prstDash val="solid"/>
            </a:ln>
          </p:spPr>
          <p:txBody>
            <a:bodyPr vert="horz" wrap="none" lIns="38160" tIns="38160" rIns="38160" bIns="38160" anchor="ctr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500">
                  <a:solidFill>
                    <a:srgbClr val="000000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8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787320" y="5248440"/>
              <a:ext cx="6653159" cy="5551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  <a:prstDash val="solid"/>
            </a:ln>
          </p:spPr>
          <p:txBody>
            <a:bodyPr vert="horz" wrap="none" lIns="38160" tIns="38160" rIns="38160" bIns="38160" anchor="ctr" anchorCtr="0" compatLnSpc="1"/>
            <a:lstStyle/>
            <a:p>
              <a:pPr marL="102708">
                <a:spcBef>
                  <a:spcPts val="0"/>
                </a:spcBef>
                <a:spcAft>
                  <a:spcPts val="0"/>
                </a:spcAft>
                <a:tabLst>
                  <a:tab pos="102708" algn="l"/>
                  <a:tab pos="925668" algn="l"/>
                  <a:tab pos="1748628" algn="l"/>
                  <a:tab pos="2571587" algn="l"/>
                  <a:tab pos="3394548" algn="l"/>
                  <a:tab pos="4217508" algn="l"/>
                  <a:tab pos="5040467" algn="l"/>
                  <a:tab pos="5863427" algn="l"/>
                  <a:tab pos="6686388" algn="l"/>
                  <a:tab pos="7509348" algn="l"/>
                  <a:tab pos="8332308" algn="l"/>
                  <a:tab pos="9155268" algn="l"/>
                </a:tabLst>
              </a:pPr>
              <a:r>
                <a:rPr lang="en-US" sz="2200">
                  <a:solidFill>
                    <a:srgbClr val="000000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Improve exception handling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7440480" y="5248440"/>
              <a:ext cx="2210040" cy="5551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  <a:prstDash val="solid"/>
            </a:ln>
          </p:spPr>
          <p:txBody>
            <a:bodyPr vert="horz" wrap="none" lIns="38160" tIns="38160" rIns="38160" bIns="38160" anchor="ctr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500">
                  <a:solidFill>
                    <a:srgbClr val="000000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8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787320" y="5803560"/>
              <a:ext cx="6653159" cy="5180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  <a:prstDash val="solid"/>
            </a:ln>
          </p:spPr>
          <p:txBody>
            <a:bodyPr vert="horz" wrap="none" lIns="38160" tIns="38160" rIns="38160" bIns="38160" anchor="ctr" anchorCtr="0" compatLnSpc="1"/>
            <a:lstStyle/>
            <a:p>
              <a:pPr marL="102708">
                <a:spcBef>
                  <a:spcPts val="0"/>
                </a:spcBef>
                <a:spcAft>
                  <a:spcPts val="0"/>
                </a:spcAft>
                <a:tabLst>
                  <a:tab pos="102708" algn="l"/>
                  <a:tab pos="925668" algn="l"/>
                  <a:tab pos="1748628" algn="l"/>
                  <a:tab pos="2571587" algn="l"/>
                  <a:tab pos="3394548" algn="l"/>
                  <a:tab pos="4217508" algn="l"/>
                  <a:tab pos="5040467" algn="l"/>
                  <a:tab pos="5863427" algn="l"/>
                  <a:tab pos="6686388" algn="l"/>
                  <a:tab pos="7509348" algn="l"/>
                  <a:tab pos="8332308" algn="l"/>
                  <a:tab pos="9155268" algn="l"/>
                </a:tabLst>
              </a:pPr>
              <a:r>
                <a:rPr lang="en-US" sz="2500">
                  <a:solidFill>
                    <a:srgbClr val="000000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...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7440480" y="5803560"/>
              <a:ext cx="2210040" cy="5180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  <a:prstDash val="solid"/>
            </a:ln>
          </p:spPr>
          <p:txBody>
            <a:bodyPr vert="horz" wrap="none" lIns="38160" tIns="38160" rIns="38160" bIns="38160" anchor="ctr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500">
                  <a:solidFill>
                    <a:srgbClr val="000000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30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787320" y="6321600"/>
              <a:ext cx="6653159" cy="5184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  <a:prstDash val="solid"/>
            </a:ln>
          </p:spPr>
          <p:txBody>
            <a:bodyPr vert="horz" wrap="none" lIns="38160" tIns="38160" rIns="38160" bIns="38160" anchor="ctr" anchorCtr="0" compatLnSpc="1"/>
            <a:lstStyle/>
            <a:p>
              <a:pPr marL="102708">
                <a:spcBef>
                  <a:spcPts val="0"/>
                </a:spcBef>
                <a:spcAft>
                  <a:spcPts val="0"/>
                </a:spcAft>
                <a:tabLst>
                  <a:tab pos="102708" algn="l"/>
                  <a:tab pos="925668" algn="l"/>
                  <a:tab pos="1748628" algn="l"/>
                  <a:tab pos="2571587" algn="l"/>
                  <a:tab pos="3394548" algn="l"/>
                  <a:tab pos="4217508" algn="l"/>
                  <a:tab pos="5040467" algn="l"/>
                  <a:tab pos="5863427" algn="l"/>
                  <a:tab pos="6686388" algn="l"/>
                  <a:tab pos="7509348" algn="l"/>
                  <a:tab pos="8332308" algn="l"/>
                  <a:tab pos="9155268" algn="l"/>
                </a:tabLst>
              </a:pPr>
              <a:r>
                <a:rPr lang="en-US" sz="2500">
                  <a:solidFill>
                    <a:srgbClr val="000000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...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7440480" y="6321600"/>
              <a:ext cx="2210040" cy="5184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  <a:prstDash val="solid"/>
            </a:ln>
          </p:spPr>
          <p:txBody>
            <a:bodyPr vert="horz" wrap="none" lIns="38160" tIns="38160" rIns="38160" bIns="38160" anchor="ctr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500">
                  <a:solidFill>
                    <a:srgbClr val="000000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50</a:t>
              </a:r>
            </a:p>
          </p:txBody>
        </p:sp>
        <p:sp>
          <p:nvSpPr>
            <p:cNvPr id="20" name="Straight Connector 19"/>
            <p:cNvSpPr/>
            <p:nvPr/>
          </p:nvSpPr>
          <p:spPr>
            <a:xfrm>
              <a:off x="7440480" y="1460519"/>
              <a:ext cx="0" cy="823681"/>
            </a:xfrm>
            <a:prstGeom prst="line">
              <a:avLst/>
            </a:prstGeom>
            <a:noFill/>
            <a:ln w="25560">
              <a:solidFill>
                <a:srgbClr val="003C83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21" name="Straight Connector 20"/>
            <p:cNvSpPr/>
            <p:nvPr/>
          </p:nvSpPr>
          <p:spPr>
            <a:xfrm>
              <a:off x="7440480" y="2284200"/>
              <a:ext cx="0" cy="455580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22" name="Straight Connector 21"/>
            <p:cNvSpPr/>
            <p:nvPr/>
          </p:nvSpPr>
          <p:spPr>
            <a:xfrm>
              <a:off x="787320" y="2284200"/>
              <a:ext cx="8863200" cy="0"/>
            </a:xfrm>
            <a:prstGeom prst="line">
              <a:avLst/>
            </a:prstGeom>
            <a:noFill/>
            <a:ln w="25560">
              <a:solidFill>
                <a:srgbClr val="003C83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23" name="Straight Connector 22"/>
            <p:cNvSpPr/>
            <p:nvPr/>
          </p:nvSpPr>
          <p:spPr>
            <a:xfrm>
              <a:off x="787320" y="2846880"/>
              <a:ext cx="8863200" cy="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24" name="Straight Connector 23"/>
            <p:cNvSpPr/>
            <p:nvPr/>
          </p:nvSpPr>
          <p:spPr>
            <a:xfrm>
              <a:off x="787320" y="3409920"/>
              <a:ext cx="8863200" cy="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25" name="Straight Connector 24"/>
            <p:cNvSpPr/>
            <p:nvPr/>
          </p:nvSpPr>
          <p:spPr>
            <a:xfrm>
              <a:off x="787320" y="4329000"/>
              <a:ext cx="8863200" cy="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26" name="Straight Connector 25"/>
            <p:cNvSpPr/>
            <p:nvPr/>
          </p:nvSpPr>
          <p:spPr>
            <a:xfrm>
              <a:off x="787320" y="5248440"/>
              <a:ext cx="8863200" cy="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27" name="Straight Connector 26"/>
            <p:cNvSpPr/>
            <p:nvPr/>
          </p:nvSpPr>
          <p:spPr>
            <a:xfrm>
              <a:off x="787320" y="5803560"/>
              <a:ext cx="8863200" cy="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28" name="Straight Connector 27"/>
            <p:cNvSpPr/>
            <p:nvPr/>
          </p:nvSpPr>
          <p:spPr>
            <a:xfrm>
              <a:off x="787320" y="6321600"/>
              <a:ext cx="8863200" cy="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29" name="Straight Connector 28"/>
            <p:cNvSpPr/>
            <p:nvPr/>
          </p:nvSpPr>
          <p:spPr>
            <a:xfrm>
              <a:off x="787320" y="1460519"/>
              <a:ext cx="0" cy="823681"/>
            </a:xfrm>
            <a:prstGeom prst="line">
              <a:avLst/>
            </a:prstGeom>
            <a:noFill/>
            <a:ln w="25560">
              <a:solidFill>
                <a:srgbClr val="003C83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30" name="Straight Connector 29"/>
            <p:cNvSpPr/>
            <p:nvPr/>
          </p:nvSpPr>
          <p:spPr>
            <a:xfrm>
              <a:off x="787320" y="2284200"/>
              <a:ext cx="0" cy="455580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31" name="Straight Connector 30"/>
            <p:cNvSpPr/>
            <p:nvPr/>
          </p:nvSpPr>
          <p:spPr>
            <a:xfrm>
              <a:off x="9650520" y="1460519"/>
              <a:ext cx="0" cy="823681"/>
            </a:xfrm>
            <a:prstGeom prst="line">
              <a:avLst/>
            </a:prstGeom>
            <a:noFill/>
            <a:ln w="25560">
              <a:solidFill>
                <a:srgbClr val="003C83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32" name="Straight Connector 31"/>
            <p:cNvSpPr/>
            <p:nvPr/>
          </p:nvSpPr>
          <p:spPr>
            <a:xfrm>
              <a:off x="9650520" y="2284200"/>
              <a:ext cx="0" cy="455580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33" name="Straight Connector 32"/>
            <p:cNvSpPr/>
            <p:nvPr/>
          </p:nvSpPr>
          <p:spPr>
            <a:xfrm>
              <a:off x="787320" y="1460519"/>
              <a:ext cx="8863200" cy="0"/>
            </a:xfrm>
            <a:prstGeom prst="line">
              <a:avLst/>
            </a:prstGeom>
            <a:noFill/>
            <a:ln w="25560">
              <a:solidFill>
                <a:srgbClr val="003C83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34" name="Straight Connector 33"/>
            <p:cNvSpPr/>
            <p:nvPr/>
          </p:nvSpPr>
          <p:spPr>
            <a:xfrm>
              <a:off x="787320" y="6840000"/>
              <a:ext cx="8863200" cy="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9245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172" y="178594"/>
            <a:ext cx="8626078" cy="1714500"/>
          </a:xfrm>
        </p:spPr>
        <p:txBody>
          <a:bodyPr/>
          <a:lstStyle/>
          <a:p>
            <a:pPr algn="l"/>
            <a:r>
              <a:rPr lang="en-US" sz="4219" dirty="0"/>
              <a:t>The case for plan-driven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050" y="4725144"/>
            <a:ext cx="8665200" cy="1797415"/>
          </a:xfrm>
        </p:spPr>
        <p:txBody>
          <a:bodyPr wrap="square" anchor="t">
            <a:spAutoFit/>
          </a:bodyPr>
          <a:lstStyle/>
          <a:p>
            <a:pPr marL="321457" indent="-321457"/>
            <a:r>
              <a:rPr lang="en-US" sz="4000" dirty="0"/>
              <a:t>Consider the A380</a:t>
            </a:r>
          </a:p>
          <a:p>
            <a:pPr marL="642915" lvl="5" indent="-321457"/>
            <a:r>
              <a:rPr lang="en-US" sz="2400" dirty="0"/>
              <a:t>5000+ ft</a:t>
            </a:r>
            <a:r>
              <a:rPr lang="en-US" sz="2400" baseline="30000" dirty="0"/>
              <a:t>2</a:t>
            </a:r>
            <a:r>
              <a:rPr lang="en-US" sz="2400" dirty="0"/>
              <a:t> floor space, up to 853 passengers, $4e8 a plane</a:t>
            </a:r>
          </a:p>
          <a:p>
            <a:pPr marL="642915" lvl="5" indent="-321457"/>
            <a:r>
              <a:rPr lang="en-US" sz="2400" dirty="0"/>
              <a:t>Thousands of engineers</a:t>
            </a:r>
          </a:p>
          <a:p>
            <a:pPr marL="664357" lvl="5" indent="-321457"/>
            <a:r>
              <a:rPr lang="en-US" sz="2400" dirty="0"/>
              <a:t>Some planning may be helpful!</a:t>
            </a:r>
          </a:p>
        </p:txBody>
      </p:sp>
      <p:pic>
        <p:nvPicPr>
          <p:cNvPr id="1026" name="Picture 2" descr="r/pics - This is not photoshopped: Airbus A380 crossing the Autobahn at Leipzig airport">
            <a:extLst>
              <a:ext uri="{FF2B5EF4-FFF2-40B4-BE49-F238E27FC236}">
                <a16:creationId xmlns:a16="http://schemas.microsoft.com/office/drawing/2014/main" id="{27789736-9374-DEA5-65D0-83C697BA5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93094"/>
            <a:ext cx="4885288" cy="257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2324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6359" y="197413"/>
            <a:ext cx="3914775" cy="822325"/>
          </a:xfrm>
        </p:spPr>
        <p:txBody>
          <a:bodyPr wrap="none" lIns="34340" tIns="34340" rIns="34340" bIns="34340" anchorCtr="0">
            <a:spAutoFit/>
          </a:bodyPr>
          <a:lstStyle/>
          <a:p>
            <a:pPr lvl="0" hangingPunct="1"/>
            <a:r>
              <a:rPr lang="en-US" sz="4900" dirty="0"/>
              <a:t>The sprint goal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33584" y="1502592"/>
            <a:ext cx="7812360" cy="515627"/>
          </a:xfrm>
        </p:spPr>
        <p:txBody>
          <a:bodyPr wrap="square" lIns="34340" tIns="34340" rIns="34340" bIns="34340" anchor="t" anchorCtr="0">
            <a:spAutoFit/>
          </a:bodyPr>
          <a:lstStyle>
            <a:defPPr marL="660239" marR="0" lvl="0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5F7BAE"/>
              </a:buClr>
              <a:buSzPct val="150000"/>
              <a:buFont typeface="Lucida Grande" pitchFamily="2"/>
              <a:buNone/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39" algn="l"/>
                <a:tab pos="8229239" algn="l"/>
                <a:tab pos="9143640" algn="l"/>
                <a:tab pos="10058040" algn="l"/>
              </a:tabLst>
              <a:defRPr lang="en-US" sz="3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defPPr>
            <a:lvl1pPr marL="660239" marR="0" lvl="0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5F7BAE"/>
              </a:buClr>
              <a:buSzPct val="150000"/>
              <a:buFont typeface="Lucida Grande" pitchFamily="2"/>
              <a:buChar char="•"/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39" algn="l"/>
                <a:tab pos="8229239" algn="l"/>
                <a:tab pos="9143640" algn="l"/>
                <a:tab pos="10058040" algn="l"/>
              </a:tabLst>
              <a:defRPr lang="en-US" sz="3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1pPr>
            <a:lvl2pPr marL="1002960" marR="0" lvl="1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2pPr>
            <a:lvl3pPr marL="1346039" marR="0" lvl="2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39" algn="l"/>
                <a:tab pos="8229240" algn="l"/>
                <a:tab pos="9143640" algn="l"/>
                <a:tab pos="10058040" algn="l"/>
              </a:tabLst>
              <a:defRPr lang="en-US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3pPr>
            <a:lvl4pPr marL="1701718" marR="0" lvl="3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1828439" algn="l"/>
                <a:tab pos="2742838" algn="l"/>
                <a:tab pos="3657239" algn="l"/>
                <a:tab pos="4571639" algn="l"/>
                <a:tab pos="5486039" algn="l"/>
                <a:tab pos="6400439" algn="l"/>
                <a:tab pos="7314839" algn="l"/>
                <a:tab pos="8229239" algn="l"/>
                <a:tab pos="9143639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4pPr>
            <a:lvl5pPr marL="2044440" marR="0" lvl="4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5pPr>
            <a:lvl6pPr marL="2044440" marR="0" lvl="5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6pPr>
            <a:lvl7pPr marL="2044440" marR="0" lvl="6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7pPr>
            <a:lvl8pPr marL="2044440" marR="0" lvl="7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8pPr>
            <a:lvl9pPr marL="1944000" marR="0" lvl="8" indent="-21600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45000"/>
              <a:buFont typeface="StarSymbol"/>
              <a:buChar char="●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9pPr>
          </a:lstStyle>
          <a:p>
            <a:pPr marL="641161" indent="-457200" hangingPunct="1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chemeClr val="tx1"/>
                </a:solidFill>
                <a:latin typeface="" pitchFamily="16"/>
              </a:rPr>
              <a:t>A short statement of focus of sprint for work</a:t>
            </a:r>
          </a:p>
        </p:txBody>
      </p:sp>
      <p:sp>
        <p:nvSpPr>
          <p:cNvPr id="4" name="AutoShape 3"/>
          <p:cNvSpPr/>
          <p:nvPr/>
        </p:nvSpPr>
        <p:spPr>
          <a:xfrm>
            <a:off x="308820" y="3371166"/>
            <a:ext cx="4412597" cy="1748263"/>
          </a:xfrm>
          <a:custGeom>
            <a:avLst>
              <a:gd name="f0" fmla="val 3388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blipFill>
            <a:blip r:embed="rId3"/>
            <a:tile/>
          </a:blipFill>
          <a:ln w="25560">
            <a:solidFill>
              <a:srgbClr val="003C83"/>
            </a:solidFill>
            <a:prstDash val="solid"/>
            <a:miter/>
          </a:ln>
          <a:effectLst>
            <a:outerShdw dist="63640" dir="2700000" algn="tl">
              <a:srgbClr val="000000">
                <a:alpha val="30000"/>
              </a:srgbClr>
            </a:outerShdw>
          </a:effectLst>
        </p:spPr>
        <p:txBody>
          <a:bodyPr vert="horz" wrap="none" lIns="80991" tIns="42115" rIns="80991" bIns="42115" anchor="t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endParaRPr lang="en-US" sz="2900"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6" name="AutoShape 5"/>
          <p:cNvSpPr/>
          <p:nvPr/>
        </p:nvSpPr>
        <p:spPr>
          <a:xfrm>
            <a:off x="3441094" y="3782560"/>
            <a:ext cx="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3734"/>
              <a:gd name="f8" fmla="val 65"/>
              <a:gd name="f9" fmla="val 4547"/>
              <a:gd name="f10" fmla="val 550"/>
              <a:gd name="f11" fmla="val 111"/>
              <a:gd name="f12" fmla="val 6203"/>
              <a:gd name="f13" fmla="val 14"/>
              <a:gd name="f14" fmla="val 14130"/>
              <a:gd name="f15" fmla="val 9"/>
              <a:gd name="f16" fmla="val 16620"/>
              <a:gd name="f17" fmla="val 5"/>
              <a:gd name="f18" fmla="val 19110"/>
              <a:gd name="f19" fmla="val 7200"/>
              <a:gd name="f20" fmla="val 14400"/>
              <a:gd name="f21" fmla="val 18978"/>
              <a:gd name="f22" fmla="val 22"/>
              <a:gd name="f23" fmla="val 16356"/>
              <a:gd name="f24" fmla="val 43"/>
              <a:gd name="f25" fmla="+- 0 0 0"/>
              <a:gd name="f26" fmla="*/ f3 1 21600"/>
              <a:gd name="f27" fmla="*/ f4 1 21600"/>
              <a:gd name="f28" fmla="*/ f25 f0 1"/>
              <a:gd name="f29" fmla="*/ 0 f26 1"/>
              <a:gd name="f30" fmla="*/ 21600 f26 1"/>
              <a:gd name="f31" fmla="*/ 21600 f27 1"/>
              <a:gd name="f32" fmla="*/ 0 f27 1"/>
              <a:gd name="f33" fmla="*/ f28 1 f2"/>
              <a:gd name="f34" fmla="+- f33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29" y="f32"/>
              </a:cxn>
              <a:cxn ang="f34">
                <a:pos x="f30" y="f31"/>
              </a:cxn>
            </a:cxnLst>
            <a:rect l="f29" t="f32" r="f30" b="f31"/>
            <a:pathLst>
              <a:path w="21600" h="216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5" y="f6"/>
                </a:cubicBezTo>
                <a:cubicBezTo>
                  <a:pt x="f19" y="f6"/>
                  <a:pt x="f20" y="f6"/>
                  <a:pt x="f6" y="f6"/>
                </a:cubicBezTo>
                <a:cubicBezTo>
                  <a:pt x="f6" y="f20"/>
                  <a:pt x="f6" y="f19"/>
                  <a:pt x="f6" y="f5"/>
                </a:cubicBezTo>
                <a:cubicBezTo>
                  <a:pt x="f21" y="f22"/>
                  <a:pt x="f23" y="f24"/>
                  <a:pt x="f7" y="f8"/>
                </a:cubicBezTo>
                <a:cubicBezTo>
                  <a:pt x="f7" y="f8"/>
                  <a:pt x="f7" y="f8"/>
                  <a:pt x="f7" y="f8"/>
                </a:cubicBezTo>
                <a:cubicBezTo>
                  <a:pt x="f7" y="f8"/>
                  <a:pt x="f7" y="f8"/>
                  <a:pt x="f7" y="f8"/>
                </a:cubicBezTo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80991" tIns="42115" rIns="80991" bIns="42115" anchor="t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endParaRPr lang="en-US" sz="2900"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7" name="AutoShape 6"/>
          <p:cNvSpPr/>
          <p:nvPr/>
        </p:nvSpPr>
        <p:spPr>
          <a:xfrm>
            <a:off x="308820" y="3371166"/>
            <a:ext cx="445570" cy="41139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3734"/>
              <a:gd name="f8" fmla="val 65"/>
              <a:gd name="f9" fmla="val 4547"/>
              <a:gd name="f10" fmla="val 550"/>
              <a:gd name="f11" fmla="val 111"/>
              <a:gd name="f12" fmla="val 6203"/>
              <a:gd name="f13" fmla="val 14"/>
              <a:gd name="f14" fmla="val 14130"/>
              <a:gd name="f15" fmla="val 9"/>
              <a:gd name="f16" fmla="val 16620"/>
              <a:gd name="f17" fmla="val 5"/>
              <a:gd name="f18" fmla="val 19110"/>
              <a:gd name="f19" fmla="val 7200"/>
              <a:gd name="f20" fmla="val 14400"/>
              <a:gd name="f21" fmla="val 18978"/>
              <a:gd name="f22" fmla="val 22"/>
              <a:gd name="f23" fmla="val 16356"/>
              <a:gd name="f24" fmla="val 43"/>
              <a:gd name="f25" fmla="+- 0 0 0"/>
              <a:gd name="f26" fmla="*/ f3 1 21600"/>
              <a:gd name="f27" fmla="*/ f4 1 21600"/>
              <a:gd name="f28" fmla="*/ f25 f0 1"/>
              <a:gd name="f29" fmla="*/ 0 f26 1"/>
              <a:gd name="f30" fmla="*/ 21600 f26 1"/>
              <a:gd name="f31" fmla="*/ 21600 f27 1"/>
              <a:gd name="f32" fmla="*/ 0 f27 1"/>
              <a:gd name="f33" fmla="*/ f28 1 f2"/>
              <a:gd name="f34" fmla="+- f33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29" y="f32"/>
              </a:cxn>
              <a:cxn ang="f34">
                <a:pos x="f30" y="f31"/>
              </a:cxn>
            </a:cxnLst>
            <a:rect l="f29" t="f32" r="f30" b="f31"/>
            <a:pathLst>
              <a:path w="21600" h="216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5" y="f6"/>
                </a:cubicBezTo>
                <a:cubicBezTo>
                  <a:pt x="f19" y="f6"/>
                  <a:pt x="f20" y="f6"/>
                  <a:pt x="f6" y="f6"/>
                </a:cubicBezTo>
                <a:cubicBezTo>
                  <a:pt x="f6" y="f20"/>
                  <a:pt x="f6" y="f19"/>
                  <a:pt x="f6" y="f5"/>
                </a:cubicBezTo>
                <a:cubicBezTo>
                  <a:pt x="f21" y="f22"/>
                  <a:pt x="f23" y="f24"/>
                  <a:pt x="f7" y="f8"/>
                </a:cubicBezTo>
                <a:cubicBezTo>
                  <a:pt x="f7" y="f8"/>
                  <a:pt x="f7" y="f8"/>
                  <a:pt x="f7" y="f8"/>
                </a:cubicBezTo>
                <a:cubicBezTo>
                  <a:pt x="f7" y="f8"/>
                  <a:pt x="f7" y="f8"/>
                  <a:pt x="f7" y="f8"/>
                </a:cubicBezTo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80991" tIns="42115" rIns="80991" bIns="42115" anchor="t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endParaRPr lang="en-US" sz="2900"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35" y="3336829"/>
            <a:ext cx="3772597" cy="45706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45679" tIns="45679" rIns="45679" bIns="45679" anchor="t" anchorCtr="0" compatLnSpc="1"/>
          <a:lstStyle/>
          <a:p>
            <a:pPr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300">
                <a:solidFill>
                  <a:srgbClr val="FFFFFF"/>
                </a:solidFill>
                <a:latin typeface="Gill Sans" pitchFamily="18"/>
                <a:ea typeface="ヒラギノ角ゴ Pro W3" pitchFamily="2"/>
                <a:cs typeface="ヒラギノ角ゴ Pro W3" pitchFamily="2"/>
              </a:rPr>
              <a:t>Database Application</a:t>
            </a:r>
          </a:p>
        </p:txBody>
      </p:sp>
      <p:sp>
        <p:nvSpPr>
          <p:cNvPr id="9" name="AutoShape 8"/>
          <p:cNvSpPr/>
          <p:nvPr/>
        </p:nvSpPr>
        <p:spPr>
          <a:xfrm>
            <a:off x="4366906" y="4571011"/>
            <a:ext cx="4412597" cy="1748588"/>
          </a:xfrm>
          <a:custGeom>
            <a:avLst>
              <a:gd name="f0" fmla="val 3388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blipFill>
            <a:blip r:embed="rId3"/>
            <a:tile/>
          </a:blipFill>
          <a:ln w="25560">
            <a:solidFill>
              <a:srgbClr val="003C83"/>
            </a:solidFill>
            <a:prstDash val="solid"/>
            <a:miter/>
          </a:ln>
          <a:effectLst>
            <a:outerShdw dist="63640" dir="2700000" algn="tl">
              <a:srgbClr val="000000">
                <a:alpha val="30000"/>
              </a:srgbClr>
            </a:outerShdw>
          </a:effectLst>
        </p:spPr>
        <p:txBody>
          <a:bodyPr vert="horz" wrap="none" lIns="80991" tIns="42115" rIns="80991" bIns="42115" anchor="t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endParaRPr lang="en-US" sz="2900"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11" name="AutoShape 10"/>
          <p:cNvSpPr/>
          <p:nvPr/>
        </p:nvSpPr>
        <p:spPr>
          <a:xfrm>
            <a:off x="7499179" y="4982406"/>
            <a:ext cx="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3734"/>
              <a:gd name="f8" fmla="val 65"/>
              <a:gd name="f9" fmla="val 4547"/>
              <a:gd name="f10" fmla="val 550"/>
              <a:gd name="f11" fmla="val 111"/>
              <a:gd name="f12" fmla="val 6203"/>
              <a:gd name="f13" fmla="val 14"/>
              <a:gd name="f14" fmla="val 14130"/>
              <a:gd name="f15" fmla="val 9"/>
              <a:gd name="f16" fmla="val 16620"/>
              <a:gd name="f17" fmla="val 5"/>
              <a:gd name="f18" fmla="val 19110"/>
              <a:gd name="f19" fmla="val 7200"/>
              <a:gd name="f20" fmla="val 14400"/>
              <a:gd name="f21" fmla="val 18978"/>
              <a:gd name="f22" fmla="val 22"/>
              <a:gd name="f23" fmla="val 16356"/>
              <a:gd name="f24" fmla="val 43"/>
              <a:gd name="f25" fmla="+- 0 0 0"/>
              <a:gd name="f26" fmla="*/ f3 1 21600"/>
              <a:gd name="f27" fmla="*/ f4 1 21600"/>
              <a:gd name="f28" fmla="*/ f25 f0 1"/>
              <a:gd name="f29" fmla="*/ 0 f26 1"/>
              <a:gd name="f30" fmla="*/ 21600 f26 1"/>
              <a:gd name="f31" fmla="*/ 21600 f27 1"/>
              <a:gd name="f32" fmla="*/ 0 f27 1"/>
              <a:gd name="f33" fmla="*/ f28 1 f2"/>
              <a:gd name="f34" fmla="+- f33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29" y="f32"/>
              </a:cxn>
              <a:cxn ang="f34">
                <a:pos x="f30" y="f31"/>
              </a:cxn>
            </a:cxnLst>
            <a:rect l="f29" t="f32" r="f30" b="f31"/>
            <a:pathLst>
              <a:path w="21600" h="216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5" y="f6"/>
                </a:cubicBezTo>
                <a:cubicBezTo>
                  <a:pt x="f19" y="f6"/>
                  <a:pt x="f20" y="f6"/>
                  <a:pt x="f6" y="f6"/>
                </a:cubicBezTo>
                <a:cubicBezTo>
                  <a:pt x="f6" y="f20"/>
                  <a:pt x="f6" y="f19"/>
                  <a:pt x="f6" y="f5"/>
                </a:cubicBezTo>
                <a:cubicBezTo>
                  <a:pt x="f21" y="f22"/>
                  <a:pt x="f23" y="f24"/>
                  <a:pt x="f7" y="f8"/>
                </a:cubicBezTo>
                <a:cubicBezTo>
                  <a:pt x="f7" y="f8"/>
                  <a:pt x="f7" y="f8"/>
                  <a:pt x="f7" y="f8"/>
                </a:cubicBezTo>
                <a:cubicBezTo>
                  <a:pt x="f7" y="f8"/>
                  <a:pt x="f7" y="f8"/>
                  <a:pt x="f7" y="f8"/>
                </a:cubicBezTo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80991" tIns="42115" rIns="80991" bIns="42115" anchor="t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endParaRPr lang="en-US" sz="2900"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12" name="AutoShape 11"/>
          <p:cNvSpPr/>
          <p:nvPr/>
        </p:nvSpPr>
        <p:spPr>
          <a:xfrm>
            <a:off x="4366906" y="4571012"/>
            <a:ext cx="445894" cy="41139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3734"/>
              <a:gd name="f8" fmla="val 65"/>
              <a:gd name="f9" fmla="val 4547"/>
              <a:gd name="f10" fmla="val 550"/>
              <a:gd name="f11" fmla="val 111"/>
              <a:gd name="f12" fmla="val 6203"/>
              <a:gd name="f13" fmla="val 14"/>
              <a:gd name="f14" fmla="val 14130"/>
              <a:gd name="f15" fmla="val 9"/>
              <a:gd name="f16" fmla="val 16620"/>
              <a:gd name="f17" fmla="val 5"/>
              <a:gd name="f18" fmla="val 19110"/>
              <a:gd name="f19" fmla="val 7200"/>
              <a:gd name="f20" fmla="val 14400"/>
              <a:gd name="f21" fmla="val 18978"/>
              <a:gd name="f22" fmla="val 22"/>
              <a:gd name="f23" fmla="val 16356"/>
              <a:gd name="f24" fmla="val 43"/>
              <a:gd name="f25" fmla="+- 0 0 0"/>
              <a:gd name="f26" fmla="*/ f3 1 21600"/>
              <a:gd name="f27" fmla="*/ f4 1 21600"/>
              <a:gd name="f28" fmla="*/ f25 f0 1"/>
              <a:gd name="f29" fmla="*/ 0 f26 1"/>
              <a:gd name="f30" fmla="*/ 21600 f26 1"/>
              <a:gd name="f31" fmla="*/ 21600 f27 1"/>
              <a:gd name="f32" fmla="*/ 0 f27 1"/>
              <a:gd name="f33" fmla="*/ f28 1 f2"/>
              <a:gd name="f34" fmla="+- f33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29" y="f32"/>
              </a:cxn>
              <a:cxn ang="f34">
                <a:pos x="f30" y="f31"/>
              </a:cxn>
            </a:cxnLst>
            <a:rect l="f29" t="f32" r="f30" b="f31"/>
            <a:pathLst>
              <a:path w="21600" h="216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5" y="f6"/>
                </a:cubicBezTo>
                <a:cubicBezTo>
                  <a:pt x="f19" y="f6"/>
                  <a:pt x="f20" y="f6"/>
                  <a:pt x="f6" y="f6"/>
                </a:cubicBezTo>
                <a:cubicBezTo>
                  <a:pt x="f6" y="f20"/>
                  <a:pt x="f6" y="f19"/>
                  <a:pt x="f6" y="f5"/>
                </a:cubicBezTo>
                <a:cubicBezTo>
                  <a:pt x="f21" y="f22"/>
                  <a:pt x="f23" y="f24"/>
                  <a:pt x="f7" y="f8"/>
                </a:cubicBezTo>
                <a:cubicBezTo>
                  <a:pt x="f7" y="f8"/>
                  <a:pt x="f7" y="f8"/>
                  <a:pt x="f7" y="f8"/>
                </a:cubicBezTo>
                <a:cubicBezTo>
                  <a:pt x="f7" y="f8"/>
                  <a:pt x="f7" y="f8"/>
                  <a:pt x="f7" y="f8"/>
                </a:cubicBezTo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80991" tIns="42115" rIns="80991" bIns="42115" anchor="t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endParaRPr lang="en-US" sz="2900"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15646" y="4536675"/>
            <a:ext cx="2835118" cy="45706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45679" tIns="45679" rIns="45679" bIns="45679" anchor="t" anchorCtr="0" compatLnSpc="1"/>
          <a:lstStyle/>
          <a:p>
            <a:pPr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300">
                <a:solidFill>
                  <a:srgbClr val="FFFFFF"/>
                </a:solidFill>
                <a:latin typeface="Gill Sans" pitchFamily="18"/>
                <a:ea typeface="ヒラギノ角ゴ Pro W3" pitchFamily="2"/>
                <a:cs typeface="ヒラギノ角ゴ Pro W3" pitchFamily="2"/>
              </a:rPr>
              <a:t>Financial services</a:t>
            </a:r>
          </a:p>
        </p:txBody>
      </p:sp>
      <p:sp>
        <p:nvSpPr>
          <p:cNvPr id="14" name="AutoShape 13"/>
          <p:cNvSpPr/>
          <p:nvPr/>
        </p:nvSpPr>
        <p:spPr>
          <a:xfrm>
            <a:off x="4366906" y="2500459"/>
            <a:ext cx="4412597" cy="1382544"/>
          </a:xfrm>
          <a:custGeom>
            <a:avLst>
              <a:gd name="f0" fmla="val 428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blipFill>
            <a:blip r:embed="rId3"/>
            <a:tile/>
          </a:blipFill>
          <a:ln w="25560">
            <a:solidFill>
              <a:srgbClr val="003C83"/>
            </a:solidFill>
            <a:prstDash val="solid"/>
            <a:miter/>
          </a:ln>
          <a:effectLst>
            <a:outerShdw dist="63640" dir="2700000" algn="tl">
              <a:srgbClr val="000000">
                <a:alpha val="30000"/>
              </a:srgbClr>
            </a:outerShdw>
          </a:effectLst>
        </p:spPr>
        <p:txBody>
          <a:bodyPr vert="horz" wrap="none" lIns="80991" tIns="42115" rIns="80991" bIns="42115" anchor="t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endParaRPr lang="en-US" sz="2900"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16" name="AutoShape 15"/>
          <p:cNvSpPr/>
          <p:nvPr/>
        </p:nvSpPr>
        <p:spPr>
          <a:xfrm>
            <a:off x="7499179" y="2914097"/>
            <a:ext cx="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3734"/>
              <a:gd name="f8" fmla="val 65"/>
              <a:gd name="f9" fmla="val 4547"/>
              <a:gd name="f10" fmla="val 550"/>
              <a:gd name="f11" fmla="val 111"/>
              <a:gd name="f12" fmla="val 6203"/>
              <a:gd name="f13" fmla="val 14"/>
              <a:gd name="f14" fmla="val 14130"/>
              <a:gd name="f15" fmla="val 9"/>
              <a:gd name="f16" fmla="val 16620"/>
              <a:gd name="f17" fmla="val 5"/>
              <a:gd name="f18" fmla="val 19110"/>
              <a:gd name="f19" fmla="val 7200"/>
              <a:gd name="f20" fmla="val 14400"/>
              <a:gd name="f21" fmla="val 18978"/>
              <a:gd name="f22" fmla="val 22"/>
              <a:gd name="f23" fmla="val 16356"/>
              <a:gd name="f24" fmla="val 43"/>
              <a:gd name="f25" fmla="+- 0 0 0"/>
              <a:gd name="f26" fmla="*/ f3 1 21600"/>
              <a:gd name="f27" fmla="*/ f4 1 21600"/>
              <a:gd name="f28" fmla="*/ f25 f0 1"/>
              <a:gd name="f29" fmla="*/ 0 f26 1"/>
              <a:gd name="f30" fmla="*/ 21600 f26 1"/>
              <a:gd name="f31" fmla="*/ 21600 f27 1"/>
              <a:gd name="f32" fmla="*/ 0 f27 1"/>
              <a:gd name="f33" fmla="*/ f28 1 f2"/>
              <a:gd name="f34" fmla="+- f33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29" y="f32"/>
              </a:cxn>
              <a:cxn ang="f34">
                <a:pos x="f30" y="f31"/>
              </a:cxn>
            </a:cxnLst>
            <a:rect l="f29" t="f32" r="f30" b="f31"/>
            <a:pathLst>
              <a:path w="21600" h="216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5" y="f6"/>
                </a:cubicBezTo>
                <a:cubicBezTo>
                  <a:pt x="f19" y="f6"/>
                  <a:pt x="f20" y="f6"/>
                  <a:pt x="f6" y="f6"/>
                </a:cubicBezTo>
                <a:cubicBezTo>
                  <a:pt x="f6" y="f20"/>
                  <a:pt x="f6" y="f19"/>
                  <a:pt x="f6" y="f5"/>
                </a:cubicBezTo>
                <a:cubicBezTo>
                  <a:pt x="f21" y="f22"/>
                  <a:pt x="f23" y="f24"/>
                  <a:pt x="f7" y="f8"/>
                </a:cubicBezTo>
                <a:cubicBezTo>
                  <a:pt x="f7" y="f8"/>
                  <a:pt x="f7" y="f8"/>
                  <a:pt x="f7" y="f8"/>
                </a:cubicBezTo>
                <a:cubicBezTo>
                  <a:pt x="f7" y="f8"/>
                  <a:pt x="f7" y="f8"/>
                  <a:pt x="f7" y="f8"/>
                </a:cubicBezTo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80991" tIns="42115" rIns="80991" bIns="42115" anchor="t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endParaRPr lang="en-US" sz="2900"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17" name="AutoShape 16"/>
          <p:cNvSpPr/>
          <p:nvPr/>
        </p:nvSpPr>
        <p:spPr>
          <a:xfrm>
            <a:off x="4366906" y="2502703"/>
            <a:ext cx="445894" cy="41139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3734"/>
              <a:gd name="f8" fmla="val 65"/>
              <a:gd name="f9" fmla="val 4547"/>
              <a:gd name="f10" fmla="val 550"/>
              <a:gd name="f11" fmla="val 111"/>
              <a:gd name="f12" fmla="val 6203"/>
              <a:gd name="f13" fmla="val 14"/>
              <a:gd name="f14" fmla="val 14130"/>
              <a:gd name="f15" fmla="val 9"/>
              <a:gd name="f16" fmla="val 16620"/>
              <a:gd name="f17" fmla="val 5"/>
              <a:gd name="f18" fmla="val 19110"/>
              <a:gd name="f19" fmla="val 7200"/>
              <a:gd name="f20" fmla="val 14400"/>
              <a:gd name="f21" fmla="val 18978"/>
              <a:gd name="f22" fmla="val 22"/>
              <a:gd name="f23" fmla="val 16356"/>
              <a:gd name="f24" fmla="val 43"/>
              <a:gd name="f25" fmla="+- 0 0 0"/>
              <a:gd name="f26" fmla="*/ f3 1 21600"/>
              <a:gd name="f27" fmla="*/ f4 1 21600"/>
              <a:gd name="f28" fmla="*/ f25 f0 1"/>
              <a:gd name="f29" fmla="*/ 0 f26 1"/>
              <a:gd name="f30" fmla="*/ 21600 f26 1"/>
              <a:gd name="f31" fmla="*/ 21600 f27 1"/>
              <a:gd name="f32" fmla="*/ 0 f27 1"/>
              <a:gd name="f33" fmla="*/ f28 1 f2"/>
              <a:gd name="f34" fmla="+- f33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29" y="f32"/>
              </a:cxn>
              <a:cxn ang="f34">
                <a:pos x="f30" y="f31"/>
              </a:cxn>
            </a:cxnLst>
            <a:rect l="f29" t="f32" r="f30" b="f31"/>
            <a:pathLst>
              <a:path w="21600" h="216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5" y="f6"/>
                </a:cubicBezTo>
                <a:cubicBezTo>
                  <a:pt x="f19" y="f6"/>
                  <a:pt x="f20" y="f6"/>
                  <a:pt x="f6" y="f6"/>
                </a:cubicBezTo>
                <a:cubicBezTo>
                  <a:pt x="f6" y="f20"/>
                  <a:pt x="f6" y="f19"/>
                  <a:pt x="f6" y="f5"/>
                </a:cubicBezTo>
                <a:cubicBezTo>
                  <a:pt x="f21" y="f22"/>
                  <a:pt x="f23" y="f24"/>
                  <a:pt x="f7" y="f8"/>
                </a:cubicBezTo>
                <a:cubicBezTo>
                  <a:pt x="f7" y="f8"/>
                  <a:pt x="f7" y="f8"/>
                  <a:pt x="f7" y="f8"/>
                </a:cubicBezTo>
                <a:cubicBezTo>
                  <a:pt x="f7" y="f8"/>
                  <a:pt x="f7" y="f8"/>
                  <a:pt x="f7" y="f8"/>
                </a:cubicBezTo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80991" tIns="42115" rIns="80991" bIns="42115" anchor="t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endParaRPr lang="en-US" sz="2900"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15646" y="2468365"/>
            <a:ext cx="2835118" cy="45706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45679" tIns="45679" rIns="45679" bIns="45679" anchor="t" anchorCtr="0" compatLnSpc="1"/>
          <a:lstStyle/>
          <a:p>
            <a:pPr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300" dirty="0">
                <a:solidFill>
                  <a:srgbClr val="FFFFFF"/>
                </a:solidFill>
                <a:latin typeface="Gill Sans" pitchFamily="18"/>
                <a:ea typeface="ヒラギノ角ゴ Pro W3" pitchFamily="2"/>
                <a:cs typeface="ヒラギノ角ゴ Pro W3" pitchFamily="2"/>
              </a:rPr>
              <a:t>Life Sciences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78248" y="2925433"/>
            <a:ext cx="4652719" cy="82278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45679" tIns="45679" rIns="45679" bIns="45679" anchor="t" anchorCtr="0" compatLnSpc="1"/>
          <a:lstStyle/>
          <a:p>
            <a:pPr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1600" dirty="0">
                <a:solidFill>
                  <a:srgbClr val="FFFFFF"/>
                </a:solidFill>
                <a:latin typeface="Gill Sans" pitchFamily="18"/>
                <a:ea typeface="ヒラギノ角ゴ Pro W3" pitchFamily="2"/>
                <a:cs typeface="ヒラギノ角ゴ Pro W3" pitchFamily="2"/>
              </a:rPr>
              <a:t>Support features necessary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1600" dirty="0">
                <a:solidFill>
                  <a:srgbClr val="FFFFFF"/>
                </a:solidFill>
                <a:latin typeface="Gill Sans" pitchFamily="18"/>
                <a:ea typeface="ヒラギノ角ゴ Pro W3" pitchFamily="2"/>
                <a:cs typeface="ヒラギノ角ゴ Pro W3" pitchFamily="2"/>
              </a:rPr>
              <a:t>for population genetics studies</a:t>
            </a:r>
            <a:r>
              <a:rPr lang="en-US" sz="2200" dirty="0">
                <a:solidFill>
                  <a:srgbClr val="FFFFFF"/>
                </a:solidFill>
                <a:latin typeface="Gill Sans" pitchFamily="18"/>
                <a:ea typeface="ヒラギノ角ゴ Pro W3" pitchFamily="2"/>
                <a:cs typeface="ヒラギノ角ゴ Pro W3" pitchFamily="2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92638" y="5028080"/>
            <a:ext cx="4469954" cy="11885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45679" tIns="45679" rIns="45679" bIns="45679" anchor="t" anchorCtr="0" compatLnSpc="1"/>
          <a:lstStyle/>
          <a:p>
            <a:pPr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1600" dirty="0">
                <a:solidFill>
                  <a:srgbClr val="FFFFFF"/>
                </a:solidFill>
                <a:latin typeface="Gill Sans" pitchFamily="18"/>
                <a:ea typeface="ヒラギノ角ゴ Pro W3" pitchFamily="2"/>
                <a:cs typeface="ヒラギノ角ゴ Pro W3" pitchFamily="2"/>
              </a:rPr>
              <a:t>Support more technical indicators than company 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1600" dirty="0">
                <a:solidFill>
                  <a:srgbClr val="FFFFFF"/>
                </a:solidFill>
                <a:latin typeface="Gill Sans" pitchFamily="18"/>
                <a:ea typeface="ヒラギノ角ゴ Pro W3" pitchFamily="2"/>
                <a:cs typeface="ヒラギノ角ゴ Pro W3" pitchFamily="2"/>
              </a:rPr>
              <a:t>ABC with real-time, streaming data.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11544" y="3839572"/>
            <a:ext cx="4195483" cy="11885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45679" tIns="45679" rIns="45679" bIns="45679" anchor="t" anchorCtr="0" compatLnSpc="1"/>
          <a:lstStyle/>
          <a:p>
            <a:pPr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dirty="0">
                <a:solidFill>
                  <a:srgbClr val="FFFFFF"/>
                </a:solidFill>
                <a:latin typeface="Gill Sans" pitchFamily="18"/>
                <a:ea typeface="ヒラギノ角ゴ Pro W3" pitchFamily="2"/>
                <a:cs typeface="ヒラギノ角ゴ Pro W3" pitchFamily="2"/>
              </a:rPr>
              <a:t>Make the application run on SQL Server in 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dirty="0">
                <a:solidFill>
                  <a:srgbClr val="FFFFFF"/>
                </a:solidFill>
                <a:latin typeface="Gill Sans" pitchFamily="18"/>
                <a:ea typeface="ヒラギノ角ゴ Pro W3" pitchFamily="2"/>
                <a:cs typeface="ヒラギノ角ゴ Pro W3" pitchFamily="2"/>
              </a:rPr>
              <a:t>addition to Oracle.</a:t>
            </a:r>
          </a:p>
        </p:txBody>
      </p:sp>
    </p:spTree>
    <p:extLst>
      <p:ext uri="{BB962C8B-B14F-4D97-AF65-F5344CB8AC3E}">
        <p14:creationId xmlns:p14="http://schemas.microsoft.com/office/powerpoint/2010/main" val="23008315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51520" y="260648"/>
            <a:ext cx="7316788" cy="822325"/>
          </a:xfrm>
        </p:spPr>
        <p:txBody>
          <a:bodyPr wrap="none" lIns="34340" tIns="34340" rIns="34340" bIns="34340" anchorCtr="0">
            <a:spAutoFit/>
          </a:bodyPr>
          <a:lstStyle/>
          <a:p>
            <a:pPr lvl="0" hangingPunct="1"/>
            <a:r>
              <a:rPr lang="en-US" sz="4900" dirty="0"/>
              <a:t>Managing the sprint backlog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67544" y="1772816"/>
            <a:ext cx="8352928" cy="4375145"/>
          </a:xfrm>
        </p:spPr>
        <p:txBody>
          <a:bodyPr wrap="square" lIns="34340" tIns="34340" rIns="34340" bIns="34340" anchor="t" anchorCtr="0">
            <a:spAutoFit/>
          </a:bodyPr>
          <a:lstStyle>
            <a:defPPr marL="660239" marR="0" lvl="0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5F7BAE"/>
              </a:buClr>
              <a:buSzPct val="150000"/>
              <a:buFont typeface="Lucida Grande" pitchFamily="2"/>
              <a:buNone/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39" algn="l"/>
                <a:tab pos="8229239" algn="l"/>
                <a:tab pos="9143640" algn="l"/>
                <a:tab pos="10058040" algn="l"/>
              </a:tabLst>
              <a:defRPr lang="en-US" sz="3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defPPr>
            <a:lvl1pPr marL="660239" marR="0" lvl="0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5F7BAE"/>
              </a:buClr>
              <a:buSzPct val="150000"/>
              <a:buFont typeface="Lucida Grande" pitchFamily="2"/>
              <a:buChar char="•"/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39" algn="l"/>
                <a:tab pos="8229239" algn="l"/>
                <a:tab pos="9143640" algn="l"/>
                <a:tab pos="10058040" algn="l"/>
              </a:tabLst>
              <a:defRPr lang="en-US" sz="3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1pPr>
            <a:lvl2pPr marL="1002960" marR="0" lvl="1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2pPr>
            <a:lvl3pPr marL="1346039" marR="0" lvl="2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39" algn="l"/>
                <a:tab pos="8229240" algn="l"/>
                <a:tab pos="9143640" algn="l"/>
                <a:tab pos="10058040" algn="l"/>
              </a:tabLst>
              <a:defRPr lang="en-US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3pPr>
            <a:lvl4pPr marL="1701718" marR="0" lvl="3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1828439" algn="l"/>
                <a:tab pos="2742838" algn="l"/>
                <a:tab pos="3657239" algn="l"/>
                <a:tab pos="4571639" algn="l"/>
                <a:tab pos="5486039" algn="l"/>
                <a:tab pos="6400439" algn="l"/>
                <a:tab pos="7314839" algn="l"/>
                <a:tab pos="8229239" algn="l"/>
                <a:tab pos="9143639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4pPr>
            <a:lvl5pPr marL="2044440" marR="0" lvl="4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5pPr>
            <a:lvl6pPr marL="2044440" marR="0" lvl="5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6pPr>
            <a:lvl7pPr marL="2044440" marR="0" lvl="6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7pPr>
            <a:lvl8pPr marL="2044440" marR="0" lvl="7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8pPr>
            <a:lvl9pPr marL="1944000" marR="0" lvl="8" indent="-21600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45000"/>
              <a:buFont typeface="StarSymbol"/>
              <a:buChar char="●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9pPr>
          </a:lstStyle>
          <a:p>
            <a:pPr marL="62856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" pitchFamily="16"/>
              </a:rPr>
              <a:t>Individuals pick PBIs (with discussion w/ team)</a:t>
            </a:r>
          </a:p>
          <a:p>
            <a:pPr marL="971281" lvl="1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tx1"/>
                </a:solidFill>
                <a:latin typeface="" pitchFamily="16"/>
              </a:rPr>
              <a:t>not</a:t>
            </a:r>
            <a:r>
              <a:rPr lang="en-US" sz="2400" dirty="0">
                <a:solidFill>
                  <a:schemeClr val="tx1"/>
                </a:solidFill>
                <a:latin typeface="" pitchFamily="16"/>
              </a:rPr>
              <a:t> assigned by external agents</a:t>
            </a:r>
          </a:p>
          <a:p>
            <a:pPr marL="62856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" pitchFamily="16"/>
              </a:rPr>
              <a:t>Estimated work remaining updated </a:t>
            </a:r>
            <a:r>
              <a:rPr lang="en-US" sz="2800" b="1" i="1" dirty="0">
                <a:solidFill>
                  <a:schemeClr val="tx1"/>
                </a:solidFill>
                <a:latin typeface="" pitchFamily="16"/>
              </a:rPr>
              <a:t>daily</a:t>
            </a:r>
          </a:p>
          <a:p>
            <a:pPr marL="62856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" pitchFamily="16"/>
              </a:rPr>
              <a:t>Only team members can add, delete or change the sprint backlog (not the product owner)</a:t>
            </a:r>
          </a:p>
          <a:p>
            <a:pPr marL="62856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" pitchFamily="16"/>
              </a:rPr>
              <a:t>If work is unclear, define a sprint backlog item with increased time </a:t>
            </a:r>
          </a:p>
          <a:p>
            <a:pPr marL="971281" lvl="1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" pitchFamily="16"/>
              </a:rPr>
              <a:t>Break it down later</a:t>
            </a:r>
          </a:p>
          <a:p>
            <a:pPr marL="62856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" pitchFamily="16"/>
              </a:rPr>
              <a:t>PBI = collection of tasks</a:t>
            </a:r>
          </a:p>
          <a:p>
            <a:pPr marL="971281" lvl="1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" pitchFamily="16"/>
              </a:rPr>
              <a:t>Each task: max 4-10 hours</a:t>
            </a:r>
          </a:p>
        </p:txBody>
      </p:sp>
    </p:spTree>
    <p:extLst>
      <p:ext uri="{BB962C8B-B14F-4D97-AF65-F5344CB8AC3E}">
        <p14:creationId xmlns:p14="http://schemas.microsoft.com/office/powerpoint/2010/main" val="36359004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270B8-10BD-FCAF-B8EA-B47DC75A5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Sprint Burndowns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C409D-7CA6-5625-C1DF-B38799B24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772816"/>
            <a:ext cx="3240360" cy="4843735"/>
          </a:xfrm>
        </p:spPr>
        <p:txBody>
          <a:bodyPr/>
          <a:lstStyle/>
          <a:p>
            <a:r>
              <a:rPr lang="en-US" dirty="0"/>
              <a:t>Progress over sprint</a:t>
            </a:r>
          </a:p>
          <a:p>
            <a:r>
              <a:rPr lang="en-US" dirty="0"/>
              <a:t>Here: long period with no PBIs completed</a:t>
            </a:r>
          </a:p>
          <a:p>
            <a:r>
              <a:rPr lang="en-US" dirty="0"/>
              <a:t>Challenging for PO: too much suspense</a:t>
            </a:r>
          </a:p>
          <a:p>
            <a:r>
              <a:rPr lang="en-US" dirty="0"/>
              <a:t>Better: smooth progress</a:t>
            </a:r>
          </a:p>
          <a:p>
            <a:r>
              <a:rPr lang="en-US" dirty="0"/>
              <a:t>Prefer to not see: line going up!</a:t>
            </a:r>
          </a:p>
          <a:p>
            <a:r>
              <a:rPr lang="en-US" dirty="0"/>
              <a:t>Not a substitute for reviews, discussion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E39D6D-B533-8753-D264-E31D458AB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2780928"/>
            <a:ext cx="5041108" cy="39608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3E9C1C-B037-E9CB-EC97-33A7DBEFE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2539488"/>
            <a:ext cx="5055778" cy="420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44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39552" y="297811"/>
            <a:ext cx="4534419" cy="747998"/>
          </a:xfrm>
        </p:spPr>
        <p:txBody>
          <a:bodyPr wrap="none" lIns="34340" tIns="34340" rIns="34340" bIns="34340" anchorCtr="0">
            <a:spAutoFit/>
          </a:bodyPr>
          <a:lstStyle/>
          <a:p>
            <a:pPr lvl="0" hangingPunct="1"/>
            <a:r>
              <a:rPr lang="en-US" sz="4900" dirty="0"/>
              <a:t>Scrum Scalability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55577" y="1465263"/>
            <a:ext cx="7920880" cy="5094926"/>
          </a:xfrm>
        </p:spPr>
        <p:txBody>
          <a:bodyPr wrap="square" lIns="34340" tIns="34340" rIns="34340" bIns="34340" anchor="t" anchorCtr="0">
            <a:spAutoFit/>
          </a:bodyPr>
          <a:lstStyle>
            <a:defPPr marL="660239" marR="0" lvl="0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5F7BAE"/>
              </a:buClr>
              <a:buSzPct val="150000"/>
              <a:buFont typeface="Lucida Grande" pitchFamily="2"/>
              <a:buNone/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39" algn="l"/>
                <a:tab pos="8229239" algn="l"/>
                <a:tab pos="9143640" algn="l"/>
                <a:tab pos="10058040" algn="l"/>
              </a:tabLst>
              <a:defRPr lang="en-US" sz="3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defPPr>
            <a:lvl1pPr marL="660239" marR="0" lvl="0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5F7BAE"/>
              </a:buClr>
              <a:buSzPct val="150000"/>
              <a:buFont typeface="Lucida Grande" pitchFamily="2"/>
              <a:buChar char="•"/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39" algn="l"/>
                <a:tab pos="8229239" algn="l"/>
                <a:tab pos="9143640" algn="l"/>
                <a:tab pos="10058040" algn="l"/>
              </a:tabLst>
              <a:defRPr lang="en-US" sz="3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1pPr>
            <a:lvl2pPr marL="1002960" marR="0" lvl="1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2pPr>
            <a:lvl3pPr marL="1346039" marR="0" lvl="2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39" algn="l"/>
                <a:tab pos="8229240" algn="l"/>
                <a:tab pos="9143640" algn="l"/>
                <a:tab pos="10058040" algn="l"/>
              </a:tabLst>
              <a:defRPr lang="en-US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3pPr>
            <a:lvl4pPr marL="1701718" marR="0" lvl="3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1828439" algn="l"/>
                <a:tab pos="2742838" algn="l"/>
                <a:tab pos="3657239" algn="l"/>
                <a:tab pos="4571639" algn="l"/>
                <a:tab pos="5486039" algn="l"/>
                <a:tab pos="6400439" algn="l"/>
                <a:tab pos="7314839" algn="l"/>
                <a:tab pos="8229239" algn="l"/>
                <a:tab pos="9143639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4pPr>
            <a:lvl5pPr marL="2044440" marR="0" lvl="4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5pPr>
            <a:lvl6pPr marL="2044440" marR="0" lvl="5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6pPr>
            <a:lvl7pPr marL="2044440" marR="0" lvl="6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7pPr>
            <a:lvl8pPr marL="2044440" marR="0" lvl="7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8pPr>
            <a:lvl9pPr marL="1944000" marR="0" lvl="8" indent="-21600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45000"/>
              <a:buFont typeface="StarSymbol"/>
              <a:buChar char="●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9pPr>
          </a:lstStyle>
          <a:p>
            <a:pPr marL="641161" indent="-457200" hangingPunct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chemeClr val="tx1"/>
                </a:solidFill>
                <a:latin typeface="" pitchFamily="16"/>
              </a:rPr>
              <a:t>Typical individual team is 7 ± 2 people</a:t>
            </a:r>
          </a:p>
          <a:p>
            <a:pPr marL="983882" lvl="1" indent="-457200" hangingPunct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1"/>
                </a:solidFill>
                <a:latin typeface="" pitchFamily="16"/>
              </a:rPr>
              <a:t>Scalability comes from teams of teams</a:t>
            </a:r>
          </a:p>
          <a:p>
            <a:pPr marL="641161" indent="-457200" hangingPunct="1">
              <a:lnSpc>
                <a:spcPct val="90000"/>
              </a:lnSpc>
              <a:spcBef>
                <a:spcPts val="1168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chemeClr val="tx1"/>
                </a:solidFill>
                <a:latin typeface="" pitchFamily="16"/>
              </a:rPr>
              <a:t>Factors in scaling</a:t>
            </a:r>
          </a:p>
          <a:p>
            <a:pPr marL="983882" lvl="1" indent="-457200" hangingPunct="1">
              <a:lnSpc>
                <a:spcPct val="90000"/>
              </a:lnSpc>
              <a:spcBef>
                <a:spcPts val="1168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1"/>
                </a:solidFill>
                <a:latin typeface="" pitchFamily="16"/>
              </a:rPr>
              <a:t>Type of application</a:t>
            </a:r>
          </a:p>
          <a:p>
            <a:pPr marL="937007" lvl="1" hangingPunct="1">
              <a:lnSpc>
                <a:spcPct val="90000"/>
              </a:lnSpc>
              <a:spcBef>
                <a:spcPts val="1168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/>
                </a:solidFill>
                <a:latin typeface="" pitchFamily="16"/>
              </a:rPr>
              <a:t>Team size</a:t>
            </a:r>
          </a:p>
          <a:p>
            <a:pPr marL="937007" lvl="1" hangingPunct="1">
              <a:lnSpc>
                <a:spcPct val="90000"/>
              </a:lnSpc>
              <a:spcBef>
                <a:spcPts val="1168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/>
                </a:solidFill>
                <a:latin typeface="" pitchFamily="16"/>
              </a:rPr>
              <a:t>Team dispersion</a:t>
            </a:r>
          </a:p>
          <a:p>
            <a:pPr marL="937007" lvl="1" hangingPunct="1">
              <a:lnSpc>
                <a:spcPct val="90000"/>
              </a:lnSpc>
              <a:spcBef>
                <a:spcPts val="1168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/>
                </a:solidFill>
                <a:latin typeface="" pitchFamily="16"/>
              </a:rPr>
              <a:t>Project duration</a:t>
            </a:r>
          </a:p>
          <a:p>
            <a:pPr marL="594286" hangingPunct="1">
              <a:lnSpc>
                <a:spcPct val="90000"/>
              </a:lnSpc>
              <a:spcBef>
                <a:spcPts val="1168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chemeClr val="tx1"/>
                </a:solidFill>
                <a:latin typeface="" pitchFamily="16"/>
              </a:rPr>
              <a:t>Scrum has been used on multiple 500+ </a:t>
            </a:r>
            <a:r>
              <a:rPr lang="en-US" sz="2900" dirty="0">
                <a:solidFill>
                  <a:schemeClr val="tx1"/>
                </a:solidFill>
                <a:latin typeface="" pitchFamily="16"/>
              </a:rPr>
              <a:t>person projects</a:t>
            </a:r>
          </a:p>
          <a:p>
            <a:pPr marL="628560" hangingPunct="1">
              <a:lnSpc>
                <a:spcPct val="90000"/>
              </a:lnSpc>
              <a:spcBef>
                <a:spcPts val="1168"/>
              </a:spcBef>
              <a:buNone/>
            </a:pPr>
            <a:endParaRPr lang="en-US" sz="3100" dirty="0">
              <a:solidFill>
                <a:schemeClr val="tx1"/>
              </a:solidFill>
              <a:latin typeface="" pitchFamily="16"/>
            </a:endParaRPr>
          </a:p>
        </p:txBody>
      </p:sp>
    </p:spTree>
    <p:extLst>
      <p:ext uri="{BB962C8B-B14F-4D97-AF65-F5344CB8AC3E}">
        <p14:creationId xmlns:p14="http://schemas.microsoft.com/office/powerpoint/2010/main" val="18351919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5728817" y="219423"/>
            <a:ext cx="3403723" cy="759618"/>
          </a:xfrm>
        </p:spPr>
        <p:txBody>
          <a:bodyPr>
            <a:normAutofit/>
          </a:bodyPr>
          <a:lstStyle/>
          <a:p>
            <a:r>
              <a:rPr lang="en-US" dirty="0"/>
              <a:t>Scaling Scrum</a:t>
            </a:r>
          </a:p>
        </p:txBody>
      </p:sp>
      <p:pic>
        <p:nvPicPr>
          <p:cNvPr id="66564" name="Picture 4" descr="C__Program Files_Opera_profile_cache4_opr00KX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6" y="1001077"/>
            <a:ext cx="7992888" cy="564203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altLang="en-US" dirty="0"/>
              <a:t>Scrum Overview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839788" y="1825624"/>
            <a:ext cx="7675562" cy="4915743"/>
          </a:xfrm>
        </p:spPr>
        <p:txBody>
          <a:bodyPr>
            <a:normAutofit/>
          </a:bodyPr>
          <a:lstStyle/>
          <a:p>
            <a:r>
              <a:rPr lang="en-US" altLang="en-US" dirty="0"/>
              <a:t>Roles</a:t>
            </a:r>
          </a:p>
          <a:p>
            <a:pPr lvl="1"/>
            <a:r>
              <a:rPr lang="en-US" altLang="en-US" dirty="0"/>
              <a:t>Product owner</a:t>
            </a:r>
          </a:p>
          <a:p>
            <a:pPr lvl="1"/>
            <a:r>
              <a:rPr lang="en-US" altLang="en-US" dirty="0"/>
              <a:t>ScrumMaster</a:t>
            </a:r>
          </a:p>
          <a:p>
            <a:pPr lvl="1"/>
            <a:r>
              <a:rPr lang="en-US" altLang="en-US" dirty="0"/>
              <a:t>Developers</a:t>
            </a:r>
          </a:p>
          <a:p>
            <a:r>
              <a:rPr lang="en-US" altLang="en-US" dirty="0"/>
              <a:t>Ceremonies</a:t>
            </a:r>
          </a:p>
          <a:p>
            <a:pPr lvl="1"/>
            <a:r>
              <a:rPr lang="en-US" altLang="en-US" dirty="0"/>
              <a:t>Sprint</a:t>
            </a:r>
          </a:p>
          <a:p>
            <a:pPr lvl="1"/>
            <a:r>
              <a:rPr lang="en-US" altLang="en-US" dirty="0"/>
              <a:t>Sprint Planning</a:t>
            </a:r>
          </a:p>
          <a:p>
            <a:pPr lvl="1"/>
            <a:r>
              <a:rPr lang="en-US" altLang="en-US" dirty="0"/>
              <a:t>Daily Scrum Meeting</a:t>
            </a:r>
          </a:p>
          <a:p>
            <a:pPr lvl="1"/>
            <a:r>
              <a:rPr lang="en-US" altLang="en-US" dirty="0"/>
              <a:t>Review</a:t>
            </a:r>
          </a:p>
          <a:p>
            <a:pPr lvl="1"/>
            <a:r>
              <a:rPr lang="en-US" altLang="en-US" dirty="0"/>
              <a:t>Retrospective</a:t>
            </a:r>
          </a:p>
          <a:p>
            <a:r>
              <a:rPr lang="en-US" altLang="en-US" dirty="0"/>
              <a:t>Artifacts</a:t>
            </a:r>
          </a:p>
          <a:p>
            <a:pPr lvl="1"/>
            <a:r>
              <a:rPr lang="en-US" altLang="en-US" dirty="0"/>
              <a:t>Product backlog/PBI</a:t>
            </a:r>
          </a:p>
          <a:p>
            <a:pPr lvl="1"/>
            <a:r>
              <a:rPr lang="en-US" altLang="en-US" dirty="0"/>
              <a:t>Sprint Backlog</a:t>
            </a:r>
          </a:p>
          <a:p>
            <a:pPr lvl="1"/>
            <a:r>
              <a:rPr lang="en-US" altLang="en-US" dirty="0"/>
              <a:t>Burndown charts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923928" y="1825625"/>
            <a:ext cx="4749573" cy="2350988"/>
            <a:chOff x="1365250" y="2971800"/>
            <a:chExt cx="10318750" cy="5616315"/>
          </a:xfrm>
          <a:effectLst/>
        </p:grpSpPr>
        <p:pic>
          <p:nvPicPr>
            <p:cNvPr id="9" name="Picture 2" descr="D:\web\se2800\notes\scrum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5250" y="2971800"/>
              <a:ext cx="10318750" cy="4622800"/>
            </a:xfrm>
            <a:prstGeom prst="rect">
              <a:avLst/>
            </a:prstGeom>
            <a:noFill/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U-Turn Arrow 9"/>
            <p:cNvSpPr/>
            <p:nvPr/>
          </p:nvSpPr>
          <p:spPr bwMode="auto">
            <a:xfrm flipH="1" flipV="1">
              <a:off x="2159000" y="7622915"/>
              <a:ext cx="8839200" cy="965200"/>
            </a:xfrm>
            <a:prstGeom prst="uturnArrow">
              <a:avLst/>
            </a:prstGeom>
            <a:solidFill>
              <a:srgbClr val="7DABD5"/>
            </a:solidFill>
            <a:ln w="25400" cap="flat" cmpd="sng" algn="ctr">
              <a:solidFill>
                <a:srgbClr val="FFFFFF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vert="horz" wrap="square" lIns="35719" tIns="35719" rIns="35719" bIns="35719" numCol="1" rtlCol="0" anchor="ctr" anchorCtr="0" compatLnSpc="1">
              <a:prstTxWarp prst="textNoShape">
                <a:avLst/>
              </a:prstTxWarp>
            </a:bodyPr>
            <a:lstStyle/>
            <a:p>
              <a:pPr marL="241093" algn="ctr" defTabSz="410751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953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485088" y="7594602"/>
              <a:ext cx="3514053" cy="7743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84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Review/retrospective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5DD6F2-E07A-37E7-DF43-12171414E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9D557CB2-BF42-2782-2B18-3B0A5BE7AA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altLang="en-US" dirty="0"/>
              <a:t>Scrum Overview</a:t>
            </a: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6A6E5B81-99CB-14E3-0F87-F6ED27D05C6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9788" y="1825624"/>
            <a:ext cx="7675562" cy="4915743"/>
          </a:xfrm>
        </p:spPr>
        <p:txBody>
          <a:bodyPr>
            <a:normAutofit/>
          </a:bodyPr>
          <a:lstStyle/>
          <a:p>
            <a:r>
              <a:rPr lang="en-US" altLang="en-US" dirty="0"/>
              <a:t>Roles</a:t>
            </a:r>
          </a:p>
          <a:p>
            <a:pPr lvl="1"/>
            <a:r>
              <a:rPr lang="en-US" altLang="en-US" dirty="0"/>
              <a:t>Product owner</a:t>
            </a:r>
          </a:p>
          <a:p>
            <a:pPr lvl="1"/>
            <a:r>
              <a:rPr lang="en-US" altLang="en-US" dirty="0"/>
              <a:t>ScrumMaster</a:t>
            </a:r>
          </a:p>
          <a:p>
            <a:pPr lvl="1"/>
            <a:r>
              <a:rPr lang="en-US" altLang="en-US" dirty="0"/>
              <a:t>Developers</a:t>
            </a:r>
          </a:p>
          <a:p>
            <a:r>
              <a:rPr lang="en-US" altLang="en-US" dirty="0"/>
              <a:t>Ceremonies</a:t>
            </a:r>
          </a:p>
          <a:p>
            <a:pPr lvl="1"/>
            <a:r>
              <a:rPr lang="en-US" altLang="en-US" dirty="0"/>
              <a:t>Sprint</a:t>
            </a:r>
          </a:p>
          <a:p>
            <a:pPr lvl="1"/>
            <a:r>
              <a:rPr lang="en-US" altLang="en-US" dirty="0"/>
              <a:t>Sprint Planning</a:t>
            </a:r>
          </a:p>
          <a:p>
            <a:pPr lvl="1"/>
            <a:r>
              <a:rPr lang="en-US" altLang="en-US" dirty="0"/>
              <a:t>Daily Scrum Meeting</a:t>
            </a:r>
          </a:p>
          <a:p>
            <a:pPr lvl="1"/>
            <a:r>
              <a:rPr lang="en-US" altLang="en-US" dirty="0"/>
              <a:t>Review</a:t>
            </a:r>
          </a:p>
          <a:p>
            <a:pPr lvl="1"/>
            <a:r>
              <a:rPr lang="en-US" altLang="en-US" dirty="0"/>
              <a:t>Retrospective</a:t>
            </a:r>
          </a:p>
          <a:p>
            <a:r>
              <a:rPr lang="en-US" altLang="en-US" dirty="0"/>
              <a:t>Artifacts</a:t>
            </a:r>
          </a:p>
          <a:p>
            <a:pPr lvl="1"/>
            <a:r>
              <a:rPr lang="en-US" altLang="en-US" dirty="0"/>
              <a:t>Product backlog/PBI</a:t>
            </a:r>
          </a:p>
          <a:p>
            <a:pPr lvl="1"/>
            <a:r>
              <a:rPr lang="en-US" altLang="en-US" dirty="0"/>
              <a:t>Sprint Backlog</a:t>
            </a:r>
          </a:p>
          <a:p>
            <a:pPr lvl="1"/>
            <a:r>
              <a:rPr lang="en-US" altLang="en-US" dirty="0"/>
              <a:t>Burndown charts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9269EE0-84E0-5BB4-2CBC-55965D4D4947}"/>
              </a:ext>
            </a:extLst>
          </p:cNvPr>
          <p:cNvGrpSpPr/>
          <p:nvPr/>
        </p:nvGrpSpPr>
        <p:grpSpPr>
          <a:xfrm>
            <a:off x="3923928" y="1825625"/>
            <a:ext cx="4749573" cy="2350988"/>
            <a:chOff x="1365250" y="2971800"/>
            <a:chExt cx="10318750" cy="5616315"/>
          </a:xfrm>
          <a:effectLst/>
        </p:grpSpPr>
        <p:pic>
          <p:nvPicPr>
            <p:cNvPr id="9" name="Picture 2" descr="D:\web\se2800\notes\scrum.jpg">
              <a:extLst>
                <a:ext uri="{FF2B5EF4-FFF2-40B4-BE49-F238E27FC236}">
                  <a16:creationId xmlns:a16="http://schemas.microsoft.com/office/drawing/2014/main" id="{BB0B148A-FDA1-F87C-AC3D-00A67F88E5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5250" y="2971800"/>
              <a:ext cx="10318750" cy="4622800"/>
            </a:xfrm>
            <a:prstGeom prst="rect">
              <a:avLst/>
            </a:prstGeom>
            <a:noFill/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U-Turn Arrow 9">
              <a:extLst>
                <a:ext uri="{FF2B5EF4-FFF2-40B4-BE49-F238E27FC236}">
                  <a16:creationId xmlns:a16="http://schemas.microsoft.com/office/drawing/2014/main" id="{4516D1DC-A327-A768-7904-C3D7AF706B2B}"/>
                </a:ext>
              </a:extLst>
            </p:cNvPr>
            <p:cNvSpPr/>
            <p:nvPr/>
          </p:nvSpPr>
          <p:spPr bwMode="auto">
            <a:xfrm flipH="1" flipV="1">
              <a:off x="2159000" y="7622915"/>
              <a:ext cx="8839200" cy="965200"/>
            </a:xfrm>
            <a:prstGeom prst="uturnArrow">
              <a:avLst/>
            </a:prstGeom>
            <a:solidFill>
              <a:srgbClr val="7DABD5"/>
            </a:solidFill>
            <a:ln w="25400" cap="flat" cmpd="sng" algn="ctr">
              <a:solidFill>
                <a:srgbClr val="FFFFFF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vert="horz" wrap="square" lIns="35719" tIns="35719" rIns="35719" bIns="35719" numCol="1" rtlCol="0" anchor="ctr" anchorCtr="0" compatLnSpc="1">
              <a:prstTxWarp prst="textNoShape">
                <a:avLst/>
              </a:prstTxWarp>
            </a:bodyPr>
            <a:lstStyle/>
            <a:p>
              <a:pPr marL="241093" algn="ctr" defTabSz="410751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953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F122B35-E598-A8B7-3B49-B49FC69DD9D8}"/>
                </a:ext>
              </a:extLst>
            </p:cNvPr>
            <p:cNvSpPr txBox="1"/>
            <p:nvPr/>
          </p:nvSpPr>
          <p:spPr>
            <a:xfrm>
              <a:off x="7485088" y="7594602"/>
              <a:ext cx="3514053" cy="7743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84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Review/retrospective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99D5024-AC0D-ED6A-41AC-B69D01F1DD32}"/>
              </a:ext>
            </a:extLst>
          </p:cNvPr>
          <p:cNvSpPr txBox="1"/>
          <p:nvPr/>
        </p:nvSpPr>
        <p:spPr>
          <a:xfrm>
            <a:off x="71438" y="214312"/>
            <a:ext cx="5277407" cy="43858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en-US" sz="2250" dirty="0">
                <a:solidFill>
                  <a:schemeClr val="accent5">
                    <a:lumMod val="75000"/>
                  </a:schemeClr>
                </a:solidFill>
              </a:rPr>
              <a:t>Manage ceremonies; remove impediments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83C64CA-D62D-3BC4-6991-4E0385E5B1A8}"/>
              </a:ext>
            </a:extLst>
          </p:cNvPr>
          <p:cNvCxnSpPr/>
          <p:nvPr/>
        </p:nvCxnSpPr>
        <p:spPr bwMode="auto">
          <a:xfrm>
            <a:off x="470499" y="652894"/>
            <a:ext cx="847900" cy="191201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FFFFFF"/>
            </a:solidFill>
            <a:prstDash val="solid"/>
            <a:miter lim="0"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1193A21-7201-E418-7B49-0E411BAB25C5}"/>
              </a:ext>
            </a:extLst>
          </p:cNvPr>
          <p:cNvSpPr txBox="1"/>
          <p:nvPr/>
        </p:nvSpPr>
        <p:spPr>
          <a:xfrm>
            <a:off x="4473223" y="787829"/>
            <a:ext cx="4372103" cy="78483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50" dirty="0">
                <a:solidFill>
                  <a:schemeClr val="accent5">
                    <a:lumMod val="75000"/>
                  </a:schemeClr>
                </a:solidFill>
              </a:rPr>
              <a:t>What will be developed, and in what order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400F225-F0E9-232E-7A11-3694632F1ACC}"/>
              </a:ext>
            </a:extLst>
          </p:cNvPr>
          <p:cNvCxnSpPr/>
          <p:nvPr/>
        </p:nvCxnSpPr>
        <p:spPr bwMode="auto">
          <a:xfrm flipH="1">
            <a:off x="2872244" y="1564076"/>
            <a:ext cx="1600979" cy="782033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FFFFFF"/>
            </a:solidFill>
            <a:prstDash val="solid"/>
            <a:miter lim="0"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0DB2470-64D8-7423-18D2-B5285713AF1D}"/>
              </a:ext>
            </a:extLst>
          </p:cNvPr>
          <p:cNvSpPr txBox="1"/>
          <p:nvPr/>
        </p:nvSpPr>
        <p:spPr>
          <a:xfrm>
            <a:off x="3515152" y="4452030"/>
            <a:ext cx="5339923" cy="78483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en-US" sz="2250" dirty="0">
                <a:solidFill>
                  <a:schemeClr val="accent5">
                    <a:lumMod val="75000"/>
                  </a:schemeClr>
                </a:solidFill>
              </a:rPr>
              <a:t>5-9 people: determine how to deliver what</a:t>
            </a:r>
          </a:p>
          <a:p>
            <a:r>
              <a:rPr lang="en-US" sz="2250" dirty="0">
                <a:solidFill>
                  <a:schemeClr val="accent5">
                    <a:lumMod val="75000"/>
                  </a:schemeClr>
                </a:solidFill>
              </a:rPr>
              <a:t>product owner requests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41C7422-7EA3-B309-DB23-BB8533C43DF0}"/>
              </a:ext>
            </a:extLst>
          </p:cNvPr>
          <p:cNvCxnSpPr/>
          <p:nvPr/>
        </p:nvCxnSpPr>
        <p:spPr bwMode="auto">
          <a:xfrm flipH="1" flipV="1">
            <a:off x="2555776" y="3037411"/>
            <a:ext cx="1368152" cy="1414618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FFFFFF"/>
            </a:solidFill>
            <a:prstDash val="solid"/>
            <a:miter lim="0"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0965035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ABB8-6565-FEFD-7EEC-4FE3D2854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case for agile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03963-3893-72C2-EF98-8BE7D5DB9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115" y="1854994"/>
            <a:ext cx="7675350" cy="4667250"/>
          </a:xfrm>
        </p:spPr>
        <p:txBody>
          <a:bodyPr/>
          <a:lstStyle/>
          <a:p>
            <a:r>
              <a:rPr lang="en-US" dirty="0"/>
              <a:t>The problem with planning: estimation</a:t>
            </a:r>
          </a:p>
          <a:p>
            <a:pPr lvl="1"/>
            <a:r>
              <a:rPr lang="en-US" dirty="0"/>
              <a:t>Estimation is hard!</a:t>
            </a:r>
          </a:p>
          <a:p>
            <a:pPr lvl="1"/>
            <a:r>
              <a:rPr lang="en-US" dirty="0"/>
              <a:t>Get better with experience, but it’s still hard</a:t>
            </a:r>
          </a:p>
          <a:p>
            <a:pPr lvl="1"/>
            <a:r>
              <a:rPr lang="en-US" dirty="0"/>
              <a:t>Customers rarely know what they want up front</a:t>
            </a:r>
          </a:p>
          <a:p>
            <a:endParaRPr lang="en-US" dirty="0"/>
          </a:p>
          <a:p>
            <a:r>
              <a:rPr lang="en-US" dirty="0"/>
              <a:t>Agile</a:t>
            </a:r>
          </a:p>
          <a:p>
            <a:pPr lvl="1"/>
            <a:r>
              <a:rPr lang="en-US" dirty="0"/>
              <a:t>Develop the plan as you go</a:t>
            </a:r>
          </a:p>
          <a:p>
            <a:pPr lvl="1"/>
            <a:r>
              <a:rPr lang="en-US" dirty="0"/>
              <a:t>Be more responsive</a:t>
            </a:r>
          </a:p>
          <a:p>
            <a:pPr lvl="1"/>
            <a:r>
              <a:rPr lang="en-US" dirty="0"/>
              <a:t>But how can this work?</a:t>
            </a:r>
          </a:p>
          <a:p>
            <a:r>
              <a:rPr lang="en-US" dirty="0"/>
              <a:t>Many agile methods</a:t>
            </a:r>
          </a:p>
          <a:p>
            <a:pPr lvl="1"/>
            <a:r>
              <a:rPr lang="en-US" dirty="0"/>
              <a:t>Kanban (motivated by manufacturing)</a:t>
            </a:r>
          </a:p>
          <a:p>
            <a:pPr lvl="1"/>
            <a:r>
              <a:rPr lang="en-US" dirty="0"/>
              <a:t>Extreme programming – because who wouldn’t want to be an extreme programmer</a:t>
            </a:r>
          </a:p>
          <a:p>
            <a:pPr lvl="1"/>
            <a:r>
              <a:rPr lang="en-US" dirty="0"/>
              <a:t>The method we study in 2710: Scrum</a:t>
            </a:r>
          </a:p>
        </p:txBody>
      </p:sp>
      <p:pic>
        <p:nvPicPr>
          <p:cNvPr id="2050" name="Picture 2" descr="Darren Sproles">
            <a:extLst>
              <a:ext uri="{FF2B5EF4-FFF2-40B4-BE49-F238E27FC236}">
                <a16:creationId xmlns:a16="http://schemas.microsoft.com/office/drawing/2014/main" id="{F8BDC0B2-6110-04ED-C18C-82D46C55F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280" y="3413736"/>
            <a:ext cx="3596653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12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Why the name “scrum”?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840000" y="1825625"/>
            <a:ext cx="7675350" cy="46672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Origin of term: rugby football</a:t>
            </a:r>
          </a:p>
          <a:p>
            <a:pPr lvl="1"/>
            <a:r>
              <a:rPr lang="en-US" i="1" dirty="0"/>
              <a:t>Scrum</a:t>
            </a:r>
            <a:r>
              <a:rPr lang="en-US" dirty="0"/>
              <a:t>: restarts game after interruption</a:t>
            </a:r>
          </a:p>
          <a:p>
            <a:pPr lvl="1"/>
            <a:r>
              <a:rPr lang="en-US" dirty="0"/>
              <a:t>Players struggle to gain possession of ball tossed between teams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Folks working together to solve shared problem; no leaders</a:t>
            </a:r>
          </a:p>
          <a:p>
            <a:pPr lvl="1"/>
            <a:r>
              <a:rPr lang="en-US" dirty="0"/>
              <a:t>Key difference: no opposing team!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17B70D-CC2B-AC6E-D08E-6A7D90815B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849456"/>
            <a:ext cx="5334000" cy="2619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171450"/>
            <a:ext cx="6361113" cy="822325"/>
          </a:xfrm>
        </p:spPr>
        <p:txBody>
          <a:bodyPr wrap="none" lIns="34340" tIns="34340" rIns="34340" bIns="34340" anchorCtr="0">
            <a:spAutoFit/>
          </a:bodyPr>
          <a:lstStyle/>
          <a:p>
            <a:pPr lvl="0" hangingPunct="1"/>
            <a:r>
              <a:rPr lang="en-US" sz="4900"/>
              <a:t>Scrum has been used by:</a:t>
            </a:r>
          </a:p>
        </p:txBody>
      </p:sp>
      <p:sp>
        <p:nvSpPr>
          <p:cNvPr id="3" name="Rectangle 2"/>
          <p:cNvSpPr/>
          <p:nvPr/>
        </p:nvSpPr>
        <p:spPr>
          <a:xfrm>
            <a:off x="689580" y="1188509"/>
            <a:ext cx="2844191" cy="460664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Gill Sans" pitchFamily="34"/>
              <a:buChar char="•"/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500" dirty="0">
                <a:latin typeface="Gill Sans" pitchFamily="18"/>
                <a:ea typeface="ヒラギノ角ゴ Pro W3" pitchFamily="2"/>
                <a:cs typeface="ヒラギノ角ゴ Pro W3" pitchFamily="2"/>
              </a:rPr>
              <a:t>Microsoft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Gill Sans" pitchFamily="34"/>
              <a:buChar char="•"/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500" dirty="0">
                <a:latin typeface="Gill Sans" pitchFamily="18"/>
                <a:ea typeface="ヒラギノ角ゴ Pro W3" pitchFamily="2"/>
                <a:cs typeface="ヒラギノ角ゴ Pro W3" pitchFamily="2"/>
              </a:rPr>
              <a:t>Yahoo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Gill Sans" pitchFamily="34"/>
              <a:buChar char="•"/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500" dirty="0">
                <a:latin typeface="Gill Sans" pitchFamily="18"/>
                <a:ea typeface="ヒラギノ角ゴ Pro W3" pitchFamily="2"/>
                <a:cs typeface="ヒラギノ角ゴ Pro W3" pitchFamily="2"/>
              </a:rPr>
              <a:t>Google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Gill Sans" pitchFamily="34"/>
              <a:buChar char="•"/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500" dirty="0">
                <a:latin typeface="Gill Sans" pitchFamily="18"/>
                <a:ea typeface="ヒラギノ角ゴ Pro W3" pitchFamily="2"/>
                <a:cs typeface="ヒラギノ角ゴ Pro W3" pitchFamily="2"/>
              </a:rPr>
              <a:t>Electronic Arts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Gill Sans" pitchFamily="34"/>
              <a:buChar char="•"/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500" dirty="0">
                <a:latin typeface="Gill Sans" pitchFamily="18"/>
                <a:ea typeface="ヒラギノ角ゴ Pro W3" pitchFamily="2"/>
                <a:cs typeface="ヒラギノ角ゴ Pro W3" pitchFamily="2"/>
              </a:rPr>
              <a:t>Lockheed Martin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Gill Sans" pitchFamily="34"/>
              <a:buChar char="•"/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500" dirty="0">
                <a:latin typeface="Gill Sans" pitchFamily="18"/>
                <a:ea typeface="ヒラギノ角ゴ Pro W3" pitchFamily="2"/>
                <a:cs typeface="ヒラギノ角ゴ Pro W3" pitchFamily="2"/>
              </a:rPr>
              <a:t>Philips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Gill Sans" pitchFamily="34"/>
              <a:buChar char="•"/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500" dirty="0">
                <a:latin typeface="Gill Sans" pitchFamily="18"/>
                <a:ea typeface="ヒラギノ角ゴ Pro W3" pitchFamily="2"/>
                <a:cs typeface="ヒラギノ角ゴ Pro W3" pitchFamily="2"/>
              </a:rPr>
              <a:t>Siemens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Gill Sans" pitchFamily="34"/>
              <a:buChar char="•"/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500" dirty="0">
                <a:latin typeface="Gill Sans" pitchFamily="18"/>
                <a:ea typeface="ヒラギノ角ゴ Pro W3" pitchFamily="2"/>
                <a:cs typeface="ヒラギノ角ゴ Pro W3" pitchFamily="2"/>
              </a:rPr>
              <a:t>Nokia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Gill Sans" pitchFamily="34"/>
              <a:buChar char="•"/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500" dirty="0">
                <a:latin typeface="Gill Sans" pitchFamily="18"/>
                <a:ea typeface="ヒラギノ角ゴ Pro W3" pitchFamily="2"/>
                <a:cs typeface="ヒラギノ角ゴ Pro W3" pitchFamily="2"/>
              </a:rPr>
              <a:t>IBM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Gill Sans" pitchFamily="34"/>
              <a:buChar char="•"/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500" dirty="0">
                <a:latin typeface="Gill Sans" pitchFamily="18"/>
                <a:ea typeface="ヒラギノ角ゴ Pro W3" pitchFamily="2"/>
                <a:cs typeface="ヒラギノ角ゴ Pro W3" pitchFamily="2"/>
              </a:rPr>
              <a:t>Capital One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Gill Sans" pitchFamily="34"/>
              <a:buChar char="•"/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500" dirty="0">
                <a:latin typeface="Gill Sans" pitchFamily="18"/>
                <a:ea typeface="ヒラギノ角ゴ Pro W3" pitchFamily="2"/>
                <a:cs typeface="ヒラギノ角ゴ Pro W3" pitchFamily="2"/>
              </a:rPr>
              <a:t>BBC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endParaRPr lang="en-US" sz="2500" dirty="0"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59453" y="1188509"/>
            <a:ext cx="4422967" cy="460664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Gill Sans" pitchFamily="34"/>
              <a:buChar char="•"/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500" dirty="0">
                <a:latin typeface="Gill Sans" pitchFamily="18"/>
                <a:ea typeface="ヒラギノ角ゴ Pro W3" pitchFamily="2"/>
                <a:cs typeface="ヒラギノ角ゴ Pro W3" pitchFamily="2"/>
              </a:rPr>
              <a:t>Intuit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Gill Sans" pitchFamily="34"/>
              <a:buChar char="•"/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500" dirty="0">
                <a:latin typeface="Gill Sans" pitchFamily="18"/>
                <a:ea typeface="ヒラギノ角ゴ Pro W3" pitchFamily="2"/>
                <a:cs typeface="ヒラギノ角ゴ Pro W3" pitchFamily="2"/>
              </a:rPr>
              <a:t>Nielsen Media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Gill Sans" pitchFamily="34"/>
              <a:buChar char="•"/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500" dirty="0">
                <a:latin typeface="Gill Sans" pitchFamily="18"/>
                <a:ea typeface="ヒラギノ角ゴ Pro W3" pitchFamily="2"/>
                <a:cs typeface="ヒラギノ角ゴ Pro W3" pitchFamily="2"/>
              </a:rPr>
              <a:t>First American Real Estate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Gill Sans" pitchFamily="34"/>
              <a:buChar char="•"/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500" dirty="0">
                <a:latin typeface="Gill Sans" pitchFamily="18"/>
                <a:ea typeface="ヒラギノ角ゴ Pro W3" pitchFamily="2"/>
                <a:cs typeface="ヒラギノ角ゴ Pro W3" pitchFamily="2"/>
              </a:rPr>
              <a:t>BMC Software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Gill Sans" pitchFamily="34"/>
              <a:buChar char="•"/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500" dirty="0" err="1">
                <a:latin typeface="Gill Sans" pitchFamily="18"/>
                <a:ea typeface="ヒラギノ角ゴ Pro W3" pitchFamily="2"/>
                <a:cs typeface="ヒラギノ角ゴ Pro W3" pitchFamily="2"/>
              </a:rPr>
              <a:t>Ipswitch</a:t>
            </a:r>
            <a:endParaRPr lang="en-US" sz="2500" dirty="0">
              <a:latin typeface="Gill Sans" pitchFamily="18"/>
              <a:ea typeface="ヒラギノ角ゴ Pro W3" pitchFamily="2"/>
              <a:cs typeface="ヒラギノ角ゴ Pro W3" pitchFamily="2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Gill Sans" pitchFamily="34"/>
              <a:buChar char="•"/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500" dirty="0">
                <a:latin typeface="Gill Sans" pitchFamily="18"/>
                <a:ea typeface="ヒラギノ角ゴ Pro W3" pitchFamily="2"/>
                <a:cs typeface="ヒラギノ角ゴ Pro W3" pitchFamily="2"/>
              </a:rPr>
              <a:t>John Deere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Gill Sans" pitchFamily="34"/>
              <a:buChar char="•"/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500" dirty="0">
                <a:latin typeface="Gill Sans" pitchFamily="18"/>
                <a:ea typeface="ヒラギノ角ゴ Pro W3" pitchFamily="2"/>
                <a:cs typeface="ヒラギノ角ゴ Pro W3" pitchFamily="2"/>
              </a:rPr>
              <a:t>Lexis Nexis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Gill Sans" pitchFamily="34"/>
              <a:buChar char="•"/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500" dirty="0">
                <a:latin typeface="Gill Sans" pitchFamily="18"/>
                <a:ea typeface="ヒラギノ角ゴ Pro W3" pitchFamily="2"/>
                <a:cs typeface="ヒラギノ角ゴ Pro W3" pitchFamily="2"/>
              </a:rPr>
              <a:t>Sabre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Gill Sans" pitchFamily="34"/>
              <a:buChar char="•"/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500" dirty="0" err="1">
                <a:latin typeface="Gill Sans" pitchFamily="18"/>
                <a:ea typeface="ヒラギノ角ゴ Pro W3" pitchFamily="2"/>
                <a:cs typeface="ヒラギノ角ゴ Pro W3" pitchFamily="2"/>
              </a:rPr>
              <a:t>Salesforce.com</a:t>
            </a:r>
            <a:endParaRPr lang="en-US" sz="2500" dirty="0">
              <a:latin typeface="Gill Sans" pitchFamily="18"/>
              <a:ea typeface="ヒラギノ角ゴ Pro W3" pitchFamily="2"/>
              <a:cs typeface="ヒラギノ角ゴ Pro W3" pitchFamily="2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Gill Sans" pitchFamily="34"/>
              <a:buChar char="•"/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500" dirty="0">
                <a:latin typeface="Gill Sans" pitchFamily="18"/>
                <a:ea typeface="ヒラギノ角ゴ Pro W3" pitchFamily="2"/>
                <a:cs typeface="ヒラギノ角ゴ Pro W3" pitchFamily="2"/>
              </a:rPr>
              <a:t>Time Warner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Gill Sans" pitchFamily="34"/>
              <a:buChar char="•"/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500" dirty="0">
                <a:latin typeface="Gill Sans" pitchFamily="18"/>
                <a:ea typeface="ヒラギノ角ゴ Pro W3" pitchFamily="2"/>
                <a:cs typeface="ヒラギノ角ゴ Pro W3" pitchFamily="2"/>
              </a:rPr>
              <a:t>Turner Broadcasting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Gill Sans" pitchFamily="34"/>
              <a:buChar char="•"/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500" dirty="0" err="1">
                <a:latin typeface="Gill Sans" pitchFamily="18"/>
                <a:ea typeface="ヒラギノ角ゴ Pro W3" pitchFamily="2"/>
                <a:cs typeface="ヒラギノ角ゴ Pro W3" pitchFamily="2"/>
              </a:rPr>
              <a:t>Oce</a:t>
            </a:r>
            <a:endParaRPr lang="en-US" sz="2500" dirty="0"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455399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171450"/>
            <a:ext cx="6470650" cy="822325"/>
          </a:xfrm>
        </p:spPr>
        <p:txBody>
          <a:bodyPr wrap="none" lIns="34340" tIns="34340" rIns="34340" bIns="34340" anchorCtr="0">
            <a:spAutoFit/>
          </a:bodyPr>
          <a:lstStyle/>
          <a:p>
            <a:pPr lvl="0" hangingPunct="1"/>
            <a:r>
              <a:rPr lang="en-US" sz="4900"/>
              <a:t>Scrum has been used for: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3068638"/>
            <a:ext cx="6858000" cy="3738562"/>
          </a:xfrm>
        </p:spPr>
        <p:txBody>
          <a:bodyPr wrap="none" lIns="34340" tIns="34340" rIns="34340" bIns="34340" anchor="t" anchorCtr="0">
            <a:spAutoFit/>
          </a:bodyPr>
          <a:lstStyle>
            <a:defPPr marL="660239" marR="0" lvl="0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5F7BAE"/>
              </a:buClr>
              <a:buSzPct val="150000"/>
              <a:buFont typeface="Lucida Grande" pitchFamily="2"/>
              <a:buNone/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39" algn="l"/>
                <a:tab pos="8229239" algn="l"/>
                <a:tab pos="9143640" algn="l"/>
                <a:tab pos="10058040" algn="l"/>
              </a:tabLst>
              <a:defRPr lang="en-US" sz="3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defPPr>
            <a:lvl1pPr marL="660239" marR="0" lvl="0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5F7BAE"/>
              </a:buClr>
              <a:buSzPct val="150000"/>
              <a:buFont typeface="Lucida Grande" pitchFamily="2"/>
              <a:buChar char="•"/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39" algn="l"/>
                <a:tab pos="8229239" algn="l"/>
                <a:tab pos="9143640" algn="l"/>
                <a:tab pos="10058040" algn="l"/>
              </a:tabLst>
              <a:defRPr lang="en-US" sz="3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1pPr>
            <a:lvl2pPr marL="1002960" marR="0" lvl="1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2pPr>
            <a:lvl3pPr marL="1346039" marR="0" lvl="2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39" algn="l"/>
                <a:tab pos="8229240" algn="l"/>
                <a:tab pos="9143640" algn="l"/>
                <a:tab pos="10058040" algn="l"/>
              </a:tabLst>
              <a:defRPr lang="en-US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3pPr>
            <a:lvl4pPr marL="1701718" marR="0" lvl="3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1828439" algn="l"/>
                <a:tab pos="2742838" algn="l"/>
                <a:tab pos="3657239" algn="l"/>
                <a:tab pos="4571639" algn="l"/>
                <a:tab pos="5486039" algn="l"/>
                <a:tab pos="6400439" algn="l"/>
                <a:tab pos="7314839" algn="l"/>
                <a:tab pos="8229239" algn="l"/>
                <a:tab pos="9143639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4pPr>
            <a:lvl5pPr marL="2044440" marR="0" lvl="4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5pPr>
            <a:lvl6pPr marL="2044440" marR="0" lvl="5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6pPr>
            <a:lvl7pPr marL="2044440" marR="0" lvl="6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7pPr>
            <a:lvl8pPr marL="2044440" marR="0" lvl="7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8pPr>
            <a:lvl9pPr marL="1944000" marR="0" lvl="8" indent="-21600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45000"/>
              <a:buFont typeface="StarSymbol"/>
              <a:buChar char="●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9pPr>
          </a:lstStyle>
          <a:p>
            <a:pPr marL="628560" hangingPunct="1">
              <a:lnSpc>
                <a:spcPct val="80000"/>
              </a:lnSpc>
            </a:pPr>
            <a:r>
              <a:rPr lang="en-US" sz="2200" dirty="0">
                <a:solidFill>
                  <a:schemeClr val="tx1"/>
                </a:solidFill>
                <a:latin typeface="" pitchFamily="16"/>
              </a:rPr>
              <a:t>Commercial software</a:t>
            </a:r>
          </a:p>
          <a:p>
            <a:pPr marL="628560" hangingPunct="1">
              <a:lnSpc>
                <a:spcPct val="80000"/>
              </a:lnSpc>
              <a:spcBef>
                <a:spcPts val="1168"/>
              </a:spcBef>
            </a:pPr>
            <a:r>
              <a:rPr lang="en-US" sz="2200" dirty="0">
                <a:solidFill>
                  <a:schemeClr val="tx1"/>
                </a:solidFill>
                <a:latin typeface="" pitchFamily="16"/>
              </a:rPr>
              <a:t>In-house development</a:t>
            </a:r>
          </a:p>
          <a:p>
            <a:pPr marL="628560" hangingPunct="1">
              <a:lnSpc>
                <a:spcPct val="80000"/>
              </a:lnSpc>
              <a:spcBef>
                <a:spcPts val="1168"/>
              </a:spcBef>
            </a:pPr>
            <a:r>
              <a:rPr lang="en-US" sz="2200" dirty="0">
                <a:solidFill>
                  <a:schemeClr val="tx1"/>
                </a:solidFill>
                <a:latin typeface="" pitchFamily="16"/>
              </a:rPr>
              <a:t>Contract development</a:t>
            </a:r>
          </a:p>
          <a:p>
            <a:pPr marL="628560" hangingPunct="1">
              <a:lnSpc>
                <a:spcPct val="80000"/>
              </a:lnSpc>
              <a:spcBef>
                <a:spcPts val="1168"/>
              </a:spcBef>
            </a:pPr>
            <a:r>
              <a:rPr lang="en-US" sz="2200" dirty="0">
                <a:solidFill>
                  <a:schemeClr val="tx1"/>
                </a:solidFill>
                <a:latin typeface="" pitchFamily="16"/>
              </a:rPr>
              <a:t>Fixed-price projects</a:t>
            </a:r>
          </a:p>
          <a:p>
            <a:pPr marL="628560" hangingPunct="1">
              <a:lnSpc>
                <a:spcPct val="80000"/>
              </a:lnSpc>
              <a:spcBef>
                <a:spcPts val="1168"/>
              </a:spcBef>
            </a:pPr>
            <a:r>
              <a:rPr lang="en-US" sz="2200" dirty="0">
                <a:solidFill>
                  <a:schemeClr val="tx1"/>
                </a:solidFill>
                <a:latin typeface="" pitchFamily="16"/>
              </a:rPr>
              <a:t>Financial applications</a:t>
            </a:r>
          </a:p>
          <a:p>
            <a:pPr marL="628560" hangingPunct="1">
              <a:lnSpc>
                <a:spcPct val="80000"/>
              </a:lnSpc>
              <a:spcBef>
                <a:spcPts val="1168"/>
              </a:spcBef>
            </a:pPr>
            <a:r>
              <a:rPr lang="en-US" sz="2200" dirty="0">
                <a:solidFill>
                  <a:schemeClr val="tx1"/>
                </a:solidFill>
                <a:latin typeface="" pitchFamily="16"/>
              </a:rPr>
              <a:t>ISO 9001-certified applications</a:t>
            </a:r>
          </a:p>
          <a:p>
            <a:pPr marL="628560" hangingPunct="1">
              <a:lnSpc>
                <a:spcPct val="80000"/>
              </a:lnSpc>
              <a:spcBef>
                <a:spcPts val="1168"/>
              </a:spcBef>
            </a:pPr>
            <a:r>
              <a:rPr lang="en-US" sz="2200" dirty="0">
                <a:solidFill>
                  <a:schemeClr val="tx1"/>
                </a:solidFill>
                <a:latin typeface="" pitchFamily="16"/>
              </a:rPr>
              <a:t>Embedded systems</a:t>
            </a:r>
          </a:p>
          <a:p>
            <a:pPr marL="628560" hangingPunct="1">
              <a:lnSpc>
                <a:spcPct val="80000"/>
              </a:lnSpc>
              <a:spcBef>
                <a:spcPts val="1168"/>
              </a:spcBef>
            </a:pPr>
            <a:r>
              <a:rPr lang="en-US" sz="2200" dirty="0">
                <a:solidFill>
                  <a:schemeClr val="tx1"/>
                </a:solidFill>
                <a:latin typeface="" pitchFamily="16"/>
              </a:rPr>
              <a:t>24x7 systems with 99.999% uptime requirements</a:t>
            </a:r>
          </a:p>
          <a:p>
            <a:pPr marL="628560" hangingPunct="1">
              <a:lnSpc>
                <a:spcPct val="80000"/>
              </a:lnSpc>
              <a:spcBef>
                <a:spcPts val="1168"/>
              </a:spcBef>
            </a:pPr>
            <a:r>
              <a:rPr lang="en-US" sz="2200" dirty="0">
                <a:solidFill>
                  <a:schemeClr val="tx1"/>
                </a:solidFill>
                <a:latin typeface="" pitchFamily="16"/>
              </a:rPr>
              <a:t>the Joint Strike Fighter</a:t>
            </a:r>
          </a:p>
        </p:txBody>
      </p:sp>
      <p:sp>
        <p:nvSpPr>
          <p:cNvPr id="4" name="Rectangle 3"/>
          <p:cNvSpPr/>
          <p:nvPr/>
        </p:nvSpPr>
        <p:spPr>
          <a:xfrm>
            <a:off x="3852275" y="1074958"/>
            <a:ext cx="4104101" cy="457101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t" anchorCtr="0" compatLnSpc="1"/>
          <a:lstStyle/>
          <a:p>
            <a:pPr marL="252720" indent="-252720">
              <a:lnSpc>
                <a:spcPct val="80000"/>
              </a:lnSpc>
              <a:spcBef>
                <a:spcPts val="1168"/>
              </a:spcBef>
              <a:spcAft>
                <a:spcPts val="0"/>
              </a:spcAft>
              <a:buClr>
                <a:srgbClr val="5F7BAE"/>
              </a:buClr>
              <a:buSzPct val="150000"/>
              <a:buFont typeface="Lucida Grande" pitchFamily="2"/>
              <a:buChar char="•"/>
              <a:tabLst>
                <a:tab pos="252720" algn="l"/>
                <a:tab pos="1075680" algn="l"/>
                <a:tab pos="1898640" algn="l"/>
                <a:tab pos="2721599" algn="l"/>
                <a:tab pos="3544560" algn="l"/>
                <a:tab pos="4367520" algn="l"/>
                <a:tab pos="5190479" algn="l"/>
                <a:tab pos="6013439" algn="l"/>
                <a:tab pos="6836400" algn="l"/>
                <a:tab pos="7659360" algn="l"/>
                <a:tab pos="8482320" algn="l"/>
                <a:tab pos="9305280" algn="l"/>
              </a:tabLst>
            </a:pPr>
            <a:r>
              <a:rPr lang="en-US" sz="2200" dirty="0">
                <a:latin typeface="Gill Sans" pitchFamily="18"/>
                <a:ea typeface="ヒラギノ角ゴ Pro W3" pitchFamily="2"/>
                <a:cs typeface="ヒラギノ角ゴ Pro W3" pitchFamily="2"/>
              </a:rPr>
              <a:t>Video game development</a:t>
            </a:r>
          </a:p>
          <a:p>
            <a:pPr marL="252720" indent="-252720">
              <a:lnSpc>
                <a:spcPct val="80000"/>
              </a:lnSpc>
              <a:spcBef>
                <a:spcPts val="1168"/>
              </a:spcBef>
              <a:spcAft>
                <a:spcPts val="0"/>
              </a:spcAft>
              <a:buClr>
                <a:srgbClr val="5F7BAE"/>
              </a:buClr>
              <a:buSzPct val="150000"/>
              <a:buFont typeface="Lucida Grande" pitchFamily="2"/>
              <a:buChar char="•"/>
              <a:tabLst>
                <a:tab pos="252720" algn="l"/>
                <a:tab pos="1075680" algn="l"/>
                <a:tab pos="1898640" algn="l"/>
                <a:tab pos="2721599" algn="l"/>
                <a:tab pos="3544560" algn="l"/>
                <a:tab pos="4367520" algn="l"/>
                <a:tab pos="5190479" algn="l"/>
                <a:tab pos="6013439" algn="l"/>
                <a:tab pos="6836400" algn="l"/>
                <a:tab pos="7659360" algn="l"/>
                <a:tab pos="8482320" algn="l"/>
                <a:tab pos="9305280" algn="l"/>
              </a:tabLst>
            </a:pPr>
            <a:r>
              <a:rPr lang="en-US" sz="2200" dirty="0">
                <a:latin typeface="Gill Sans" pitchFamily="18"/>
                <a:ea typeface="ヒラギノ角ゴ Pro W3" pitchFamily="2"/>
                <a:cs typeface="ヒラギノ角ゴ Pro W3" pitchFamily="2"/>
              </a:rPr>
              <a:t>FDA-approved, life-critical systems</a:t>
            </a:r>
          </a:p>
          <a:p>
            <a:pPr marL="252720" indent="-252720">
              <a:lnSpc>
                <a:spcPct val="80000"/>
              </a:lnSpc>
              <a:spcBef>
                <a:spcPts val="1168"/>
              </a:spcBef>
              <a:spcAft>
                <a:spcPts val="0"/>
              </a:spcAft>
              <a:buClr>
                <a:srgbClr val="5F7BAE"/>
              </a:buClr>
              <a:buSzPct val="150000"/>
              <a:buFont typeface="Lucida Grande" pitchFamily="2"/>
              <a:buChar char="•"/>
              <a:tabLst>
                <a:tab pos="252720" algn="l"/>
                <a:tab pos="1075680" algn="l"/>
                <a:tab pos="1898640" algn="l"/>
                <a:tab pos="2721599" algn="l"/>
                <a:tab pos="3544560" algn="l"/>
                <a:tab pos="4367520" algn="l"/>
                <a:tab pos="5190479" algn="l"/>
                <a:tab pos="6013439" algn="l"/>
                <a:tab pos="6836400" algn="l"/>
                <a:tab pos="7659360" algn="l"/>
                <a:tab pos="8482320" algn="l"/>
                <a:tab pos="9305280" algn="l"/>
              </a:tabLst>
            </a:pPr>
            <a:r>
              <a:rPr lang="en-US" sz="2200" dirty="0">
                <a:latin typeface="Gill Sans" pitchFamily="18"/>
                <a:ea typeface="ヒラギノ角ゴ Pro W3" pitchFamily="2"/>
                <a:cs typeface="ヒラギノ角ゴ Pro W3" pitchFamily="2"/>
              </a:rPr>
              <a:t>Satellite-control software</a:t>
            </a:r>
          </a:p>
          <a:p>
            <a:pPr marL="252720" indent="-252720">
              <a:lnSpc>
                <a:spcPct val="80000"/>
              </a:lnSpc>
              <a:spcBef>
                <a:spcPts val="1168"/>
              </a:spcBef>
              <a:spcAft>
                <a:spcPts val="0"/>
              </a:spcAft>
              <a:buClr>
                <a:srgbClr val="5F7BAE"/>
              </a:buClr>
              <a:buSzPct val="150000"/>
              <a:buFont typeface="Lucida Grande" pitchFamily="2"/>
              <a:buChar char="•"/>
              <a:tabLst>
                <a:tab pos="252720" algn="l"/>
                <a:tab pos="1075680" algn="l"/>
                <a:tab pos="1898640" algn="l"/>
                <a:tab pos="2721599" algn="l"/>
                <a:tab pos="3544560" algn="l"/>
                <a:tab pos="4367520" algn="l"/>
                <a:tab pos="5190479" algn="l"/>
                <a:tab pos="6013439" algn="l"/>
                <a:tab pos="6836400" algn="l"/>
                <a:tab pos="7659360" algn="l"/>
                <a:tab pos="8482320" algn="l"/>
                <a:tab pos="9305280" algn="l"/>
              </a:tabLst>
            </a:pPr>
            <a:r>
              <a:rPr lang="en-US" sz="2200" dirty="0">
                <a:latin typeface="Gill Sans" pitchFamily="18"/>
                <a:ea typeface="ヒラギノ角ゴ Pro W3" pitchFamily="2"/>
                <a:cs typeface="ヒラギノ角ゴ Pro W3" pitchFamily="2"/>
              </a:rPr>
              <a:t>Websites</a:t>
            </a:r>
          </a:p>
          <a:p>
            <a:pPr marL="252720" indent="-252720">
              <a:lnSpc>
                <a:spcPct val="80000"/>
              </a:lnSpc>
              <a:spcBef>
                <a:spcPts val="1168"/>
              </a:spcBef>
              <a:spcAft>
                <a:spcPts val="0"/>
              </a:spcAft>
              <a:buClr>
                <a:srgbClr val="5F7BAE"/>
              </a:buClr>
              <a:buSzPct val="150000"/>
              <a:buFont typeface="Lucida Grande" pitchFamily="2"/>
              <a:buChar char="•"/>
              <a:tabLst>
                <a:tab pos="252720" algn="l"/>
                <a:tab pos="1075680" algn="l"/>
                <a:tab pos="1898640" algn="l"/>
                <a:tab pos="2721599" algn="l"/>
                <a:tab pos="3544560" algn="l"/>
                <a:tab pos="4367520" algn="l"/>
                <a:tab pos="5190479" algn="l"/>
                <a:tab pos="6013439" algn="l"/>
                <a:tab pos="6836400" algn="l"/>
                <a:tab pos="7659360" algn="l"/>
                <a:tab pos="8482320" algn="l"/>
                <a:tab pos="9305280" algn="l"/>
              </a:tabLst>
            </a:pPr>
            <a:r>
              <a:rPr lang="en-US" sz="2200" dirty="0">
                <a:latin typeface="Gill Sans" pitchFamily="18"/>
                <a:ea typeface="ヒラギノ角ゴ Pro W3" pitchFamily="2"/>
                <a:cs typeface="ヒラギノ角ゴ Pro W3" pitchFamily="2"/>
              </a:rPr>
              <a:t>Handheld software</a:t>
            </a:r>
          </a:p>
          <a:p>
            <a:pPr marL="252720" indent="-252720">
              <a:lnSpc>
                <a:spcPct val="80000"/>
              </a:lnSpc>
              <a:spcBef>
                <a:spcPts val="1168"/>
              </a:spcBef>
              <a:spcAft>
                <a:spcPts val="0"/>
              </a:spcAft>
              <a:buClr>
                <a:srgbClr val="5F7BAE"/>
              </a:buClr>
              <a:buSzPct val="150000"/>
              <a:buFont typeface="Lucida Grande" pitchFamily="2"/>
              <a:buChar char="•"/>
              <a:tabLst>
                <a:tab pos="252720" algn="l"/>
                <a:tab pos="1075680" algn="l"/>
                <a:tab pos="1898640" algn="l"/>
                <a:tab pos="2721599" algn="l"/>
                <a:tab pos="3544560" algn="l"/>
                <a:tab pos="4367520" algn="l"/>
                <a:tab pos="5190479" algn="l"/>
                <a:tab pos="6013439" algn="l"/>
                <a:tab pos="6836400" algn="l"/>
                <a:tab pos="7659360" algn="l"/>
                <a:tab pos="8482320" algn="l"/>
                <a:tab pos="9305280" algn="l"/>
              </a:tabLst>
            </a:pPr>
            <a:r>
              <a:rPr lang="en-US" sz="2200" dirty="0">
                <a:latin typeface="Gill Sans" pitchFamily="18"/>
                <a:ea typeface="ヒラギノ角ゴ Pro W3" pitchFamily="2"/>
                <a:cs typeface="ヒラギノ角ゴ Pro W3" pitchFamily="2"/>
              </a:rPr>
              <a:t>Mobile phones</a:t>
            </a:r>
          </a:p>
          <a:p>
            <a:pPr marL="252720" indent="-252720">
              <a:lnSpc>
                <a:spcPct val="80000"/>
              </a:lnSpc>
              <a:spcBef>
                <a:spcPts val="1168"/>
              </a:spcBef>
              <a:spcAft>
                <a:spcPts val="0"/>
              </a:spcAft>
              <a:buClr>
                <a:srgbClr val="5F7BAE"/>
              </a:buClr>
              <a:buSzPct val="150000"/>
              <a:buFont typeface="Lucida Grande" pitchFamily="2"/>
              <a:buChar char="•"/>
              <a:tabLst>
                <a:tab pos="252720" algn="l"/>
                <a:tab pos="1075680" algn="l"/>
                <a:tab pos="1898640" algn="l"/>
                <a:tab pos="2721599" algn="l"/>
                <a:tab pos="3544560" algn="l"/>
                <a:tab pos="4367520" algn="l"/>
                <a:tab pos="5190479" algn="l"/>
                <a:tab pos="6013439" algn="l"/>
                <a:tab pos="6836400" algn="l"/>
                <a:tab pos="7659360" algn="l"/>
                <a:tab pos="8482320" algn="l"/>
                <a:tab pos="9305280" algn="l"/>
              </a:tabLst>
            </a:pPr>
            <a:r>
              <a:rPr lang="en-US" sz="2200" dirty="0">
                <a:latin typeface="Gill Sans" pitchFamily="18"/>
                <a:ea typeface="ヒラギノ角ゴ Pro W3" pitchFamily="2"/>
                <a:cs typeface="ヒラギノ角ゴ Pro W3" pitchFamily="2"/>
              </a:rPr>
              <a:t>Network switching applications</a:t>
            </a:r>
          </a:p>
          <a:p>
            <a:pPr marL="252720" indent="-252720">
              <a:lnSpc>
                <a:spcPct val="80000"/>
              </a:lnSpc>
              <a:spcBef>
                <a:spcPts val="1168"/>
              </a:spcBef>
              <a:spcAft>
                <a:spcPts val="0"/>
              </a:spcAft>
              <a:buClr>
                <a:srgbClr val="5F7BAE"/>
              </a:buClr>
              <a:buSzPct val="150000"/>
              <a:buFont typeface="Lucida Grande" pitchFamily="2"/>
              <a:buChar char="•"/>
              <a:tabLst>
                <a:tab pos="252720" algn="l"/>
                <a:tab pos="1075680" algn="l"/>
                <a:tab pos="1898640" algn="l"/>
                <a:tab pos="2721599" algn="l"/>
                <a:tab pos="3544560" algn="l"/>
                <a:tab pos="4367520" algn="l"/>
                <a:tab pos="5190479" algn="l"/>
                <a:tab pos="6013439" algn="l"/>
                <a:tab pos="6836400" algn="l"/>
                <a:tab pos="7659360" algn="l"/>
                <a:tab pos="8482320" algn="l"/>
                <a:tab pos="9305280" algn="l"/>
              </a:tabLst>
            </a:pPr>
            <a:r>
              <a:rPr lang="en-US" sz="2200" dirty="0">
                <a:latin typeface="Gill Sans" pitchFamily="18"/>
                <a:ea typeface="ヒラギノ角ゴ Pro W3" pitchFamily="2"/>
                <a:cs typeface="ヒラギノ角ゴ Pro W3" pitchFamily="2"/>
              </a:rPr>
              <a:t>ISV applications</a:t>
            </a:r>
          </a:p>
          <a:p>
            <a:pPr marL="252720" indent="-252720">
              <a:lnSpc>
                <a:spcPct val="80000"/>
              </a:lnSpc>
              <a:spcBef>
                <a:spcPts val="1168"/>
              </a:spcBef>
              <a:spcAft>
                <a:spcPts val="0"/>
              </a:spcAft>
              <a:buClr>
                <a:srgbClr val="5F7BAE"/>
              </a:buClr>
              <a:buSzPct val="150000"/>
              <a:buFont typeface="Lucida Grande" pitchFamily="2"/>
              <a:buChar char="•"/>
              <a:tabLst>
                <a:tab pos="252720" algn="l"/>
                <a:tab pos="1075680" algn="l"/>
                <a:tab pos="1898640" algn="l"/>
                <a:tab pos="2721599" algn="l"/>
                <a:tab pos="3544560" algn="l"/>
                <a:tab pos="4367520" algn="l"/>
                <a:tab pos="5190479" algn="l"/>
                <a:tab pos="6013439" algn="l"/>
                <a:tab pos="6836400" algn="l"/>
                <a:tab pos="7659360" algn="l"/>
                <a:tab pos="8482320" algn="l"/>
                <a:tab pos="9305280" algn="l"/>
              </a:tabLst>
            </a:pPr>
            <a:r>
              <a:rPr lang="en-US" sz="2200" dirty="0">
                <a:latin typeface="Gill Sans" pitchFamily="18"/>
                <a:ea typeface="ヒラギノ角ゴ Pro W3" pitchFamily="2"/>
                <a:cs typeface="ヒラギノ角ゴ Pro W3" pitchFamily="2"/>
              </a:rPr>
              <a:t>Some of the largest applications in use</a:t>
            </a:r>
          </a:p>
        </p:txBody>
      </p:sp>
    </p:spTree>
    <p:extLst>
      <p:ext uri="{BB962C8B-B14F-4D97-AF65-F5344CB8AC3E}">
        <p14:creationId xmlns:p14="http://schemas.microsoft.com/office/powerpoint/2010/main" val="3793149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Scrum Basics: </a:t>
            </a:r>
            <a:r>
              <a:rPr lang="en-US" dirty="0">
                <a:solidFill>
                  <a:schemeClr val="accent5"/>
                </a:solidFill>
              </a:rPr>
              <a:t>project = </a:t>
            </a:r>
            <a:r>
              <a:rPr lang="en-US" dirty="0">
                <a:solidFill>
                  <a:schemeClr val="accent5"/>
                </a:solidFill>
                <a:latin typeface="Symbol" pitchFamily="2" charset="2"/>
              </a:rPr>
              <a:t>S</a:t>
            </a:r>
            <a:r>
              <a:rPr lang="en-US" sz="3200" baseline="-25000" dirty="0">
                <a:solidFill>
                  <a:schemeClr val="accent5"/>
                </a:solidFill>
              </a:rPr>
              <a:t>i=1..n</a:t>
            </a:r>
            <a:r>
              <a:rPr lang="en-US" baseline="-25000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sprint</a:t>
            </a:r>
            <a:r>
              <a:rPr lang="en-US" sz="3200" baseline="-25000" dirty="0" err="1">
                <a:solidFill>
                  <a:schemeClr val="accent5"/>
                </a:solidFill>
              </a:rPr>
              <a:t>i</a:t>
            </a:r>
            <a:endParaRPr lang="en-US" baseline="-25000" dirty="0">
              <a:solidFill>
                <a:schemeClr val="accent5"/>
              </a:solidFill>
            </a:endParaRPr>
          </a:p>
        </p:txBody>
      </p:sp>
      <p:pic>
        <p:nvPicPr>
          <p:cNvPr id="7172" name="Picture 4" descr="Scr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2200275"/>
            <a:ext cx="7610475" cy="3533775"/>
          </a:xfrm>
          <a:prstGeom prst="rect">
            <a:avLst/>
          </a:prstGeom>
          <a:solidFill>
            <a:schemeClr val="accent2">
              <a:lumMod val="50000"/>
            </a:schemeClr>
          </a:solidFill>
          <a:ln w="63500">
            <a:solidFill>
              <a:schemeClr val="accent2">
                <a:lumMod val="50000"/>
              </a:schemeClr>
            </a:solidFill>
          </a:ln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4465725-5CC7-6E26-D56F-033DE121E134}"/>
              </a:ext>
            </a:extLst>
          </p:cNvPr>
          <p:cNvSpPr txBox="1">
            <a:spLocks/>
          </p:cNvSpPr>
          <p:nvPr/>
        </p:nvSpPr>
        <p:spPr>
          <a:xfrm>
            <a:off x="251520" y="5949280"/>
            <a:ext cx="6243896" cy="765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If you find videos useful:</a:t>
            </a:r>
            <a:endParaRPr lang="en-US" dirty="0">
              <a:hlinkClick r:id="rId4"/>
            </a:endParaRPr>
          </a:p>
          <a:p>
            <a:pPr marL="342900" lvl="1" indent="0">
              <a:buNone/>
            </a:pPr>
            <a:r>
              <a:rPr lang="en-US" dirty="0">
                <a:hlinkClick r:id="rId4"/>
              </a:rPr>
              <a:t>http://www.youtube.com/watch?v=D8vT7G0WATM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History of Scrum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840000" y="1825625"/>
            <a:ext cx="7675350" cy="4667250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1995: </a:t>
            </a:r>
          </a:p>
          <a:p>
            <a:pPr lvl="1"/>
            <a:r>
              <a:rPr lang="en-US" dirty="0"/>
              <a:t>analysis of common software development processes </a:t>
            </a:r>
            <a:r>
              <a:rPr lang="en-US" dirty="0">
                <a:sym typeface="Wingdings" pitchFamily="2" charset="2"/>
              </a:rPr>
              <a:t> not suitable for empirical, unpredictable and non-repeatable processes </a:t>
            </a:r>
          </a:p>
          <a:p>
            <a:pPr lvl="1"/>
            <a:r>
              <a:rPr lang="en-US" dirty="0">
                <a:sym typeface="Wingdings" pitchFamily="2" charset="2"/>
              </a:rPr>
              <a:t>Design of a new method: Scrum by Jeff Sutherland &amp; Ken </a:t>
            </a:r>
            <a:r>
              <a:rPr lang="en-US" dirty="0" err="1">
                <a:sym typeface="Wingdings" pitchFamily="2" charset="2"/>
              </a:rPr>
              <a:t>Schwaber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>
                <a:sym typeface="Wingdings" pitchFamily="2" charset="2"/>
              </a:rPr>
              <a:t>Enhancement of Scrum by Mike </a:t>
            </a:r>
            <a:r>
              <a:rPr lang="en-US" dirty="0" err="1">
                <a:sym typeface="Wingdings" pitchFamily="2" charset="2"/>
              </a:rPr>
              <a:t>Beedle</a:t>
            </a:r>
            <a:r>
              <a:rPr lang="en-US" dirty="0">
                <a:sym typeface="Wingdings" pitchFamily="2" charset="2"/>
              </a:rPr>
              <a:t> &amp; combination of Scrum with Extreme Programming</a:t>
            </a:r>
          </a:p>
          <a:p>
            <a:endParaRPr lang="en-US" dirty="0"/>
          </a:p>
          <a:p>
            <a:r>
              <a:rPr lang="en-US" dirty="0"/>
              <a:t>1996:</a:t>
            </a:r>
          </a:p>
          <a:p>
            <a:pPr lvl="1"/>
            <a:r>
              <a:rPr lang="en-US" dirty="0"/>
              <a:t>introduction of Scrum at OOPSLA conference</a:t>
            </a:r>
          </a:p>
          <a:p>
            <a:pPr lvl="1"/>
            <a:endParaRPr lang="en-US" dirty="0"/>
          </a:p>
          <a:p>
            <a:r>
              <a:rPr lang="en-US" dirty="0"/>
              <a:t>2001:</a:t>
            </a:r>
          </a:p>
          <a:p>
            <a:pPr lvl="1"/>
            <a:r>
              <a:rPr lang="en-US" dirty="0"/>
              <a:t>publication “Agile Software Development with Scrum” by</a:t>
            </a:r>
          </a:p>
          <a:p>
            <a:pPr lvl="1"/>
            <a:r>
              <a:rPr lang="en-US" dirty="0"/>
              <a:t>Ken </a:t>
            </a:r>
            <a:r>
              <a:rPr lang="en-US" dirty="0" err="1"/>
              <a:t>Schwaber</a:t>
            </a:r>
            <a:r>
              <a:rPr lang="en-US" dirty="0"/>
              <a:t> &amp; Mike </a:t>
            </a:r>
            <a:r>
              <a:rPr lang="en-US" dirty="0" err="1"/>
              <a:t>Beedle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>
                <a:sym typeface="Wingdings" pitchFamily="2" charset="2"/>
              </a:rPr>
              <a:t>Successful appliance of Scrum in over 50 companies</a:t>
            </a:r>
          </a:p>
          <a:p>
            <a:r>
              <a:rPr lang="en-US" dirty="0"/>
              <a:t>	Founders are members in the Agile Alliance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94725" y="5648325"/>
            <a:ext cx="549275" cy="396875"/>
          </a:xfrm>
        </p:spPr>
        <p:txBody>
          <a:bodyPr/>
          <a:lstStyle/>
          <a:p>
            <a:fld id="{C97885C3-BAC5-4804-9029-3763CB6543AF}" type="slidenum">
              <a:rPr lang="de-DE"/>
              <a:pPr/>
              <a:t>9</a:t>
            </a:fld>
            <a:endParaRPr lang="de-D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39F33D-B4B0-4DD6-8544-1EEA8C04C09A}"/>
              </a:ext>
            </a:extLst>
          </p:cNvPr>
          <p:cNvSpPr txBox="1"/>
          <p:nvPr/>
        </p:nvSpPr>
        <p:spPr>
          <a:xfrm>
            <a:off x="1403648" y="6258479"/>
            <a:ext cx="5907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83% of companies use Scrum or a variant today!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rk-background-hasker-presentation" id="{1577FF19-119C-D341-8420-453FB74959AD}" vid="{F6E06238-5418-F24E-ADE0-7239319DCDB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swe2710-presentation</Template>
  <TotalTime>778</TotalTime>
  <Words>1828</Words>
  <Application>Microsoft Macintosh PowerPoint</Application>
  <PresentationFormat>On-screen Show (4:3)</PresentationFormat>
  <Paragraphs>456</Paragraphs>
  <Slides>36</Slides>
  <Notes>27</Notes>
  <HiddenSlides>6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Arial</vt:lpstr>
      <vt:lpstr>Arial Rounded MT Bold</vt:lpstr>
      <vt:lpstr>Comic Sans MS</vt:lpstr>
      <vt:lpstr>Corbel</vt:lpstr>
      <vt:lpstr>Gill Sans</vt:lpstr>
      <vt:lpstr>Lucida Grande</vt:lpstr>
      <vt:lpstr>Symbol</vt:lpstr>
      <vt:lpstr>Times New Roman</vt:lpstr>
      <vt:lpstr>Wingdings</vt:lpstr>
      <vt:lpstr>Depth</vt:lpstr>
      <vt:lpstr>Scrum</vt:lpstr>
      <vt:lpstr>Classical software development</vt:lpstr>
      <vt:lpstr>The case for plan-driven development</vt:lpstr>
      <vt:lpstr>The case for agile</vt:lpstr>
      <vt:lpstr>Why the name “scrum”?</vt:lpstr>
      <vt:lpstr>Scrum has been used by:</vt:lpstr>
      <vt:lpstr>Scrum has been used for:</vt:lpstr>
      <vt:lpstr>Scrum Basics: project = Si=1..n sprinti</vt:lpstr>
      <vt:lpstr>History of Scrum</vt:lpstr>
      <vt:lpstr>Scrum – a lightweight, agile process</vt:lpstr>
      <vt:lpstr>Sequential vs. overlapping development</vt:lpstr>
      <vt:lpstr>Scrum framework</vt:lpstr>
      <vt:lpstr>Product owner</vt:lpstr>
      <vt:lpstr>The ScrumMaster</vt:lpstr>
      <vt:lpstr>Developers</vt:lpstr>
      <vt:lpstr>Scrum framework</vt:lpstr>
      <vt:lpstr>Sprint Planning Meeting</vt:lpstr>
      <vt:lpstr>PowerPoint Presentation</vt:lpstr>
      <vt:lpstr>Lets try it</vt:lpstr>
      <vt:lpstr>Sprint planning- 2nd part</vt:lpstr>
      <vt:lpstr>Lets try it</vt:lpstr>
      <vt:lpstr>The daily scrum</vt:lpstr>
      <vt:lpstr>Everyone answers 3 questions</vt:lpstr>
      <vt:lpstr>The sprint review</vt:lpstr>
      <vt:lpstr>Sprint retrospective</vt:lpstr>
      <vt:lpstr>Sprint Retrospective</vt:lpstr>
      <vt:lpstr>Scrum framework</vt:lpstr>
      <vt:lpstr>Product backlog</vt:lpstr>
      <vt:lpstr>A sample product backlog  (for a hotel reservation system)</vt:lpstr>
      <vt:lpstr>The sprint goal</vt:lpstr>
      <vt:lpstr>Managing the sprint backlog</vt:lpstr>
      <vt:lpstr>Sprint Burndowns</vt:lpstr>
      <vt:lpstr>Scrum Scalability</vt:lpstr>
      <vt:lpstr>Scaling Scrum</vt:lpstr>
      <vt:lpstr>Scrum Overview</vt:lpstr>
      <vt:lpstr>Scrum Overview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Agile Project Management</dc:title>
  <dc:creator>Jennifer Schiller</dc:creator>
  <cp:lastModifiedBy>Rob Hasker</cp:lastModifiedBy>
  <cp:revision>121</cp:revision>
  <dcterms:created xsi:type="dcterms:W3CDTF">2006-03-25T13:11:30Z</dcterms:created>
  <dcterms:modified xsi:type="dcterms:W3CDTF">2026-02-07T16:07:37Z</dcterms:modified>
</cp:coreProperties>
</file>