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0" r:id="rId1"/>
  </p:sldMasterIdLst>
  <p:notesMasterIdLst>
    <p:notesMasterId r:id="rId21"/>
  </p:notesMasterIdLst>
  <p:sldIdLst>
    <p:sldId id="275" r:id="rId2"/>
    <p:sldId id="278" r:id="rId3"/>
    <p:sldId id="258" r:id="rId4"/>
    <p:sldId id="296" r:id="rId5"/>
    <p:sldId id="298" r:id="rId6"/>
    <p:sldId id="262" r:id="rId7"/>
    <p:sldId id="273" r:id="rId8"/>
    <p:sldId id="293" r:id="rId9"/>
    <p:sldId id="288" r:id="rId10"/>
    <p:sldId id="280" r:id="rId11"/>
    <p:sldId id="291" r:id="rId12"/>
    <p:sldId id="292" r:id="rId13"/>
    <p:sldId id="289" r:id="rId14"/>
    <p:sldId id="294" r:id="rId15"/>
    <p:sldId id="274" r:id="rId16"/>
    <p:sldId id="261" r:id="rId17"/>
    <p:sldId id="272" r:id="rId18"/>
    <p:sldId id="295" r:id="rId19"/>
    <p:sldId id="299" r:id="rId20"/>
  </p:sldIdLst>
  <p:sldSz cx="17340263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5" autoAdjust="0"/>
    <p:restoredTop sz="82313"/>
  </p:normalViewPr>
  <p:slideViewPr>
    <p:cSldViewPr>
      <p:cViewPr varScale="1">
        <p:scale>
          <a:sx n="41" d="100"/>
          <a:sy n="41" d="100"/>
        </p:scale>
        <p:origin x="800" y="32"/>
      </p:cViewPr>
      <p:guideLst>
        <p:guide orient="horz" pos="3072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4C3E9-F954-4FEC-B11E-4DD5262F595F}" type="doc">
      <dgm:prSet loTypeId="urn:microsoft.com/office/officeart/2005/8/layout/hProcess9" loCatId="process" qsTypeId="urn:microsoft.com/office/officeart/2005/8/quickstyle/simple5" qsCatId="simple" csTypeId="urn:microsoft.com/office/officeart/2005/8/colors/accent1_4" csCatId="accent1" phldr="1"/>
      <dgm:spPr/>
    </dgm:pt>
    <dgm:pt modelId="{6B9704E2-5505-49F3-AE0D-E0308DD34476}">
      <dgm:prSet phldrT="[Text]"/>
      <dgm:spPr/>
      <dgm:t>
        <a:bodyPr/>
        <a:lstStyle/>
        <a:p>
          <a:r>
            <a:rPr lang="en-US" dirty="0"/>
            <a:t>Create and refine PBIs</a:t>
          </a:r>
        </a:p>
      </dgm:t>
    </dgm:pt>
    <dgm:pt modelId="{4B6C640A-6B6D-4172-806A-E18B5960939D}" type="parTrans" cxnId="{1D509BAE-A695-43AD-9DE1-0161326D2FC7}">
      <dgm:prSet/>
      <dgm:spPr/>
      <dgm:t>
        <a:bodyPr/>
        <a:lstStyle/>
        <a:p>
          <a:endParaRPr lang="en-US"/>
        </a:p>
      </dgm:t>
    </dgm:pt>
    <dgm:pt modelId="{BBA91C0F-4ABC-472E-86AE-B7C7625ADF30}" type="sibTrans" cxnId="{1D509BAE-A695-43AD-9DE1-0161326D2FC7}">
      <dgm:prSet/>
      <dgm:spPr/>
      <dgm:t>
        <a:bodyPr/>
        <a:lstStyle/>
        <a:p>
          <a:endParaRPr lang="en-US"/>
        </a:p>
      </dgm:t>
    </dgm:pt>
    <dgm:pt modelId="{C898E9A3-3F3E-43D9-B70B-22F95F45C037}">
      <dgm:prSet phldrT="[Text]"/>
      <dgm:spPr/>
      <dgm:t>
        <a:bodyPr/>
        <a:lstStyle/>
        <a:p>
          <a:r>
            <a:rPr lang="en-US" dirty="0"/>
            <a:t>Estimate PBIs	</a:t>
          </a:r>
        </a:p>
      </dgm:t>
    </dgm:pt>
    <dgm:pt modelId="{84B27805-778B-443B-AF6D-558C122AED20}" type="parTrans" cxnId="{9BDC62D8-CBB6-49FE-A213-5B682DFA0805}">
      <dgm:prSet/>
      <dgm:spPr/>
      <dgm:t>
        <a:bodyPr/>
        <a:lstStyle/>
        <a:p>
          <a:endParaRPr lang="en-US"/>
        </a:p>
      </dgm:t>
    </dgm:pt>
    <dgm:pt modelId="{0EC9519A-6DFC-4CCA-B275-21972C1F54E5}" type="sibTrans" cxnId="{9BDC62D8-CBB6-49FE-A213-5B682DFA0805}">
      <dgm:prSet/>
      <dgm:spPr/>
      <dgm:t>
        <a:bodyPr/>
        <a:lstStyle/>
        <a:p>
          <a:endParaRPr lang="en-US"/>
        </a:p>
      </dgm:t>
    </dgm:pt>
    <dgm:pt modelId="{A6C590C7-B2EE-4DD3-8E10-D0A71D637E62}">
      <dgm:prSet phldrT="[Text]"/>
      <dgm:spPr/>
      <dgm:t>
        <a:bodyPr/>
        <a:lstStyle/>
        <a:p>
          <a:r>
            <a:rPr lang="en-US" dirty="0"/>
            <a:t>Prioritize PBIs</a:t>
          </a:r>
        </a:p>
      </dgm:t>
    </dgm:pt>
    <dgm:pt modelId="{D9DEFAA2-6EE4-4008-B2AC-19D94455503B}" type="parTrans" cxnId="{77DF12CA-F365-44CA-BC73-43358ED66B71}">
      <dgm:prSet/>
      <dgm:spPr/>
      <dgm:t>
        <a:bodyPr/>
        <a:lstStyle/>
        <a:p>
          <a:endParaRPr lang="en-US"/>
        </a:p>
      </dgm:t>
    </dgm:pt>
    <dgm:pt modelId="{8E1145D1-9C60-4F6C-B01C-1CFC335E7EDB}" type="sibTrans" cxnId="{77DF12CA-F365-44CA-BC73-43358ED66B71}">
      <dgm:prSet/>
      <dgm:spPr/>
      <dgm:t>
        <a:bodyPr/>
        <a:lstStyle/>
        <a:p>
          <a:endParaRPr lang="en-US"/>
        </a:p>
      </dgm:t>
    </dgm:pt>
    <dgm:pt modelId="{7EE0C5BE-EDDB-451A-A062-E03570BAD9EA}" type="pres">
      <dgm:prSet presAssocID="{4D64C3E9-F954-4FEC-B11E-4DD5262F595F}" presName="CompostProcess" presStyleCnt="0">
        <dgm:presLayoutVars>
          <dgm:dir/>
          <dgm:resizeHandles val="exact"/>
        </dgm:presLayoutVars>
      </dgm:prSet>
      <dgm:spPr/>
    </dgm:pt>
    <dgm:pt modelId="{0B44DD85-C495-4BF0-895A-EDCFC050B7F2}" type="pres">
      <dgm:prSet presAssocID="{4D64C3E9-F954-4FEC-B11E-4DD5262F595F}" presName="arrow" presStyleLbl="bgShp" presStyleIdx="0" presStyleCnt="1"/>
      <dgm:spPr/>
    </dgm:pt>
    <dgm:pt modelId="{454D596D-CCC8-4A29-A4B5-0CD4C55CEBDA}" type="pres">
      <dgm:prSet presAssocID="{4D64C3E9-F954-4FEC-B11E-4DD5262F595F}" presName="linearProcess" presStyleCnt="0"/>
      <dgm:spPr/>
    </dgm:pt>
    <dgm:pt modelId="{29CFB06A-39C2-4683-85A9-DA862D82389B}" type="pres">
      <dgm:prSet presAssocID="{6B9704E2-5505-49F3-AE0D-E0308DD34476}" presName="textNode" presStyleLbl="node1" presStyleIdx="0" presStyleCnt="3">
        <dgm:presLayoutVars>
          <dgm:bulletEnabled val="1"/>
        </dgm:presLayoutVars>
      </dgm:prSet>
      <dgm:spPr/>
    </dgm:pt>
    <dgm:pt modelId="{F70712C3-3143-4DAF-A63A-14412019BC75}" type="pres">
      <dgm:prSet presAssocID="{BBA91C0F-4ABC-472E-86AE-B7C7625ADF30}" presName="sibTrans" presStyleCnt="0"/>
      <dgm:spPr/>
    </dgm:pt>
    <dgm:pt modelId="{8EA27B8D-31F8-4834-9F00-75291ACBD04E}" type="pres">
      <dgm:prSet presAssocID="{C898E9A3-3F3E-43D9-B70B-22F95F45C037}" presName="textNode" presStyleLbl="node1" presStyleIdx="1" presStyleCnt="3">
        <dgm:presLayoutVars>
          <dgm:bulletEnabled val="1"/>
        </dgm:presLayoutVars>
      </dgm:prSet>
      <dgm:spPr/>
    </dgm:pt>
    <dgm:pt modelId="{86D47869-898A-4660-906E-08FB84611490}" type="pres">
      <dgm:prSet presAssocID="{0EC9519A-6DFC-4CCA-B275-21972C1F54E5}" presName="sibTrans" presStyleCnt="0"/>
      <dgm:spPr/>
    </dgm:pt>
    <dgm:pt modelId="{327E8421-371B-477D-959B-E04DAB68EAD6}" type="pres">
      <dgm:prSet presAssocID="{A6C590C7-B2EE-4DD3-8E10-D0A71D637E6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C5A6812-C3CE-4A6C-8FC1-766497454A40}" type="presOf" srcId="{4D64C3E9-F954-4FEC-B11E-4DD5262F595F}" destId="{7EE0C5BE-EDDB-451A-A062-E03570BAD9EA}" srcOrd="0" destOrd="0" presId="urn:microsoft.com/office/officeart/2005/8/layout/hProcess9"/>
    <dgm:cxn modelId="{8A099735-BAEC-4E17-83A9-18B6416DBEA5}" type="presOf" srcId="{C898E9A3-3F3E-43D9-B70B-22F95F45C037}" destId="{8EA27B8D-31F8-4834-9F00-75291ACBD04E}" srcOrd="0" destOrd="0" presId="urn:microsoft.com/office/officeart/2005/8/layout/hProcess9"/>
    <dgm:cxn modelId="{E5700363-FAC6-4140-99ED-3A92EAA8BD5B}" type="presOf" srcId="{6B9704E2-5505-49F3-AE0D-E0308DD34476}" destId="{29CFB06A-39C2-4683-85A9-DA862D82389B}" srcOrd="0" destOrd="0" presId="urn:microsoft.com/office/officeart/2005/8/layout/hProcess9"/>
    <dgm:cxn modelId="{81641BAC-A791-4EB6-9A6B-08E16EA29C94}" type="presOf" srcId="{A6C590C7-B2EE-4DD3-8E10-D0A71D637E62}" destId="{327E8421-371B-477D-959B-E04DAB68EAD6}" srcOrd="0" destOrd="0" presId="urn:microsoft.com/office/officeart/2005/8/layout/hProcess9"/>
    <dgm:cxn modelId="{1D509BAE-A695-43AD-9DE1-0161326D2FC7}" srcId="{4D64C3E9-F954-4FEC-B11E-4DD5262F595F}" destId="{6B9704E2-5505-49F3-AE0D-E0308DD34476}" srcOrd="0" destOrd="0" parTransId="{4B6C640A-6B6D-4172-806A-E18B5960939D}" sibTransId="{BBA91C0F-4ABC-472E-86AE-B7C7625ADF30}"/>
    <dgm:cxn modelId="{77DF12CA-F365-44CA-BC73-43358ED66B71}" srcId="{4D64C3E9-F954-4FEC-B11E-4DD5262F595F}" destId="{A6C590C7-B2EE-4DD3-8E10-D0A71D637E62}" srcOrd="2" destOrd="0" parTransId="{D9DEFAA2-6EE4-4008-B2AC-19D94455503B}" sibTransId="{8E1145D1-9C60-4F6C-B01C-1CFC335E7EDB}"/>
    <dgm:cxn modelId="{9BDC62D8-CBB6-49FE-A213-5B682DFA0805}" srcId="{4D64C3E9-F954-4FEC-B11E-4DD5262F595F}" destId="{C898E9A3-3F3E-43D9-B70B-22F95F45C037}" srcOrd="1" destOrd="0" parTransId="{84B27805-778B-443B-AF6D-558C122AED20}" sibTransId="{0EC9519A-6DFC-4CCA-B275-21972C1F54E5}"/>
    <dgm:cxn modelId="{CFCA153C-DA62-41A6-A80C-465787D970B6}" type="presParOf" srcId="{7EE0C5BE-EDDB-451A-A062-E03570BAD9EA}" destId="{0B44DD85-C495-4BF0-895A-EDCFC050B7F2}" srcOrd="0" destOrd="0" presId="urn:microsoft.com/office/officeart/2005/8/layout/hProcess9"/>
    <dgm:cxn modelId="{FFC19638-644A-46E8-8E49-C1498B835924}" type="presParOf" srcId="{7EE0C5BE-EDDB-451A-A062-E03570BAD9EA}" destId="{454D596D-CCC8-4A29-A4B5-0CD4C55CEBDA}" srcOrd="1" destOrd="0" presId="urn:microsoft.com/office/officeart/2005/8/layout/hProcess9"/>
    <dgm:cxn modelId="{FB1B12EA-F6C7-4338-BE56-BE3B6A851C5B}" type="presParOf" srcId="{454D596D-CCC8-4A29-A4B5-0CD4C55CEBDA}" destId="{29CFB06A-39C2-4683-85A9-DA862D82389B}" srcOrd="0" destOrd="0" presId="urn:microsoft.com/office/officeart/2005/8/layout/hProcess9"/>
    <dgm:cxn modelId="{9CE6443D-0374-4959-9898-2E6AB63825E5}" type="presParOf" srcId="{454D596D-CCC8-4A29-A4B5-0CD4C55CEBDA}" destId="{F70712C3-3143-4DAF-A63A-14412019BC75}" srcOrd="1" destOrd="0" presId="urn:microsoft.com/office/officeart/2005/8/layout/hProcess9"/>
    <dgm:cxn modelId="{3E754BD4-9B00-4CA5-9B44-54D31AC377DC}" type="presParOf" srcId="{454D596D-CCC8-4A29-A4B5-0CD4C55CEBDA}" destId="{8EA27B8D-31F8-4834-9F00-75291ACBD04E}" srcOrd="2" destOrd="0" presId="urn:microsoft.com/office/officeart/2005/8/layout/hProcess9"/>
    <dgm:cxn modelId="{08D420D0-3B73-446E-BEEF-80B1B186B30C}" type="presParOf" srcId="{454D596D-CCC8-4A29-A4B5-0CD4C55CEBDA}" destId="{86D47869-898A-4660-906E-08FB84611490}" srcOrd="3" destOrd="0" presId="urn:microsoft.com/office/officeart/2005/8/layout/hProcess9"/>
    <dgm:cxn modelId="{803CCFEC-B96F-4EC2-8430-B0CCEF08103D}" type="presParOf" srcId="{454D596D-CCC8-4A29-A4B5-0CD4C55CEBDA}" destId="{327E8421-371B-477D-959B-E04DAB68EA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4DD85-C495-4BF0-895A-EDCFC050B7F2}">
      <dsp:nvSpPr>
        <dsp:cNvPr id="0" name=""/>
        <dsp:cNvSpPr/>
      </dsp:nvSpPr>
      <dsp:spPr>
        <a:xfrm>
          <a:off x="574920" y="0"/>
          <a:ext cx="6515765" cy="4351188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CFB06A-39C2-4683-85A9-DA862D82389B}">
      <dsp:nvSpPr>
        <dsp:cNvPr id="0" name=""/>
        <dsp:cNvSpPr/>
      </dsp:nvSpPr>
      <dsp:spPr>
        <a:xfrm>
          <a:off x="8234" y="1305356"/>
          <a:ext cx="2467367" cy="17404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Create and refine PBIs</a:t>
          </a:r>
        </a:p>
      </dsp:txBody>
      <dsp:txXfrm>
        <a:off x="93197" y="1390319"/>
        <a:ext cx="2297441" cy="1570549"/>
      </dsp:txXfrm>
    </dsp:sp>
    <dsp:sp modelId="{8EA27B8D-31F8-4834-9F00-75291ACBD04E}">
      <dsp:nvSpPr>
        <dsp:cNvPr id="0" name=""/>
        <dsp:cNvSpPr/>
      </dsp:nvSpPr>
      <dsp:spPr>
        <a:xfrm>
          <a:off x="2599119" y="1305356"/>
          <a:ext cx="2467367" cy="17404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18348"/>
                <a:satOff val="-9488"/>
                <a:lumOff val="291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8348"/>
                <a:satOff val="-9488"/>
                <a:lumOff val="291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8348"/>
                <a:satOff val="-9488"/>
                <a:lumOff val="291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Estimate PBIs	</a:t>
          </a:r>
        </a:p>
      </dsp:txBody>
      <dsp:txXfrm>
        <a:off x="2684082" y="1390319"/>
        <a:ext cx="2297441" cy="1570549"/>
      </dsp:txXfrm>
    </dsp:sp>
    <dsp:sp modelId="{327E8421-371B-477D-959B-E04DAB68EAD6}">
      <dsp:nvSpPr>
        <dsp:cNvPr id="0" name=""/>
        <dsp:cNvSpPr/>
      </dsp:nvSpPr>
      <dsp:spPr>
        <a:xfrm>
          <a:off x="5190005" y="1305356"/>
          <a:ext cx="2467367" cy="17404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18348"/>
                <a:satOff val="-9488"/>
                <a:lumOff val="291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8348"/>
                <a:satOff val="-9488"/>
                <a:lumOff val="291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8348"/>
                <a:satOff val="-9488"/>
                <a:lumOff val="291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Prioritize PBIs</a:t>
          </a:r>
        </a:p>
      </dsp:txBody>
      <dsp:txXfrm>
        <a:off x="5274968" y="1390319"/>
        <a:ext cx="2297441" cy="157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E3E68-83C7-E741-B92C-1C06F89CE87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0AD9-0A38-DB45-A89B-926D2BE8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ok because these might just be the first line; the second line might be detail added in the PBI (in GitLab)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0AD9-0A38-DB45-A89B-926D2BE8A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 Have each table come up with an example, post to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0AD9-0A38-DB45-A89B-926D2BE8A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Grooming: both PO and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0AD9-0A38-DB45-A89B-926D2BE8A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0AD9-0A38-DB45-A89B-926D2BE8A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</a:t>
            </a:r>
            <a:r>
              <a:rPr lang="en-US" dirty="0" err="1"/>
              <a:t>www.istockphoto.com</a:t>
            </a:r>
            <a:r>
              <a:rPr lang="en-US" dirty="0"/>
              <a:t>/photo/red-casino-dice-gm1132091114-299978666?searchscope=image%2Cfilm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0AD9-0A38-DB45-A89B-926D2BE8A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about accuracy, precision (and graphics) from https://88guru.com/library/chemistry/accuracy-and-precision-difference </a:t>
            </a:r>
          </a:p>
          <a:p>
            <a:r>
              <a:rPr lang="en-US" dirty="0"/>
              <a:t>(captured Feb. </a:t>
            </a:r>
            <a:r>
              <a:rPr lang="en-US"/>
              <a:t>11, 2026)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0AD9-0A38-DB45-A89B-926D2BE8A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9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0AD9-0A38-DB45-A89B-926D2BE8A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2923" y="6348840"/>
            <a:ext cx="13005197" cy="2334564"/>
          </a:xfrm>
        </p:spPr>
        <p:txBody>
          <a:bodyPr wrap="none" anchor="t">
            <a:normAutofit/>
          </a:bodyPr>
          <a:lstStyle>
            <a:lvl1pPr algn="r">
              <a:defRPr sz="13653" b="0" spc="-427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921" y="5254223"/>
            <a:ext cx="13005197" cy="1072391"/>
          </a:xfrm>
        </p:spPr>
        <p:txBody>
          <a:bodyPr anchor="b">
            <a:normAutofit/>
          </a:bodyPr>
          <a:lstStyle>
            <a:lvl1pPr marL="0" indent="0" algn="r">
              <a:buNone/>
              <a:defRPr sz="4551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67533" y="4991947"/>
            <a:ext cx="13005197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4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211073"/>
            <a:ext cx="14955977" cy="1165305"/>
          </a:xfrm>
        </p:spPr>
        <p:txBody>
          <a:bodyPr anchor="b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94402" y="1404339"/>
            <a:ext cx="14955977" cy="4806734"/>
          </a:xfrm>
        </p:spPr>
        <p:txBody>
          <a:bodyPr anchor="t"/>
          <a:lstStyle>
            <a:lvl1pPr marL="0" indent="0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7376378"/>
            <a:ext cx="14953718" cy="970627"/>
          </a:xfrm>
        </p:spPr>
        <p:txBody>
          <a:bodyPr/>
          <a:lstStyle>
            <a:lvl1pPr marL="0" indent="0">
              <a:buNone/>
              <a:defRPr sz="227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3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89"/>
            <a:ext cx="14955977" cy="5026623"/>
          </a:xfrm>
        </p:spPr>
        <p:txBody>
          <a:bodyPr anchor="ctr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6384923"/>
            <a:ext cx="14953718" cy="2135930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98" y="519289"/>
            <a:ext cx="13230985" cy="4256575"/>
          </a:xfrm>
        </p:spPr>
        <p:txBody>
          <a:bodyPr anchor="ctr"/>
          <a:lstStyle>
            <a:lvl1pPr>
              <a:defRPr sz="625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47214" y="4786570"/>
            <a:ext cx="12448094" cy="780754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143" y="6402459"/>
            <a:ext cx="14951460" cy="2118394"/>
          </a:xfrm>
        </p:spPr>
        <p:txBody>
          <a:bodyPr anchor="ctr">
            <a:normAutofit/>
          </a:bodyPr>
          <a:lstStyle>
            <a:lvl1pPr marL="0" indent="0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0200" y="1119039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45342" y="3901440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12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3309465"/>
            <a:ext cx="14955977" cy="3572388"/>
          </a:xfrm>
        </p:spPr>
        <p:txBody>
          <a:bodyPr anchor="b">
            <a:normAutofit/>
          </a:bodyPr>
          <a:lstStyle>
            <a:lvl1pPr>
              <a:defRPr sz="768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6898604"/>
            <a:ext cx="14953718" cy="1622249"/>
          </a:xfrm>
        </p:spPr>
        <p:txBody>
          <a:bodyPr anchor="t"/>
          <a:lstStyle>
            <a:lvl1pPr marL="0" indent="0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2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901970" y="2682240"/>
            <a:ext cx="4191226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929727" y="3657599"/>
            <a:ext cx="4163469" cy="5576711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347" y="2682240"/>
            <a:ext cx="4176115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10337" y="3657600"/>
            <a:ext cx="4191124" cy="5576710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134968" y="2682240"/>
            <a:ext cx="4170244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413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134968" y="3657599"/>
            <a:ext cx="4170244" cy="5576708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4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94579" y="6112004"/>
            <a:ext cx="418153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894579" y="3209037"/>
            <a:ext cx="4181532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94579" y="6931578"/>
            <a:ext cx="4181532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328" y="6112004"/>
            <a:ext cx="4167985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6498327" y="3209037"/>
            <a:ext cx="4167985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96403" y="6931576"/>
            <a:ext cx="4173505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099820" y="6112004"/>
            <a:ext cx="417024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11099818" y="3209037"/>
            <a:ext cx="4170244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099642" y="6931573"/>
            <a:ext cx="4175768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73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0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409126" y="519289"/>
            <a:ext cx="0" cy="8265725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7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15372" y="6348840"/>
            <a:ext cx="13005197" cy="2334564"/>
          </a:xfrm>
        </p:spPr>
        <p:txBody>
          <a:bodyPr wrap="none" anchor="t">
            <a:normAutofit/>
          </a:bodyPr>
          <a:lstStyle>
            <a:lvl1pPr algn="l">
              <a:defRPr sz="13653" b="0" spc="-427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15372" y="5253226"/>
            <a:ext cx="13005197" cy="1072391"/>
          </a:xfrm>
        </p:spPr>
        <p:txBody>
          <a:bodyPr anchor="b">
            <a:normAutofit/>
          </a:bodyPr>
          <a:lstStyle>
            <a:lvl1pPr marL="0" indent="0" algn="l">
              <a:buNone/>
              <a:defRPr sz="4551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67308" y="6496744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9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2938" y="2596444"/>
            <a:ext cx="7147192" cy="6637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8492" y="2596444"/>
            <a:ext cx="7159628" cy="6637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1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938" y="2390987"/>
            <a:ext cx="7147192" cy="1171786"/>
          </a:xfrm>
        </p:spPr>
        <p:txBody>
          <a:bodyPr anchor="b"/>
          <a:lstStyle>
            <a:lvl1pPr marL="0" indent="0">
              <a:buNone/>
              <a:defRPr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2938" y="3562773"/>
            <a:ext cx="7147192" cy="5671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88491" y="2390987"/>
            <a:ext cx="7161887" cy="117178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88491" y="3562773"/>
            <a:ext cx="7161887" cy="5671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6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86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473" y="1536171"/>
            <a:ext cx="8778508" cy="75719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2938" y="2926080"/>
            <a:ext cx="5194150" cy="6177281"/>
          </a:xfrm>
        </p:spPr>
        <p:txBody>
          <a:bodyPr/>
          <a:lstStyle>
            <a:lvl1pPr marL="0" indent="0">
              <a:buNone/>
              <a:defRPr sz="227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76340" y="2916707"/>
            <a:ext cx="5610748" cy="18746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10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71870" y="1404338"/>
            <a:ext cx="8778508" cy="7782504"/>
          </a:xfrm>
        </p:spPr>
        <p:txBody>
          <a:bodyPr anchor="t"/>
          <a:lstStyle>
            <a:lvl1pPr marL="0" indent="0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2938" y="2926079"/>
            <a:ext cx="5194150" cy="6298873"/>
          </a:xfrm>
        </p:spPr>
        <p:txBody>
          <a:bodyPr/>
          <a:lstStyle>
            <a:lvl1pPr marL="0" indent="0">
              <a:buNone/>
              <a:defRPr sz="227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76340" y="2916707"/>
            <a:ext cx="5610748" cy="18746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3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938" y="2596444"/>
            <a:ext cx="14555182" cy="663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8194" y="8976925"/>
            <a:ext cx="81408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4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768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tlab.com/user/markdow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42923" y="6348840"/>
            <a:ext cx="13005197" cy="233456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Product Backlog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8E772-42C3-C085-769D-4ADADEC23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SWE 2710</a:t>
            </a:r>
          </a:p>
        </p:txBody>
      </p:sp>
    </p:spTree>
    <p:extLst>
      <p:ext uri="{BB962C8B-B14F-4D97-AF65-F5344CB8AC3E}">
        <p14:creationId xmlns:p14="http://schemas.microsoft.com/office/powerpoint/2010/main" val="337818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D78C8F-3104-4215-88CD-565D4EAA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691" y="2892551"/>
            <a:ext cx="7640320" cy="617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 Backlog </a:t>
            </a:r>
            <a:r>
              <a:rPr lang="en-US" dirty="0">
                <a:solidFill>
                  <a:schemeClr val="accent6"/>
                </a:solidFill>
              </a:rPr>
              <a:t>Grooming</a:t>
            </a:r>
            <a:r>
              <a:rPr lang="en-US" dirty="0"/>
              <a:t> (Refinement)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490CB-916D-6292-3734-520AD23B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0B9E7F-A2EA-4D63-BB11-87AA2098B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691350"/>
              </p:ext>
            </p:extLst>
          </p:nvPr>
        </p:nvGraphicFramePr>
        <p:xfrm>
          <a:off x="1057808" y="2766992"/>
          <a:ext cx="7665607" cy="435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EC3B6C-0D0E-4CF0-B5E5-840018C0B484}"/>
              </a:ext>
            </a:extLst>
          </p:cNvPr>
          <p:cNvSpPr txBox="1"/>
          <p:nvPr/>
        </p:nvSpPr>
        <p:spPr>
          <a:xfrm>
            <a:off x="1592938" y="6200769"/>
            <a:ext cx="4334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Collaborative done by: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tx1"/>
                </a:solidFill>
              </a:rPr>
              <a:t>PO </a:t>
            </a:r>
            <a:r>
              <a:rPr lang="en-US" sz="3200" i="1" dirty="0">
                <a:solidFill>
                  <a:schemeClr val="tx1"/>
                </a:solidFill>
                <a:sym typeface="Wingdings" panose="05000000000000000000" pitchFamily="2" charset="2"/>
              </a:rPr>
              <a:t> Decision Maker</a:t>
            </a:r>
            <a:endParaRPr lang="en-US" sz="3200" i="1" dirty="0">
              <a:solidFill>
                <a:schemeClr val="tx1"/>
              </a:solidFill>
            </a:endParaRP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tx1"/>
                </a:solidFill>
              </a:rPr>
              <a:t>Dev team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tx1"/>
                </a:solidFill>
              </a:rPr>
              <a:t>Internal and external Stakeholders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tx1"/>
                </a:solidFill>
              </a:rPr>
              <a:t>SMEs, Architects</a:t>
            </a:r>
          </a:p>
        </p:txBody>
      </p:sp>
    </p:spTree>
    <p:extLst>
      <p:ext uri="{BB962C8B-B14F-4D97-AF65-F5344CB8AC3E}">
        <p14:creationId xmlns:p14="http://schemas.microsoft.com/office/powerpoint/2010/main" val="51304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88432C-BDBB-4B42-BBC6-48B73CA0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>
            <a:normAutofit/>
          </a:bodyPr>
          <a:lstStyle/>
          <a:p>
            <a:r>
              <a:rPr lang="en-US" dirty="0"/>
              <a:t>What happens in Grooming?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11AF7-AF01-49CE-8CF7-B512428E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/>
          <a:lstStyle/>
          <a:p>
            <a:r>
              <a:rPr lang="en-US" dirty="0"/>
              <a:t>Updates to user stories</a:t>
            </a:r>
          </a:p>
          <a:p>
            <a:r>
              <a:rPr lang="en-US" dirty="0"/>
              <a:t>Updates to acceptance criteria</a:t>
            </a:r>
          </a:p>
          <a:p>
            <a:r>
              <a:rPr lang="en-US" dirty="0"/>
              <a:t>If needed, add diagrams (process flows, UI designs, etc.)</a:t>
            </a:r>
          </a:p>
          <a:p>
            <a:r>
              <a:rPr lang="en-US" dirty="0"/>
              <a:t>Sample data</a:t>
            </a:r>
          </a:p>
          <a:p>
            <a:r>
              <a:rPr lang="en-US" dirty="0"/>
              <a:t>Test cases</a:t>
            </a: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6265DFA7-6FEB-4A86-9C32-651260FFDD02}"/>
              </a:ext>
            </a:extLst>
          </p:cNvPr>
          <p:cNvSpPr/>
          <p:nvPr/>
        </p:nvSpPr>
        <p:spPr>
          <a:xfrm>
            <a:off x="11016829" y="4724400"/>
            <a:ext cx="4730496" cy="4210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/>
              <a:t>DEFINITION OF READY</a:t>
            </a:r>
          </a:p>
        </p:txBody>
      </p:sp>
    </p:spTree>
    <p:extLst>
      <p:ext uri="{BB962C8B-B14F-4D97-AF65-F5344CB8AC3E}">
        <p14:creationId xmlns:p14="http://schemas.microsoft.com/office/powerpoint/2010/main" val="22112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7603F6-9E9C-4B58-A3D2-D800DE16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Definition of Ready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961C40-EEB2-4B90-8A46-FDBE445B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/>
          <a:lstStyle/>
          <a:p>
            <a:r>
              <a:rPr lang="en-US" dirty="0"/>
              <a:t>Ensure top PBI’s are good enough to take action on (to be worked on in a sprint)</a:t>
            </a:r>
          </a:p>
          <a:p>
            <a:pPr lvl="1"/>
            <a:r>
              <a:rPr lang="en-US" dirty="0"/>
              <a:t>Business value articulated</a:t>
            </a:r>
          </a:p>
          <a:p>
            <a:pPr lvl="1"/>
            <a:r>
              <a:rPr lang="en-US" dirty="0"/>
              <a:t>Details understood</a:t>
            </a:r>
          </a:p>
          <a:p>
            <a:pPr lvl="1"/>
            <a:r>
              <a:rPr lang="en-US" dirty="0"/>
              <a:t>No blocking dependencies</a:t>
            </a:r>
          </a:p>
          <a:p>
            <a:pPr lvl="1"/>
            <a:r>
              <a:rPr lang="en-US" dirty="0"/>
              <a:t>Small enough</a:t>
            </a:r>
          </a:p>
          <a:p>
            <a:pPr lvl="1"/>
            <a:r>
              <a:rPr lang="en-US" dirty="0"/>
              <a:t>Acceptance criteria defined</a:t>
            </a:r>
          </a:p>
          <a:p>
            <a:r>
              <a:rPr lang="en-US" dirty="0"/>
              <a:t>Question:</a:t>
            </a:r>
          </a:p>
          <a:p>
            <a:pPr lvl="1"/>
            <a:r>
              <a:rPr lang="en-US" dirty="0"/>
              <a:t>How to ensure they are small?</a:t>
            </a:r>
          </a:p>
          <a:p>
            <a:pPr lvl="1"/>
            <a:r>
              <a:rPr lang="en-US" dirty="0"/>
              <a:t>Don’t we need estimates?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2BC7787D-19D2-4787-8439-ADBF8C0A6120}"/>
              </a:ext>
            </a:extLst>
          </p:cNvPr>
          <p:cNvSpPr/>
          <p:nvPr/>
        </p:nvSpPr>
        <p:spPr>
          <a:xfrm>
            <a:off x="9142695" y="3907991"/>
            <a:ext cx="5634273" cy="48052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Story INVEST Worthy</a:t>
            </a:r>
          </a:p>
        </p:txBody>
      </p:sp>
    </p:spTree>
    <p:extLst>
      <p:ext uri="{BB962C8B-B14F-4D97-AF65-F5344CB8AC3E}">
        <p14:creationId xmlns:p14="http://schemas.microsoft.com/office/powerpoint/2010/main" val="23441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FDF33-9B4E-499C-89D5-588E1EEF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Estimation and Uncertainty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F2BF5-B624-4060-8B03-767D8520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estimate?</a:t>
            </a:r>
          </a:p>
          <a:p>
            <a:pPr lvl="1"/>
            <a:r>
              <a:rPr lang="en-US" dirty="0"/>
              <a:t>Naive: to predict outcomes</a:t>
            </a:r>
          </a:p>
          <a:p>
            <a:pPr lvl="1"/>
            <a:r>
              <a:rPr lang="en-US" dirty="0"/>
              <a:t>Very hard!</a:t>
            </a:r>
          </a:p>
          <a:p>
            <a:r>
              <a:rPr lang="en-US" dirty="0"/>
              <a:t>Key: can we complete?</a:t>
            </a:r>
          </a:p>
          <a:p>
            <a:pPr lvl="1"/>
            <a:r>
              <a:rPr lang="en-US" dirty="0"/>
              <a:t>Is it realistic?</a:t>
            </a:r>
          </a:p>
          <a:p>
            <a:r>
              <a:rPr lang="en-US" dirty="0"/>
              <a:t>How many PBIs in a sprint?</a:t>
            </a:r>
          </a:p>
          <a:p>
            <a:pPr lvl="1"/>
            <a:r>
              <a:rPr lang="en-US" dirty="0"/>
              <a:t>Need estimates to know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one of uncertainty">
            <a:extLst>
              <a:ext uri="{FF2B5EF4-FFF2-40B4-BE49-F238E27FC236}">
                <a16:creationId xmlns:a16="http://schemas.microsoft.com/office/drawing/2014/main" id="{7F70A54F-C817-4CA8-932A-6B452EA1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86" y="4111542"/>
            <a:ext cx="7848600" cy="54091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9282E-ED7B-68D7-B9E5-2700494F1864}"/>
              </a:ext>
            </a:extLst>
          </p:cNvPr>
          <p:cNvSpPr txBox="1"/>
          <p:nvPr/>
        </p:nvSpPr>
        <p:spPr>
          <a:xfrm>
            <a:off x="1009111" y="2534638"/>
            <a:ext cx="15322039" cy="138499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65760" rIns="365760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</a:rPr>
              <a:t>The primary purpose of software estimation is not to predict a project’s outcome; it is to determine whether a project’s targets are realistic enough to allow the project to be controlled to meet them.</a:t>
            </a:r>
          </a:p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- Steve McConnel, </a:t>
            </a:r>
            <a:r>
              <a:rPr lang="en-US" sz="2800" i="1" dirty="0">
                <a:solidFill>
                  <a:schemeClr val="tx1">
                    <a:lumMod val="85000"/>
                  </a:schemeClr>
                </a:solidFill>
              </a:rPr>
              <a:t>Software Estimation</a:t>
            </a:r>
          </a:p>
        </p:txBody>
      </p:sp>
    </p:spTree>
    <p:extLst>
      <p:ext uri="{BB962C8B-B14F-4D97-AF65-F5344CB8AC3E}">
        <p14:creationId xmlns:p14="http://schemas.microsoft.com/office/powerpoint/2010/main" val="13073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8DB6-5841-1430-4CD1-0DA3426A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estimation metrics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9FF5-C614-2279-D454-187AB402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Ideal days</a:t>
            </a:r>
            <a:r>
              <a:rPr lang="en-US" dirty="0"/>
              <a:t>: assume everyone present, how many?</a:t>
            </a:r>
          </a:p>
          <a:p>
            <a:pPr lvl="1"/>
            <a:r>
              <a:rPr lang="en-US" dirty="0"/>
              <a:t>Straightforward, but requires significant experience</a:t>
            </a:r>
          </a:p>
          <a:p>
            <a:pPr lvl="1"/>
            <a:r>
              <a:rPr lang="en-US" dirty="0"/>
              <a:t>Difficult to maintain if team is growing in size...</a:t>
            </a:r>
          </a:p>
          <a:p>
            <a:pPr lvl="1"/>
            <a:r>
              <a:rPr lang="en-US" dirty="0"/>
              <a:t>Key: becomes a firm commitment too easily!</a:t>
            </a:r>
          </a:p>
          <a:p>
            <a:r>
              <a:rPr lang="en-US" dirty="0">
                <a:solidFill>
                  <a:schemeClr val="accent6"/>
                </a:solidFill>
              </a:rPr>
              <a:t>T-Shirt sizes: </a:t>
            </a:r>
            <a:r>
              <a:rPr lang="en-US" dirty="0"/>
              <a:t>XS, S, M, L, XL</a:t>
            </a:r>
          </a:p>
          <a:p>
            <a:pPr lvl="1"/>
            <a:r>
              <a:rPr lang="en-US" dirty="0"/>
              <a:t>Useful, simple, but how do XS and S compare?</a:t>
            </a:r>
          </a:p>
          <a:p>
            <a:r>
              <a:rPr lang="en-US" dirty="0">
                <a:solidFill>
                  <a:schemeClr val="accent6"/>
                </a:solidFill>
              </a:rPr>
              <a:t>Story “points” </a:t>
            </a:r>
            <a:r>
              <a:rPr lang="en-US" dirty="0"/>
              <a:t>– typically from a </a:t>
            </a:r>
            <a:r>
              <a:rPr lang="en-US" i="1" dirty="0">
                <a:solidFill>
                  <a:schemeClr val="accent6"/>
                </a:solidFill>
              </a:rPr>
              <a:t>modified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6"/>
                </a:solidFill>
              </a:rPr>
              <a:t>Fibonacci sequence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1, 3, 5, 8, 13, 20, ...</a:t>
            </a:r>
          </a:p>
          <a:p>
            <a:pPr lvl="1"/>
            <a:r>
              <a:rPr lang="en-US" dirty="0"/>
              <a:t>Straightforward to see relationships between sizes</a:t>
            </a:r>
          </a:p>
          <a:p>
            <a:pPr lvl="1"/>
            <a:r>
              <a:rPr lang="en-US" i="1" dirty="0"/>
              <a:t>NOT</a:t>
            </a:r>
            <a:r>
              <a:rPr lang="en-US" dirty="0"/>
              <a:t> precise – keeps from thinking of the numbers as commitments</a:t>
            </a:r>
          </a:p>
        </p:txBody>
      </p:sp>
      <p:pic>
        <p:nvPicPr>
          <p:cNvPr id="1026" name="Picture 2" descr="Red Casino dice (w/clipping path) High resolution of clean new dices pair of dice stock pictures, royalty-free photos &amp; images">
            <a:extLst>
              <a:ext uri="{FF2B5EF4-FFF2-40B4-BE49-F238E27FC236}">
                <a16:creationId xmlns:a16="http://schemas.microsoft.com/office/drawing/2014/main" id="{6AA64835-C682-436D-F628-21C1B3F8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331" y="327381"/>
            <a:ext cx="1970811" cy="1313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6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16731" y="1729264"/>
            <a:ext cx="16306800" cy="784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0: already done or too trivial to mention (</a:t>
            </a:r>
            <a:r>
              <a:rPr lang="en-US" altLang="en-US" dirty="0" err="1"/>
              <a:t>eg</a:t>
            </a:r>
            <a:r>
              <a:rPr lang="en-US" altLang="en-US" dirty="0"/>
              <a:t>, fixing a spelling error)</a:t>
            </a:r>
          </a:p>
          <a:p>
            <a:r>
              <a:rPr lang="en-US" altLang="en-US" dirty="0"/>
              <a:t>½: tiny; </a:t>
            </a:r>
            <a:r>
              <a:rPr lang="en-US" altLang="en-US" dirty="0" err="1"/>
              <a:t>eg</a:t>
            </a:r>
            <a:r>
              <a:rPr lang="en-US" altLang="en-US" dirty="0"/>
              <a:t>, adding a try/catch block</a:t>
            </a:r>
          </a:p>
          <a:p>
            <a:r>
              <a:rPr lang="en-US" altLang="en-US" dirty="0"/>
              <a:t>1,2 - small defect, simple story</a:t>
            </a:r>
          </a:p>
          <a:p>
            <a:r>
              <a:rPr lang="en-US" altLang="en-US" dirty="0"/>
              <a:t>3, 5 – good, manageable sizes; PBIs that will take about a week to complete</a:t>
            </a:r>
          </a:p>
          <a:p>
            <a:r>
              <a:rPr lang="en-US" altLang="en-US" dirty="0"/>
              <a:t>8 – a large story; strongly consider splitting it into two stories</a:t>
            </a:r>
          </a:p>
          <a:p>
            <a:pPr lvl="1"/>
            <a:r>
              <a:rPr lang="en-US" altLang="en-US" dirty="0"/>
              <a:t>Any knowledge acquisition that is this large: scope it smaller and learn as you go!</a:t>
            </a:r>
          </a:p>
          <a:p>
            <a:r>
              <a:rPr lang="en-US" altLang="en-US" dirty="0"/>
              <a:t>13 - very large feature</a:t>
            </a:r>
          </a:p>
          <a:p>
            <a:r>
              <a:rPr lang="en-US" altLang="en-US" dirty="0"/>
              <a:t>20 and up: epics</a:t>
            </a:r>
          </a:p>
          <a:p>
            <a:r>
              <a:rPr lang="en-US" altLang="en-US" dirty="0"/>
              <a:t>infinity - obviously too big to even guess at</a:t>
            </a:r>
          </a:p>
          <a:p>
            <a:r>
              <a:rPr lang="en-US" altLang="en-US" dirty="0"/>
              <a:t>? – do not understand the story; need more discussion</a:t>
            </a:r>
          </a:p>
          <a:p>
            <a:r>
              <a:rPr lang="en-US" altLang="en-US" dirty="0"/>
              <a:t>pi – time for a break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0731" y="8839200"/>
            <a:ext cx="3028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Story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7F2DD-F216-FB57-BF44-9578D39BF532}"/>
              </a:ext>
            </a:extLst>
          </p:cNvPr>
          <p:cNvSpPr txBox="1"/>
          <p:nvPr/>
        </p:nvSpPr>
        <p:spPr>
          <a:xfrm>
            <a:off x="516731" y="381000"/>
            <a:ext cx="103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Common Interpretations of Story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4BC8E-78FB-96B7-16F7-577781307FF9}"/>
              </a:ext>
            </a:extLst>
          </p:cNvPr>
          <p:cNvSpPr txBox="1"/>
          <p:nvPr/>
        </p:nvSpPr>
        <p:spPr>
          <a:xfrm>
            <a:off x="3545124" y="2060644"/>
            <a:ext cx="10668000" cy="5632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Caution!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These are starting points!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 team will develop its own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What does it mean if team A gets N points done in a sprint and team B gets 2N done?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Do not get too fine-grained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Do keep relative sizes approximately consistent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4" y="519290"/>
            <a:ext cx="9382988" cy="1885245"/>
          </a:xfrm>
        </p:spPr>
        <p:txBody>
          <a:bodyPr/>
          <a:lstStyle/>
          <a:p>
            <a:r>
              <a:rPr lang="en-US" dirty="0">
                <a:sym typeface="Gill Sans" charset="0"/>
              </a:rPr>
              <a:t>Estimation Concepts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592938" y="2596443"/>
            <a:ext cx="14555182" cy="6637867"/>
          </a:xfrm>
        </p:spPr>
        <p:txBody>
          <a:bodyPr>
            <a:normAutofit/>
          </a:bodyPr>
          <a:lstStyle/>
          <a:p>
            <a:r>
              <a:rPr lang="en-US" dirty="0">
                <a:sym typeface="Gill Sans" charset="0"/>
              </a:rPr>
              <a:t>What is meant by these concepts?</a:t>
            </a:r>
          </a:p>
          <a:p>
            <a:pPr lvl="1"/>
            <a:r>
              <a:rPr lang="en-US" dirty="0">
                <a:sym typeface="Gill Sans" charset="0"/>
              </a:rPr>
              <a:t>Estimate as a team</a:t>
            </a:r>
          </a:p>
          <a:p>
            <a:pPr lvl="1"/>
            <a:r>
              <a:rPr lang="en-US" dirty="0">
                <a:sym typeface="Gill Sans" charset="0"/>
              </a:rPr>
              <a:t>Estimates are not commitments</a:t>
            </a:r>
          </a:p>
          <a:p>
            <a:pPr lvl="1"/>
            <a:r>
              <a:rPr lang="en-US" dirty="0">
                <a:sym typeface="Gill Sans" charset="0"/>
              </a:rPr>
              <a:t>Focus on accuracy, not precision</a:t>
            </a:r>
          </a:p>
          <a:p>
            <a:pPr lvl="1"/>
            <a:r>
              <a:rPr lang="en-US" dirty="0">
                <a:sym typeface="Gill Sans" charset="0"/>
              </a:rPr>
              <a:t>Use relative versus absolute sizes</a:t>
            </a:r>
          </a:p>
          <a:p>
            <a:r>
              <a:rPr lang="en-US" dirty="0">
                <a:sym typeface="Gill Sans" charset="0"/>
              </a:rPr>
              <a:t>How should we estimate tasks?</a:t>
            </a:r>
          </a:p>
          <a:p>
            <a:pPr lvl="1"/>
            <a:r>
              <a:rPr lang="en-US" dirty="0">
                <a:sym typeface="Gill Sans" charset="0"/>
              </a:rPr>
              <a:t>Should we estimate them?</a:t>
            </a:r>
          </a:p>
          <a:p>
            <a:pPr lvl="1"/>
            <a:r>
              <a:rPr lang="en-US" dirty="0">
                <a:sym typeface="Gill Sans" charset="0"/>
              </a:rPr>
              <a:t>Hours: simple, but internal</a:t>
            </a:r>
          </a:p>
          <a:p>
            <a:pPr lvl="1"/>
            <a:r>
              <a:rPr lang="en-US" dirty="0">
                <a:sym typeface="Gill Sans" charset="0"/>
              </a:rPr>
              <a:t>Update the hour estimates as you go – team can use to redirect effort</a:t>
            </a:r>
          </a:p>
          <a:p>
            <a:pPr lvl="1"/>
            <a:r>
              <a:rPr lang="en-US" dirty="0">
                <a:sym typeface="Gill Sans" charset="0"/>
              </a:rPr>
              <a:t>Sum of hours should fit the story points</a:t>
            </a:r>
          </a:p>
          <a:p>
            <a:pPr lvl="1"/>
            <a:r>
              <a:rPr lang="en-US" dirty="0">
                <a:sym typeface="Gill Sans" charset="0"/>
              </a:rPr>
              <a:t>If task so big the story cannot complete, move on to another story!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396F7-2922-D0AE-ECE7-0883ACCB7D37}"/>
              </a:ext>
            </a:extLst>
          </p:cNvPr>
          <p:cNvSpPr txBox="1"/>
          <p:nvPr/>
        </p:nvSpPr>
        <p:spPr>
          <a:xfrm>
            <a:off x="8870529" y="3584138"/>
            <a:ext cx="8345874" cy="267765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182880" tIns="91440" rIns="182880" bIns="9144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PBIs: story points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Tasks: hours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Estimates owned by team</a:t>
            </a:r>
          </a:p>
        </p:txBody>
      </p:sp>
      <p:pic>
        <p:nvPicPr>
          <p:cNvPr id="1026" name="Picture 2" descr="Pictorial illustration of accuracy and precision using a dart-board metaphor.">
            <a:extLst>
              <a:ext uri="{FF2B5EF4-FFF2-40B4-BE49-F238E27FC236}">
                <a16:creationId xmlns:a16="http://schemas.microsoft.com/office/drawing/2014/main" id="{6C8D88EF-22B5-0D51-6E76-C6E87E18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29" y="6040920"/>
            <a:ext cx="11506200" cy="31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483DD2-1A12-BC0D-FDB5-F204A09F2772}"/>
              </a:ext>
            </a:extLst>
          </p:cNvPr>
          <p:cNvCxnSpPr>
            <a:cxnSpLocks/>
          </p:cNvCxnSpPr>
          <p:nvPr/>
        </p:nvCxnSpPr>
        <p:spPr>
          <a:xfrm>
            <a:off x="8469734" y="4750880"/>
            <a:ext cx="1038597" cy="1510914"/>
          </a:xfrm>
          <a:prstGeom prst="straightConnector1">
            <a:avLst/>
          </a:prstGeom>
          <a:ln w="952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F2A5EE-2534-4746-D087-6713E47D7A3D}"/>
              </a:ext>
            </a:extLst>
          </p:cNvPr>
          <p:cNvSpPr txBox="1"/>
          <p:nvPr/>
        </p:nvSpPr>
        <p:spPr>
          <a:xfrm>
            <a:off x="11244263" y="152400"/>
            <a:ext cx="6096000" cy="2062103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accent6"/>
                </a:solidFill>
              </a:rPr>
              <a:t>Accuracy</a:t>
            </a:r>
            <a:r>
              <a:rPr lang="en-US" sz="3200" dirty="0"/>
              <a:t>: consistently close to target – minimal error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accent6"/>
                </a:solidFill>
              </a:rPr>
              <a:t>Precision</a:t>
            </a:r>
            <a:r>
              <a:rPr lang="en-US" sz="3200" dirty="0"/>
              <a:t>: estimates close to each other - repeatable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>
                <a:sym typeface="Gill Sans" charset="0"/>
              </a:rPr>
              <a:t>Playing Planning Poker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92938" y="2596444"/>
            <a:ext cx="14555182" cy="6637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A method for estimating points</a:t>
            </a:r>
          </a:p>
          <a:p>
            <a:pPr lvl="1"/>
            <a:r>
              <a:rPr lang="en-US" altLang="en-US" i="1" dirty="0"/>
              <a:t>All</a:t>
            </a:r>
            <a:r>
              <a:rPr lang="en-US" altLang="en-US" dirty="0"/>
              <a:t> involved</a:t>
            </a:r>
          </a:p>
          <a:p>
            <a:r>
              <a:rPr lang="en-US" altLang="en-US" dirty="0"/>
              <a:t>In your team:</a:t>
            </a:r>
          </a:p>
          <a:p>
            <a:pPr lvl="1"/>
            <a:r>
              <a:rPr lang="en-US" altLang="en-US" dirty="0"/>
              <a:t>Choose a PBI to estimate</a:t>
            </a:r>
          </a:p>
          <a:p>
            <a:pPr lvl="1"/>
            <a:r>
              <a:rPr lang="en-US" altLang="en-US" dirty="0"/>
              <a:t>Discuss the item</a:t>
            </a:r>
          </a:p>
          <a:p>
            <a:pPr lvl="1"/>
            <a:r>
              <a:rPr lang="en-US" altLang="en-US" dirty="0"/>
              <a:t>Each estimator privately chooses a virtual card</a:t>
            </a:r>
          </a:p>
          <a:p>
            <a:pPr lvl="1"/>
            <a:r>
              <a:rPr lang="en-US" altLang="en-US" dirty="0"/>
              <a:t>Show all cards at once</a:t>
            </a:r>
          </a:p>
          <a:p>
            <a:pPr lvl="1"/>
            <a:r>
              <a:rPr lang="en-US" altLang="en-US" dirty="0"/>
              <a:t>Check for consensus; discuss and repeat if none</a:t>
            </a:r>
          </a:p>
          <a:p>
            <a:r>
              <a:rPr lang="en-US" altLang="en-US" dirty="0"/>
              <a:t>Planningpoker.com</a:t>
            </a:r>
          </a:p>
          <a:p>
            <a:r>
              <a:rPr lang="en-US" altLang="en-US" dirty="0"/>
              <a:t>Search for apps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62A3CD-4B41-0A18-976F-4AF0C40B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56">
            <a:off x="11831804" y="6334249"/>
            <a:ext cx="5114174" cy="241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5F713E-DD2F-BF5F-EF0F-8F663CB3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2560">
            <a:off x="9218176" y="5888883"/>
            <a:ext cx="4799022" cy="3463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BD6589-D442-81FB-A551-4FCCB8CC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8817">
            <a:off x="12783001" y="5143867"/>
            <a:ext cx="4466543" cy="423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E228-0AE1-278A-52DD-E5B30FD2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10507-12F5-349E-E688-ED1BBA647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Backlog: collection of PBIs</a:t>
            </a:r>
          </a:p>
          <a:p>
            <a:pPr lvl="1"/>
            <a:r>
              <a:rPr lang="en-US" dirty="0"/>
              <a:t>Ordered by priority</a:t>
            </a:r>
          </a:p>
          <a:p>
            <a:pPr lvl="1"/>
            <a:r>
              <a:rPr lang="en-US" dirty="0"/>
              <a:t>Each feature captured in a story format</a:t>
            </a:r>
          </a:p>
          <a:p>
            <a:pPr lvl="1"/>
            <a:r>
              <a:rPr lang="en-US" dirty="0"/>
              <a:t>Also: fixing flaws, poor designs, knowledge acquisition</a:t>
            </a:r>
          </a:p>
          <a:p>
            <a:r>
              <a:rPr lang="en-US" dirty="0"/>
              <a:t>Issue: KAs can dominate project</a:t>
            </a:r>
          </a:p>
          <a:p>
            <a:pPr lvl="1"/>
            <a:r>
              <a:rPr lang="en-US" dirty="0"/>
              <a:t>Always more to learn!</a:t>
            </a:r>
          </a:p>
          <a:p>
            <a:pPr lvl="1"/>
            <a:r>
              <a:rPr lang="en-US" dirty="0"/>
              <a:t>Better: make it part of a story that has to be done</a:t>
            </a:r>
          </a:p>
          <a:p>
            <a:pPr lvl="1"/>
            <a:r>
              <a:rPr lang="en-US" dirty="0"/>
              <a:t>Eg: learn a web development language by creating a form you will need</a:t>
            </a:r>
          </a:p>
          <a:p>
            <a:pPr lvl="1"/>
            <a:r>
              <a:rPr lang="en-US" dirty="0"/>
              <a:t>KAs as </a:t>
            </a:r>
            <a:r>
              <a:rPr lang="en-US" u="sng" dirty="0"/>
              <a:t>tasks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PBIs</a:t>
            </a:r>
          </a:p>
          <a:p>
            <a:r>
              <a:rPr lang="en-US" dirty="0"/>
              <a:t>Estimating: use relative sizing, </a:t>
            </a:r>
            <a:r>
              <a:rPr lang="en-US" i="1" dirty="0"/>
              <a:t>not</a:t>
            </a:r>
            <a:r>
              <a:rPr lang="en-US" dirty="0"/>
              <a:t> time commitments</a:t>
            </a:r>
          </a:p>
          <a:p>
            <a:pPr lvl="1"/>
            <a:r>
              <a:rPr lang="en-US" dirty="0"/>
              <a:t>1, 3, 5, 8, 13, 20</a:t>
            </a:r>
          </a:p>
          <a:p>
            <a:r>
              <a:rPr lang="en-US" dirty="0"/>
              <a:t>Planning poker: getting the </a:t>
            </a:r>
            <a:r>
              <a:rPr lang="en-US" i="1" dirty="0"/>
              <a:t>team</a:t>
            </a:r>
            <a:r>
              <a:rPr lang="en-US" dirty="0"/>
              <a:t> to determine sizes</a:t>
            </a:r>
          </a:p>
        </p:txBody>
      </p:sp>
    </p:spTree>
    <p:extLst>
      <p:ext uri="{BB962C8B-B14F-4D97-AF65-F5344CB8AC3E}">
        <p14:creationId xmlns:p14="http://schemas.microsoft.com/office/powerpoint/2010/main" val="26465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40FB-CAF0-8038-42F9-1865969B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GitLab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728A-8245-461F-33ED-61B4294AD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Robust tool – used for large projects at MSOE, used heavily in industry</a:t>
            </a:r>
          </a:p>
          <a:p>
            <a:r>
              <a:rPr lang="en-US" dirty="0"/>
              <a:t>Not specific to Scrum, so has general activities</a:t>
            </a:r>
          </a:p>
          <a:p>
            <a:r>
              <a:rPr lang="en-US" dirty="0"/>
              <a:t>Warning: repository may be deleted after end of semester</a:t>
            </a:r>
          </a:p>
          <a:p>
            <a:pPr lvl="1"/>
            <a:r>
              <a:rPr lang="en-US" dirty="0"/>
              <a:t>Copy anything you want to keep to your </a:t>
            </a:r>
            <a:r>
              <a:rPr lang="en-US" i="1" dirty="0"/>
              <a:t>own</a:t>
            </a:r>
            <a:r>
              <a:rPr lang="en-US" dirty="0"/>
              <a:t> repository (but keep private)</a:t>
            </a:r>
          </a:p>
          <a:p>
            <a:r>
              <a:rPr lang="en-US" dirty="0"/>
              <a:t>Sprints represented as milestones</a:t>
            </a:r>
          </a:p>
          <a:p>
            <a:pPr lvl="1"/>
            <a:r>
              <a:rPr lang="en-US" dirty="0"/>
              <a:t>A milestone has multiple PBIs, each PBI has tasks</a:t>
            </a:r>
          </a:p>
          <a:p>
            <a:pPr lvl="1"/>
            <a:r>
              <a:rPr lang="en-US" dirty="0"/>
              <a:t>“Subtask” sometimes used to mean “task within a PBI”</a:t>
            </a:r>
          </a:p>
          <a:p>
            <a:r>
              <a:rPr lang="en-US" dirty="0"/>
              <a:t>Material entered in </a:t>
            </a:r>
            <a:r>
              <a:rPr lang="en-US" i="1" dirty="0" err="1">
                <a:solidFill>
                  <a:schemeClr val="accent6"/>
                </a:solidFill>
              </a:rPr>
              <a:t>MarkDown</a:t>
            </a:r>
            <a:r>
              <a:rPr lang="en-US" dirty="0"/>
              <a:t> format</a:t>
            </a:r>
          </a:p>
          <a:p>
            <a:pPr lvl="1"/>
            <a:r>
              <a:rPr lang="en-US" dirty="0"/>
              <a:t>Easy to create in text editors, readable to humans, robust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https://docs.gitlab.com/user/markdown/</a:t>
            </a:r>
            <a:r>
              <a:rPr lang="en-US" dirty="0"/>
              <a:t> for syntax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Prioritized</a:t>
            </a:r>
            <a:r>
              <a:rPr lang="en-US" dirty="0"/>
              <a:t> list of PBIs</a:t>
            </a:r>
          </a:p>
          <a:p>
            <a:r>
              <a:rPr lang="en-US" dirty="0"/>
              <a:t>New features: user stories</a:t>
            </a:r>
          </a:p>
          <a:p>
            <a:pPr lvl="1"/>
            <a:r>
              <a:rPr lang="en-US" dirty="0"/>
              <a:t>Other items follow user story format if possible</a:t>
            </a:r>
          </a:p>
          <a:p>
            <a:r>
              <a:rPr lang="en-US" dirty="0"/>
              <a:t>Will mature </a:t>
            </a:r>
          </a:p>
          <a:p>
            <a:pPr lvl="1"/>
            <a:r>
              <a:rPr lang="en-US" dirty="0"/>
              <a:t>as team learns about the product, client</a:t>
            </a:r>
          </a:p>
          <a:p>
            <a:r>
              <a:rPr lang="en-US" dirty="0"/>
              <a:t>Product Backlog Item (PBI)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Priority Order</a:t>
            </a:r>
          </a:p>
          <a:p>
            <a:pPr lvl="1"/>
            <a:r>
              <a:rPr lang="en-US" dirty="0"/>
              <a:t>Acceptance Criteria</a:t>
            </a:r>
          </a:p>
          <a:p>
            <a:pPr lvl="1"/>
            <a:r>
              <a:rPr lang="en-US" dirty="0"/>
              <a:t>Effort Estimate</a:t>
            </a:r>
          </a:p>
          <a:p>
            <a:pPr lvl="1"/>
            <a:r>
              <a:rPr lang="en-US" dirty="0"/>
              <a:t>Tasks</a:t>
            </a:r>
          </a:p>
        </p:txBody>
      </p:sp>
      <p:pic>
        <p:nvPicPr>
          <p:cNvPr id="1026" name="Picture 2" descr="Image result for product backlog example">
            <a:extLst>
              <a:ext uri="{FF2B5EF4-FFF2-40B4-BE49-F238E27FC236}">
                <a16:creationId xmlns:a16="http://schemas.microsoft.com/office/drawing/2014/main" id="{6F5C8CD7-C81C-4E1A-A085-62EB3611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31" y="5638800"/>
            <a:ext cx="8610600" cy="39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4387F-1D4B-0476-25DF-D1C7F8E7C140}"/>
              </a:ext>
            </a:extLst>
          </p:cNvPr>
          <p:cNvSpPr txBox="1"/>
          <p:nvPr/>
        </p:nvSpPr>
        <p:spPr>
          <a:xfrm>
            <a:off x="4250531" y="6781800"/>
            <a:ext cx="3962400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74320" tIns="91440" rIns="274320" bIns="9144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missing in these stories?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Why might that be ok?</a:t>
            </a:r>
          </a:p>
        </p:txBody>
      </p:sp>
    </p:spTree>
    <p:extLst>
      <p:ext uri="{BB962C8B-B14F-4D97-AF65-F5344CB8AC3E}">
        <p14:creationId xmlns:p14="http://schemas.microsoft.com/office/powerpoint/2010/main" val="41904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>
                <a:sym typeface="Gill Sans" charset="0"/>
              </a:rPr>
              <a:t>Product Backlog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r>
              <a:rPr lang="en-US" dirty="0">
                <a:sym typeface="Gill Sans" charset="0"/>
              </a:rPr>
              <a:t>PBI types (extended list)</a:t>
            </a:r>
          </a:p>
          <a:p>
            <a:pPr lvl="1"/>
            <a:r>
              <a:rPr lang="en-US" dirty="0">
                <a:sym typeface="Gill Sans" charset="0"/>
              </a:rPr>
              <a:t>Feature (User Story)</a:t>
            </a:r>
          </a:p>
          <a:p>
            <a:pPr lvl="1"/>
            <a:r>
              <a:rPr lang="en-US" dirty="0">
                <a:sym typeface="Gill Sans" charset="0"/>
              </a:rPr>
              <a:t>Change</a:t>
            </a:r>
          </a:p>
          <a:p>
            <a:pPr lvl="1"/>
            <a:r>
              <a:rPr lang="en-US" dirty="0">
                <a:sym typeface="Gill Sans" charset="0"/>
              </a:rPr>
              <a:t>Defect</a:t>
            </a:r>
          </a:p>
          <a:p>
            <a:pPr lvl="1"/>
            <a:r>
              <a:rPr lang="en-US" dirty="0">
                <a:sym typeface="Gill Sans" charset="0"/>
              </a:rPr>
              <a:t>Internal (Technical) improvement</a:t>
            </a:r>
          </a:p>
          <a:p>
            <a:pPr lvl="1"/>
            <a:r>
              <a:rPr lang="en-US" dirty="0">
                <a:sym typeface="Gill Sans" charset="0"/>
              </a:rPr>
              <a:t>Knowledge acquisition</a:t>
            </a:r>
          </a:p>
          <a:p>
            <a:r>
              <a:rPr lang="en-US" dirty="0">
                <a:sym typeface="Gill Sans" charset="0"/>
              </a:rPr>
              <a:t>Give an example of each!</a:t>
            </a:r>
          </a:p>
          <a:p>
            <a:pPr lvl="1"/>
            <a:r>
              <a:rPr lang="en-US" dirty="0">
                <a:sym typeface="Gill Sans" charset="0"/>
              </a:rPr>
              <a:t>Base it on projects from other courses</a:t>
            </a:r>
          </a:p>
          <a:p>
            <a:pPr lvl="1"/>
            <a:r>
              <a:rPr lang="en-US" dirty="0">
                <a:sym typeface="Gill Sans" charset="0"/>
              </a:rPr>
              <a:t>C++: Hunt the Wumpus?</a:t>
            </a:r>
          </a:p>
          <a:p>
            <a:pPr lvl="1"/>
            <a:r>
              <a:rPr lang="en-US" dirty="0">
                <a:sym typeface="Gill Sans" charset="0"/>
              </a:rPr>
              <a:t>SWE 2410: Crabs on the Beach?</a:t>
            </a:r>
          </a:p>
          <a:p>
            <a:pPr lvl="1"/>
            <a:r>
              <a:rPr lang="en-US" dirty="0">
                <a:sym typeface="Gill Sans" charset="0"/>
              </a:rPr>
              <a:t>CSC 1120?</a:t>
            </a:r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9279731" y="2895600"/>
            <a:ext cx="7086600" cy="1981200"/>
          </a:xfrm>
          <a:prstGeom prst="roundRect">
            <a:avLst>
              <a:gd name="adj" fmla="val 1270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SzTx/>
            </a:pPr>
            <a:r>
              <a:rPr lang="en-US" altLang="en-US" sz="3200" dirty="0">
                <a:solidFill>
                  <a:srgbClr val="452700"/>
                </a:solidFill>
                <a:latin typeface="+mn-lt"/>
                <a:ea typeface="MS PGothic" panose="020B0600070205080204" pitchFamily="34" charset="-128"/>
              </a:rPr>
              <a:t>How do changes differ from defects?</a:t>
            </a:r>
          </a:p>
          <a:p>
            <a:pPr marL="457200" indent="-457200" eaLnBrk="1" hangingPunct="1">
              <a:spcBef>
                <a:spcPct val="0"/>
              </a:spcBef>
              <a:buSzTx/>
            </a:pPr>
            <a:r>
              <a:rPr lang="en-US" altLang="en-US" sz="3200" dirty="0">
                <a:solidFill>
                  <a:srgbClr val="452700"/>
                </a:solidFill>
                <a:latin typeface="+mn-lt"/>
                <a:ea typeface="MS PGothic" panose="020B0600070205080204" pitchFamily="34" charset="-128"/>
              </a:rPr>
              <a:t>How do they </a:t>
            </a:r>
            <a:r>
              <a:rPr lang="en-US" altLang="en-US" sz="3200" i="1" dirty="0">
                <a:solidFill>
                  <a:srgbClr val="452700"/>
                </a:solidFill>
                <a:latin typeface="+mn-lt"/>
                <a:ea typeface="MS PGothic" panose="020B0600070205080204" pitchFamily="34" charset="-128"/>
              </a:rPr>
              <a:t>all</a:t>
            </a:r>
            <a:r>
              <a:rPr lang="en-US" altLang="en-US" sz="3200" dirty="0">
                <a:solidFill>
                  <a:srgbClr val="452700"/>
                </a:solidFill>
                <a:latin typeface="+mn-lt"/>
                <a:ea typeface="MS PGothic" panose="020B0600070205080204" pitchFamily="34" charset="-128"/>
              </a:rPr>
              <a:t> differ?</a:t>
            </a:r>
          </a:p>
          <a:p>
            <a:pPr marL="457200" indent="-457200" eaLnBrk="1" hangingPunct="1">
              <a:spcBef>
                <a:spcPct val="0"/>
              </a:spcBef>
              <a:buSzTx/>
            </a:pPr>
            <a:r>
              <a:rPr lang="en-US" altLang="en-US" sz="3200" dirty="0">
                <a:solidFill>
                  <a:srgbClr val="452700"/>
                </a:solidFill>
                <a:latin typeface="+mn-lt"/>
                <a:ea typeface="MS PGothic" panose="020B0600070205080204" pitchFamily="34" charset="-128"/>
              </a:rPr>
              <a:t>What is common to all?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92C97-626A-4EE1-03BE-85AB18BE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C10CC81-9A84-9B71-B365-FD4CBACA6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>
                <a:sym typeface="Gill Sans" charset="0"/>
              </a:rPr>
              <a:t>Product Backlog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909758E-7735-88A6-AE01-4959A54436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6168" y="572415"/>
            <a:ext cx="6710501" cy="1385710"/>
          </a:xfrm>
        </p:spPr>
        <p:txBody>
          <a:bodyPr>
            <a:normAutofit/>
          </a:bodyPr>
          <a:lstStyle/>
          <a:p>
            <a:r>
              <a:rPr lang="en-US" dirty="0">
                <a:sym typeface="Gill Sans" charset="0"/>
              </a:rPr>
              <a:t>Examples from textbook</a:t>
            </a:r>
          </a:p>
          <a:p>
            <a:r>
              <a:rPr lang="en-US" dirty="0">
                <a:sym typeface="Gill Sans" charset="0"/>
              </a:rPr>
              <a:t>Thoughts?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E0CBA-CBDF-D3F2-9D2A-E4798683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30" y="2590800"/>
            <a:ext cx="1448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7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35AD2-0D17-8825-A1A1-D0205DB1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6864-0FD6-863A-FBC3-DDAE2EAE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Good PB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52D1-1FEC-1537-0958-C5828211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938" y="2596444"/>
            <a:ext cx="14955976" cy="6637867"/>
          </a:xfrm>
        </p:spPr>
        <p:txBody>
          <a:bodyPr>
            <a:normAutofit/>
          </a:bodyPr>
          <a:lstStyle/>
          <a:p>
            <a:r>
              <a:rPr lang="en-US" dirty="0"/>
              <a:t>Evaluating the </a:t>
            </a:r>
            <a:r>
              <a:rPr lang="en-US" i="1" dirty="0"/>
              <a:t>whole</a:t>
            </a:r>
            <a:r>
              <a:rPr lang="en-US" dirty="0"/>
              <a:t> backlog</a:t>
            </a:r>
          </a:p>
          <a:p>
            <a:pPr lvl="1"/>
            <a:r>
              <a:rPr lang="en-US" dirty="0"/>
              <a:t>Goals for grooming sessions?</a:t>
            </a:r>
          </a:p>
          <a:p>
            <a:pPr lvl="1"/>
            <a:r>
              <a:rPr lang="en-US" dirty="0"/>
              <a:t>Good for project start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D</a:t>
            </a:r>
            <a:r>
              <a:rPr lang="en-US" dirty="0"/>
              <a:t>etailed appropriately</a:t>
            </a:r>
          </a:p>
          <a:p>
            <a:pPr lvl="1"/>
            <a:r>
              <a:rPr lang="en-US" dirty="0"/>
              <a:t>Full detail for high priority items, do not over-specify low priority items</a:t>
            </a:r>
          </a:p>
          <a:p>
            <a:pPr lvl="1"/>
            <a:r>
              <a:rPr lang="en-US" dirty="0"/>
              <a:t>Do not waste time on PBIs that will change significantly before sprinting!</a:t>
            </a:r>
          </a:p>
          <a:p>
            <a:r>
              <a:rPr lang="en-US" dirty="0">
                <a:solidFill>
                  <a:schemeClr val="accent3"/>
                </a:solidFill>
              </a:rPr>
              <a:t>E</a:t>
            </a:r>
            <a:r>
              <a:rPr lang="en-US" dirty="0"/>
              <a:t>mergent</a:t>
            </a:r>
          </a:p>
          <a:p>
            <a:pPr lvl="1"/>
            <a:r>
              <a:rPr lang="en-US" dirty="0"/>
              <a:t>Do not lock it down – with rare exceptions, priorities/ideas change with time</a:t>
            </a:r>
          </a:p>
          <a:p>
            <a:r>
              <a:rPr lang="en-US" dirty="0">
                <a:solidFill>
                  <a:schemeClr val="accent3"/>
                </a:solidFill>
              </a:rPr>
              <a:t>E</a:t>
            </a:r>
            <a:r>
              <a:rPr lang="en-US" dirty="0"/>
              <a:t>stimated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rioritized – approximately!</a:t>
            </a:r>
          </a:p>
        </p:txBody>
      </p:sp>
    </p:spTree>
    <p:extLst>
      <p:ext uri="{BB962C8B-B14F-4D97-AF65-F5344CB8AC3E}">
        <p14:creationId xmlns:p14="http://schemas.microsoft.com/office/powerpoint/2010/main" val="22678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>
                <a:sym typeface="Gill Sans" charset="0"/>
              </a:rPr>
              <a:t>Grooming the PB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r>
              <a:rPr lang="en-US" dirty="0">
                <a:sym typeface="Gill Sans" charset="0"/>
              </a:rPr>
              <a:t>Who makes the decisions?</a:t>
            </a:r>
          </a:p>
          <a:p>
            <a:r>
              <a:rPr lang="en-US" dirty="0">
                <a:sym typeface="Gill Sans" charset="0"/>
              </a:rPr>
              <a:t>Who is involved?</a:t>
            </a:r>
          </a:p>
          <a:p>
            <a:r>
              <a:rPr lang="en-US" dirty="0">
                <a:sym typeface="Gill Sans" charset="0"/>
              </a:rPr>
              <a:t>When is it done?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Definition of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r>
              <a:rPr lang="en-US" dirty="0"/>
              <a:t>When is the backlog ready for action?</a:t>
            </a:r>
          </a:p>
          <a:p>
            <a:r>
              <a:rPr lang="en-US" dirty="0"/>
              <a:t>Ensure top priority PBI’s are </a:t>
            </a:r>
            <a:r>
              <a:rPr lang="en-US" dirty="0">
                <a:solidFill>
                  <a:schemeClr val="accent2"/>
                </a:solidFill>
              </a:rPr>
              <a:t>good enough </a:t>
            </a:r>
            <a:r>
              <a:rPr lang="en-US" dirty="0"/>
              <a:t>to take action on </a:t>
            </a:r>
          </a:p>
          <a:p>
            <a:pPr lvl="1"/>
            <a:r>
              <a:rPr lang="en-US" dirty="0"/>
              <a:t>That is, sprint-ready</a:t>
            </a:r>
          </a:p>
          <a:p>
            <a:r>
              <a:rPr lang="en-US" dirty="0"/>
              <a:t>Criteria:</a:t>
            </a:r>
          </a:p>
          <a:p>
            <a:pPr lvl="1"/>
            <a:r>
              <a:rPr lang="en-US" dirty="0"/>
              <a:t>Business value articulated</a:t>
            </a:r>
          </a:p>
          <a:p>
            <a:pPr lvl="1"/>
            <a:r>
              <a:rPr lang="en-US" dirty="0"/>
              <a:t>Details understood</a:t>
            </a:r>
          </a:p>
          <a:p>
            <a:pPr lvl="1"/>
            <a:r>
              <a:rPr lang="en-US" dirty="0"/>
              <a:t>No blocking dependencies</a:t>
            </a:r>
          </a:p>
          <a:p>
            <a:pPr lvl="1"/>
            <a:r>
              <a:rPr lang="en-US" dirty="0"/>
              <a:t>Top PBIs are </a:t>
            </a:r>
            <a:r>
              <a:rPr lang="en-US" dirty="0" err="1"/>
              <a:t>sprintable</a:t>
            </a:r>
            <a:endParaRPr lang="en-US" dirty="0"/>
          </a:p>
          <a:p>
            <a:pPr lvl="2"/>
            <a:r>
              <a:rPr lang="en-US" dirty="0"/>
              <a:t>Especially, estimated, acceptance criteria refined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29202-FA1B-C83F-3B7F-90643250F279}"/>
              </a:ext>
            </a:extLst>
          </p:cNvPr>
          <p:cNvSpPr txBox="1"/>
          <p:nvPr/>
        </p:nvSpPr>
        <p:spPr>
          <a:xfrm>
            <a:off x="11469804" y="7162800"/>
            <a:ext cx="4648200" cy="10772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Without AC, cannot know when PBI is finished!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D8577-05C7-D08F-711F-DE5C21B9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0" y="2829277"/>
            <a:ext cx="16797201" cy="617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054366-4987-3665-BA98-01C3D507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in GitLab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520D4-8936-302A-0808-2D8D28248EBB}"/>
              </a:ext>
            </a:extLst>
          </p:cNvPr>
          <p:cNvSpPr txBox="1"/>
          <p:nvPr/>
        </p:nvSpPr>
        <p:spPr>
          <a:xfrm>
            <a:off x="4105781" y="7536157"/>
            <a:ext cx="4625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Complete if in sprint</a:t>
            </a:r>
          </a:p>
        </p:txBody>
      </p:sp>
    </p:spTree>
    <p:extLst>
      <p:ext uri="{BB962C8B-B14F-4D97-AF65-F5344CB8AC3E}">
        <p14:creationId xmlns:p14="http://schemas.microsoft.com/office/powerpoint/2010/main" val="64736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1656CE-E06A-4B67-BE39-A591C9CF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Product Backlog Organization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4B9207-C319-442C-AE84-10CB43A83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284681"/>
              </p:ext>
            </p:extLst>
          </p:nvPr>
        </p:nvGraphicFramePr>
        <p:xfrm>
          <a:off x="1071950" y="2954531"/>
          <a:ext cx="7082196" cy="547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732">
                  <a:extLst>
                    <a:ext uri="{9D8B030D-6E8A-4147-A177-3AD203B41FA5}">
                      <a16:colId xmlns:a16="http://schemas.microsoft.com/office/drawing/2014/main" val="3706496883"/>
                    </a:ext>
                  </a:extLst>
                </a:gridCol>
                <a:gridCol w="2360732">
                  <a:extLst>
                    <a:ext uri="{9D8B030D-6E8A-4147-A177-3AD203B41FA5}">
                      <a16:colId xmlns:a16="http://schemas.microsoft.com/office/drawing/2014/main" val="2840348067"/>
                    </a:ext>
                  </a:extLst>
                </a:gridCol>
                <a:gridCol w="2360732">
                  <a:extLst>
                    <a:ext uri="{9D8B030D-6E8A-4147-A177-3AD203B41FA5}">
                      <a16:colId xmlns:a16="http://schemas.microsoft.com/office/drawing/2014/main" val="945271151"/>
                    </a:ext>
                  </a:extLst>
                </a:gridCol>
              </a:tblGrid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Rank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Story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Size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868726621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1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890394246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2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32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234539915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411301152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4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8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863046231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5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418079083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6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7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965191976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r>
                        <a:rPr lang="en-US" sz="3600" dirty="0"/>
                        <a:t>7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40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21486943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B2C55E56-24DD-4739-B8E8-EA8A612353B6}"/>
              </a:ext>
            </a:extLst>
          </p:cNvPr>
          <p:cNvSpPr/>
          <p:nvPr/>
        </p:nvSpPr>
        <p:spPr>
          <a:xfrm>
            <a:off x="8730338" y="4780033"/>
            <a:ext cx="466005" cy="2842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C96B7-5F4B-4FFB-85A2-209F14F6E3FF}"/>
              </a:ext>
            </a:extLst>
          </p:cNvPr>
          <p:cNvSpPr txBox="1"/>
          <p:nvPr/>
        </p:nvSpPr>
        <p:spPr>
          <a:xfrm>
            <a:off x="11260931" y="2778132"/>
            <a:ext cx="3771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Fine-grained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Solution based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600" dirty="0"/>
              <a:t>Sprint ready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6122A-3C07-4EEB-8C68-5ED958FDE56C}"/>
              </a:ext>
            </a:extLst>
          </p:cNvPr>
          <p:cNvSpPr txBox="1"/>
          <p:nvPr/>
        </p:nvSpPr>
        <p:spPr>
          <a:xfrm>
            <a:off x="11489530" y="7296214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Coarse-grained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Originating Requirements based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8F964-B909-4C14-BC3E-ADCF20D0AB4E}"/>
              </a:ext>
            </a:extLst>
          </p:cNvPr>
          <p:cNvSpPr txBox="1"/>
          <p:nvPr/>
        </p:nvSpPr>
        <p:spPr>
          <a:xfrm>
            <a:off x="8388649" y="2730617"/>
            <a:ext cx="3422227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>
                <a:solidFill>
                  <a:schemeClr val="tx1"/>
                </a:solidFill>
              </a:rPr>
              <a:t>Do Sooner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A8D61-C892-4667-A35E-E2DD8DFE137B}"/>
              </a:ext>
            </a:extLst>
          </p:cNvPr>
          <p:cNvSpPr txBox="1"/>
          <p:nvPr/>
        </p:nvSpPr>
        <p:spPr>
          <a:xfrm>
            <a:off x="8372103" y="7575297"/>
            <a:ext cx="3117427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>
                <a:solidFill>
                  <a:schemeClr val="tx1"/>
                </a:solidFill>
              </a:rPr>
              <a:t>Do Later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6B3528-00A7-4817-859E-4E702F857F8E}"/>
              </a:ext>
            </a:extLst>
          </p:cNvPr>
          <p:cNvSpPr txBox="1"/>
          <p:nvPr/>
        </p:nvSpPr>
        <p:spPr>
          <a:xfrm>
            <a:off x="9573768" y="5001927"/>
            <a:ext cx="6404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Postpone decisions until the latest responsible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tx1"/>
                </a:solidFill>
              </a:rPr>
              <a:t>Project might be ended before we get to them!</a:t>
            </a:r>
          </a:p>
        </p:txBody>
      </p:sp>
    </p:spTree>
    <p:extLst>
      <p:ext uri="{BB962C8B-B14F-4D97-AF65-F5344CB8AC3E}">
        <p14:creationId xmlns:p14="http://schemas.microsoft.com/office/powerpoint/2010/main" val="210410896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11106</TotalTime>
  <Pages>0</Pages>
  <Words>1287</Words>
  <Characters>0</Characters>
  <Application>Microsoft Office PowerPoint</Application>
  <PresentationFormat>Custom</PresentationFormat>
  <Lines>0</Lines>
  <Paragraphs>232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Corbel</vt:lpstr>
      <vt:lpstr>Gill Sans</vt:lpstr>
      <vt:lpstr>Wingdings</vt:lpstr>
      <vt:lpstr>Depth</vt:lpstr>
      <vt:lpstr>The Product Backlog</vt:lpstr>
      <vt:lpstr>Product Backlogs</vt:lpstr>
      <vt:lpstr>Product Backlog</vt:lpstr>
      <vt:lpstr>Product Backlog</vt:lpstr>
      <vt:lpstr>Good PB characteristics</vt:lpstr>
      <vt:lpstr>Grooming the PB</vt:lpstr>
      <vt:lpstr>Definition of Ready</vt:lpstr>
      <vt:lpstr>PBI in GitLab</vt:lpstr>
      <vt:lpstr>Product Backlog Organization</vt:lpstr>
      <vt:lpstr>Product Backlog Grooming (Refinement) </vt:lpstr>
      <vt:lpstr>What happens in Grooming?</vt:lpstr>
      <vt:lpstr>Definition of Ready</vt:lpstr>
      <vt:lpstr>Estimation and Uncertainty</vt:lpstr>
      <vt:lpstr>Common estimation metrics </vt:lpstr>
      <vt:lpstr>PowerPoint Presentation</vt:lpstr>
      <vt:lpstr>Estimation Concepts</vt:lpstr>
      <vt:lpstr>Playing Planning Poker</vt:lpstr>
      <vt:lpstr>Review</vt:lpstr>
      <vt:lpstr>Notes on GitLab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Backlog</dc:title>
  <dc:subject/>
  <dc:creator>Riley, Dr. Derek</dc:creator>
  <cp:keywords/>
  <dc:description/>
  <cp:lastModifiedBy>Hasker, Robert</cp:lastModifiedBy>
  <cp:revision>85</cp:revision>
  <dcterms:modified xsi:type="dcterms:W3CDTF">2026-02-13T15:42:04Z</dcterms:modified>
</cp:coreProperties>
</file>