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22"/>
  </p:notesMasterIdLst>
  <p:handoutMasterIdLst>
    <p:handoutMasterId r:id="rId23"/>
  </p:handoutMasterIdLst>
  <p:sldIdLst>
    <p:sldId id="396" r:id="rId2"/>
    <p:sldId id="403" r:id="rId3"/>
    <p:sldId id="349" r:id="rId4"/>
    <p:sldId id="404" r:id="rId5"/>
    <p:sldId id="371" r:id="rId6"/>
    <p:sldId id="367" r:id="rId7"/>
    <p:sldId id="370" r:id="rId8"/>
    <p:sldId id="369" r:id="rId9"/>
    <p:sldId id="351" r:id="rId10"/>
    <p:sldId id="374" r:id="rId11"/>
    <p:sldId id="388" r:id="rId12"/>
    <p:sldId id="397" r:id="rId13"/>
    <p:sldId id="386" r:id="rId14"/>
    <p:sldId id="390" r:id="rId15"/>
    <p:sldId id="382" r:id="rId16"/>
    <p:sldId id="383" r:id="rId17"/>
    <p:sldId id="405" r:id="rId18"/>
    <p:sldId id="400" r:id="rId19"/>
    <p:sldId id="384" r:id="rId20"/>
    <p:sldId id="399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ley, Dr. Derek" initials="RDD" lastIdx="1" clrIdx="0">
    <p:extLst>
      <p:ext uri="{19B8F6BF-5375-455C-9EA6-DF929625EA0E}">
        <p15:presenceInfo xmlns:p15="http://schemas.microsoft.com/office/powerpoint/2012/main" userId="S-1-5-21-3468804595-3119758093-1899591437-1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6" autoAdjust="0"/>
    <p:restoredTop sz="96327" autoAdjust="0"/>
  </p:normalViewPr>
  <p:slideViewPr>
    <p:cSldViewPr>
      <p:cViewPr>
        <p:scale>
          <a:sx n="95" d="100"/>
          <a:sy n="95" d="100"/>
        </p:scale>
        <p:origin x="688" y="1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15 February 2026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3A3E33B-C460-4446-A707-841208CAA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B940ABAC-761F-48DB-A2AC-C572919176AC}" type="datetime1">
              <a:rPr lang="en-US"/>
              <a:pPr>
                <a:defRPr/>
              </a:pPr>
              <a:t>2/15/26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0EFBE4-7F75-4552-AA68-731CFAC4A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 to consider: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happens if don’t have access to master USB?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if network isn’t available, say on a long plane flight?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if two people editing the same file at the same time on a shared network location/web server?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Suppose I make a batch of changes and someone else makes a batch of changes, how do we keep it consistent?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5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03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why simply tracking versions won’t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Painful to fix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many versions do we keep?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to keep multiple files consistent?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6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anyone use these outside manuals or similar documents?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3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31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SCCS: Source Code Control System</a:t>
            </a:r>
          </a:p>
          <a:p>
            <a:r>
              <a:rPr lang="en-US" dirty="0"/>
              <a:t>RCS: Revision Control System</a:t>
            </a:r>
          </a:p>
          <a:p>
            <a:r>
              <a:rPr lang="en-US" dirty="0"/>
              <a:t>CVS: Concurrent Versions System</a:t>
            </a:r>
          </a:p>
          <a:p>
            <a:r>
              <a:rPr lang="en-US" dirty="0"/>
              <a:t>SVN: Subversion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3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Image: http://</a:t>
            </a:r>
            <a:r>
              <a:rPr lang="en-US" altLang="en-US" sz="1200" dirty="0" err="1"/>
              <a:t>svnbook.red-bean.com</a:t>
            </a:r>
            <a:r>
              <a:rPr lang="en-US" altLang="en-US" sz="1200" dirty="0"/>
              <a:t>/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Image: http://git-</a:t>
            </a:r>
            <a:r>
              <a:rPr lang="en-US" altLang="en-US" sz="1200" dirty="0" err="1"/>
              <a:t>scm.com</a:t>
            </a:r>
            <a:r>
              <a:rPr lang="en-US" altLang="en-US" sz="1200" dirty="0"/>
              <a:t>/book/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8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08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2/15/26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2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5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425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35067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3016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84807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14053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66239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0282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2470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6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223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92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1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03205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1538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42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40" descr="MSOE Logo">
            <a:extLst>
              <a:ext uri="{FF2B5EF4-FFF2-40B4-BE49-F238E27FC236}">
                <a16:creationId xmlns:a16="http://schemas.microsoft.com/office/drawing/2014/main" id="{5A3D8A2B-22C9-96B1-68AB-61B9AE8F7D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228600"/>
            <a:ext cx="965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88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omes.cs.washington.edu/~mernst/advice/version-control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download/w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notepad-plus-plu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r0cket.co.uk/2016/05/ssh-or-https-that-is-the-github-question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itlab.com/user/ssh/" TargetMode="External"/><Relationship Id="rId4" Type="http://schemas.openxmlformats.org/officeDocument/2006/relationships/hyperlink" Target="https://www.digitalocean.com/community/tutorials/understanding-the-ssh-encryption-and-connection-proc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ylorial.com/tools/jav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gitlab.com/profile/keys" TargetMode="External"/><Relationship Id="rId4" Type="http://schemas.openxmlformats.org/officeDocument/2006/relationships/hyperlink" Target="https://docs.gitlab.com/user/ssh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acity.com/course/how-to-use-git-and-github--ud775" TargetMode="External"/><Relationship Id="rId2" Type="http://schemas.openxmlformats.org/officeDocument/2006/relationships/hyperlink" Target="https://www.youtube.com/watch?v=DR7MLaAKc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fKg7e37bQ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6600" dirty="0"/>
              <a:t>Version Control with Git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5923481-567A-254D-C142-72F3756A8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Shape 52" descr="2000px-Git-logo.svg.png">
            <a:extLst>
              <a:ext uri="{FF2B5EF4-FFF2-40B4-BE49-F238E27FC236}">
                <a16:creationId xmlns:a16="http://schemas.microsoft.com/office/drawing/2014/main" id="{90D59180-C608-9F3A-97BB-8B7EC8E9EE7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2400" y="1394467"/>
            <a:ext cx="2958574" cy="1019825"/>
          </a:xfrm>
          <a:prstGeom prst="rect">
            <a:avLst/>
          </a:prstGeom>
          <a:solidFill>
            <a:schemeClr val="tx1"/>
          </a:solidFill>
          <a:ln w="180975" cap="rnd">
            <a:solidFill>
              <a:schemeClr val="tx1"/>
            </a:solidFill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29459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/>
              <a:t>Distributed Version Control</a:t>
            </a:r>
          </a:p>
        </p:txBody>
      </p:sp>
      <p:sp>
        <p:nvSpPr>
          <p:cNvPr id="41990" name="Content Placeholder 2"/>
          <p:cNvSpPr>
            <a:spLocks noGrp="1"/>
          </p:cNvSpPr>
          <p:nvPr>
            <p:ph idx="1"/>
          </p:nvPr>
        </p:nvSpPr>
        <p:spPr>
          <a:xfrm>
            <a:off x="1120000" y="2245772"/>
            <a:ext cx="5128400" cy="4488344"/>
          </a:xfrm>
        </p:spPr>
        <p:txBody>
          <a:bodyPr>
            <a:normAutofit/>
          </a:bodyPr>
          <a:lstStyle/>
          <a:p>
            <a:r>
              <a:rPr lang="en-US" altLang="en-US" dirty="0"/>
              <a:t>Main repository on server</a:t>
            </a:r>
          </a:p>
          <a:p>
            <a:pPr lvl="1"/>
            <a:r>
              <a:rPr lang="en-US" altLang="en-US" dirty="0"/>
              <a:t>Each user has a clone of this repository</a:t>
            </a:r>
          </a:p>
          <a:p>
            <a:pPr lvl="1"/>
            <a:r>
              <a:rPr lang="en-US" altLang="en-US" dirty="0"/>
              <a:t>Can perform actions locally, even if offline</a:t>
            </a:r>
          </a:p>
          <a:p>
            <a:r>
              <a:rPr lang="en-US" altLang="en-US" dirty="0"/>
              <a:t>User syncs with main repository when convenient</a:t>
            </a:r>
          </a:p>
          <a:p>
            <a:pPr lvl="1"/>
            <a:r>
              <a:rPr lang="en-US" altLang="en-US" dirty="0"/>
              <a:t>Can sync individuals as well</a:t>
            </a:r>
          </a:p>
          <a:p>
            <a:r>
              <a:rPr lang="en-US" altLang="en-US" dirty="0"/>
              <a:t>Used by Git, Mercurial</a:t>
            </a:r>
          </a:p>
        </p:txBody>
      </p:sp>
      <p:pic>
        <p:nvPicPr>
          <p:cNvPr id="41988" name="Picture 2" descr="http://git-scm.com/figures/18333fig0103-t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1"/>
            <a:ext cx="4290200" cy="493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325563"/>
          </a:xfrm>
        </p:spPr>
        <p:txBody>
          <a:bodyPr/>
          <a:lstStyle/>
          <a:p>
            <a:r>
              <a:rPr lang="en-US" altLang="en-US" dirty="0"/>
              <a:t>Git Operations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712417" y="2031724"/>
            <a:ext cx="5280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clone</a:t>
            </a:r>
          </a:p>
          <a:p>
            <a:pPr lvl="1"/>
            <a:r>
              <a:rPr lang="en-US" altLang="en-US" dirty="0"/>
              <a:t>Copy the entire repository</a:t>
            </a:r>
          </a:p>
          <a:p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status</a:t>
            </a:r>
          </a:p>
          <a:p>
            <a:pPr lvl="1"/>
            <a:r>
              <a:rPr lang="en-US" altLang="en-US" dirty="0"/>
              <a:t>staged, </a:t>
            </a:r>
            <a:r>
              <a:rPr lang="en-US" altLang="en-US" dirty="0" err="1"/>
              <a:t>unstaged</a:t>
            </a:r>
            <a:r>
              <a:rPr lang="en-US" altLang="en-US" dirty="0"/>
              <a:t>, or untracked files</a:t>
            </a:r>
          </a:p>
          <a:p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</a:p>
          <a:p>
            <a:pPr lvl="1"/>
            <a:r>
              <a:rPr lang="en-US" altLang="en-US" dirty="0"/>
              <a:t>Stages a new file in the local repo</a:t>
            </a:r>
          </a:p>
          <a:p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commit</a:t>
            </a:r>
          </a:p>
          <a:p>
            <a:pPr lvl="1"/>
            <a:r>
              <a:rPr lang="en-US" altLang="en-US" dirty="0"/>
              <a:t>Lock your changes into the local repo</a:t>
            </a:r>
          </a:p>
          <a:p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</a:t>
            </a:r>
          </a:p>
          <a:p>
            <a:pPr lvl="1"/>
            <a:r>
              <a:rPr lang="en-US" altLang="en-US" dirty="0"/>
              <a:t>Sync your files to shared repo</a:t>
            </a:r>
          </a:p>
          <a:p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pull</a:t>
            </a:r>
          </a:p>
          <a:p>
            <a:pPr lvl="1"/>
            <a:r>
              <a:rPr lang="en-US" altLang="en-US" dirty="0"/>
              <a:t>Get updated files from the shared repo</a:t>
            </a:r>
          </a:p>
          <a:p>
            <a:endParaRPr lang="en-US" altLang="en-US" dirty="0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EFE9AB6-1E66-98AC-2182-961505A9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54095"/>
            <a:ext cx="6302423" cy="4851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0CB6E5-15DD-F2B1-E29F-CF5F37629498}"/>
              </a:ext>
            </a:extLst>
          </p:cNvPr>
          <p:cNvSpPr/>
          <p:nvPr/>
        </p:nvSpPr>
        <p:spPr>
          <a:xfrm>
            <a:off x="7315200" y="3609707"/>
            <a:ext cx="3048000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3C1916-001F-0B42-FD3C-898C35ADAA71}"/>
              </a:ext>
            </a:extLst>
          </p:cNvPr>
          <p:cNvCxnSpPr>
            <a:cxnSpLocks/>
          </p:cNvCxnSpPr>
          <p:nvPr/>
        </p:nvCxnSpPr>
        <p:spPr>
          <a:xfrm flipH="1">
            <a:off x="8686800" y="1307832"/>
            <a:ext cx="983974" cy="135916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3D6AC4-D548-4FD0-8FEF-46211DC8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9400" cy="1235075"/>
          </a:xfrm>
        </p:spPr>
        <p:txBody>
          <a:bodyPr>
            <a:normAutofit/>
          </a:bodyPr>
          <a:lstStyle/>
          <a:p>
            <a:r>
              <a:rPr lang="en-US" sz="4800" dirty="0"/>
              <a:t>Installing/configuring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922E-AE7B-4CD1-92ED-644B131E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081400" cy="3432175"/>
          </a:xfrm>
          <a:ln>
            <a:noFill/>
          </a:ln>
        </p:spPr>
        <p:txBody>
          <a:bodyPr/>
          <a:lstStyle/>
          <a:p>
            <a:r>
              <a:rPr lang="en-US" dirty="0"/>
              <a:t>You must have Git installed on your computer</a:t>
            </a:r>
          </a:p>
          <a:p>
            <a:pPr lvl="1"/>
            <a:r>
              <a:rPr lang="en-US" dirty="0">
                <a:hlinkClick r:id="rId3"/>
              </a:rPr>
              <a:t>https://git-scm.com/download/win</a:t>
            </a:r>
            <a:endParaRPr lang="en-US" dirty="0"/>
          </a:p>
          <a:p>
            <a:pPr lvl="1"/>
            <a:r>
              <a:rPr lang="en-US" dirty="0"/>
              <a:t>Default options are good with one change: </a:t>
            </a:r>
            <a:r>
              <a:rPr lang="en-US" dirty="0">
                <a:solidFill>
                  <a:schemeClr val="accent2"/>
                </a:solidFill>
              </a:rPr>
              <a:t>check-in/check-out </a:t>
            </a:r>
            <a:r>
              <a:rPr lang="en-US" i="1" dirty="0">
                <a:solidFill>
                  <a:schemeClr val="accent2"/>
                </a:solidFill>
              </a:rPr>
              <a:t>as is</a:t>
            </a:r>
          </a:p>
          <a:p>
            <a:r>
              <a:rPr lang="en-US" dirty="0"/>
              <a:t>Default editor: </a:t>
            </a:r>
            <a:r>
              <a:rPr lang="en-US" dirty="0">
                <a:solidFill>
                  <a:schemeClr val="accent2"/>
                </a:solidFill>
              </a:rPr>
              <a:t>Notepad++</a:t>
            </a:r>
          </a:p>
          <a:p>
            <a:pPr lvl="1"/>
            <a:r>
              <a:rPr lang="en-US" dirty="0"/>
              <a:t>Link: </a:t>
            </a:r>
            <a:r>
              <a:rPr lang="en-US" dirty="0">
                <a:solidFill>
                  <a:schemeClr val="accent2"/>
                </a:solidFill>
                <a:hlinkClick r:id="rId4"/>
              </a:rPr>
              <a:t>https://notepad-plus-plus.org/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Simple, fast to start, language sensitive</a:t>
            </a:r>
          </a:p>
          <a:p>
            <a:pPr lvl="1"/>
            <a:r>
              <a:rPr lang="en-US" dirty="0"/>
              <a:t>Associate Java, other files with this</a:t>
            </a:r>
          </a:p>
          <a:p>
            <a:pPr lvl="2"/>
            <a:r>
              <a:rPr lang="en-US" dirty="0"/>
              <a:t>Great for quick views, simple edits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8E6EA-FF10-6353-B7A0-A64425732E38}"/>
              </a:ext>
            </a:extLst>
          </p:cNvPr>
          <p:cNvSpPr txBox="1"/>
          <p:nvPr/>
        </p:nvSpPr>
        <p:spPr>
          <a:xfrm>
            <a:off x="7772400" y="152400"/>
            <a:ext cx="425394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means do not convert between Unix, Windows file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not let revision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systems modify your files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80A61E-5AA4-DC2D-BF54-06B683B8A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667" y="3874819"/>
            <a:ext cx="2477065" cy="2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HTTPS vs SSH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Plain text communication over the network: simple, but insecure</a:t>
            </a:r>
          </a:p>
          <a:p>
            <a:pPr lvl="1"/>
            <a:r>
              <a:rPr lang="en-US" altLang="en-US" dirty="0"/>
              <a:t>Messages easily intercepted, anyone can pretend to be “you”</a:t>
            </a:r>
          </a:p>
          <a:p>
            <a:r>
              <a:rPr lang="en-US" altLang="en-US" dirty="0"/>
              <a:t>Two approaches:</a:t>
            </a:r>
          </a:p>
          <a:p>
            <a:pPr lvl="1"/>
            <a:r>
              <a:rPr lang="en-US" altLang="en-US" dirty="0"/>
              <a:t>SSH: “Secure Shell” – Safe, remote logins</a:t>
            </a:r>
          </a:p>
          <a:p>
            <a:pPr lvl="1"/>
            <a:r>
              <a:rPr lang="en-US" altLang="en-US" dirty="0"/>
              <a:t>HTTPS: secure web operations</a:t>
            </a:r>
          </a:p>
          <a:p>
            <a:r>
              <a:rPr lang="en-US" altLang="en-US" dirty="0"/>
              <a:t>HTTPS: easy, but requires fresh login for </a:t>
            </a:r>
            <a:r>
              <a:rPr lang="en-US" altLang="en-US" i="1" dirty="0"/>
              <a:t>every</a:t>
            </a:r>
            <a:r>
              <a:rPr lang="en-US" altLang="en-US" dirty="0"/>
              <a:t> operation</a:t>
            </a:r>
          </a:p>
          <a:p>
            <a:pPr lvl="1"/>
            <a:r>
              <a:rPr lang="en-US" altLang="en-US" dirty="0"/>
              <a:t>Result of using HTTPS: people forget to commit changes, might as well do no work</a:t>
            </a:r>
          </a:p>
          <a:p>
            <a:pPr lvl="1"/>
            <a:r>
              <a:rPr lang="en-US" altLang="en-US" dirty="0"/>
              <a:t>HTTPS  method: used by people who do not understand the internets</a:t>
            </a:r>
          </a:p>
          <a:p>
            <a:r>
              <a:rPr lang="en-US" altLang="en-US" dirty="0"/>
              <a:t>Using SSH: set up public/private key pair</a:t>
            </a:r>
          </a:p>
          <a:p>
            <a:pPr lvl="1"/>
            <a:r>
              <a:rPr lang="en-US" altLang="en-US" dirty="0"/>
              <a:t>Used to encrypt, decrypt every command sent to server</a:t>
            </a:r>
          </a:p>
          <a:p>
            <a:pPr lvl="1"/>
            <a:r>
              <a:rPr lang="en-US" altLang="en-US" dirty="0"/>
              <a:t>More reliable, long term solution</a:t>
            </a:r>
          </a:p>
          <a:p>
            <a:pPr lvl="1"/>
            <a:r>
              <a:rPr lang="en-US" altLang="en-US" dirty="0"/>
              <a:t>If interested, read to learn more: </a:t>
            </a:r>
            <a:r>
              <a:rPr lang="en-US" altLang="en-US" dirty="0">
                <a:hlinkClick r:id="rId3"/>
              </a:rPr>
              <a:t>Why SSH</a:t>
            </a:r>
            <a:r>
              <a:rPr lang="en-US" altLang="en-US" dirty="0"/>
              <a:t>, </a:t>
            </a:r>
            <a:r>
              <a:rPr lang="en-US" dirty="0">
                <a:hlinkClick r:id="rId4"/>
              </a:rPr>
              <a:t>How it works</a:t>
            </a:r>
            <a:endParaRPr lang="en-US" altLang="en-US" dirty="0"/>
          </a:p>
          <a:p>
            <a:r>
              <a:rPr lang="en-US" altLang="en-US" dirty="0"/>
              <a:t>Setting up SSH key for Gitlab: </a:t>
            </a:r>
            <a:r>
              <a:rPr lang="en-US" altLang="en-US" dirty="0">
                <a:hlinkClick r:id="rId5"/>
              </a:rPr>
              <a:t>https://docs.gitlab.com/user/ssh/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38600" cy="1325563"/>
          </a:xfrm>
        </p:spPr>
        <p:txBody>
          <a:bodyPr/>
          <a:lstStyle/>
          <a:p>
            <a:r>
              <a:rPr lang="en-US" altLang="en-US" dirty="0"/>
              <a:t>Git Ignore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9486900" cy="46672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 .</a:t>
            </a:r>
            <a:r>
              <a:rPr lang="en-US" altLang="en-US" dirty="0" err="1"/>
              <a:t>gitignore</a:t>
            </a:r>
            <a:r>
              <a:rPr lang="en-US" altLang="en-US" dirty="0"/>
              <a:t> file in the root directory: specifies files to skip</a:t>
            </a:r>
          </a:p>
          <a:p>
            <a:r>
              <a:rPr lang="en-US" altLang="en-US" dirty="0"/>
              <a:t>Baselines: .class, .jar, other build results</a:t>
            </a:r>
          </a:p>
          <a:p>
            <a:pPr lvl="1"/>
            <a:r>
              <a:rPr lang="en-US" altLang="en-US" dirty="0"/>
              <a:t>Typically: build directories</a:t>
            </a:r>
          </a:p>
          <a:p>
            <a:r>
              <a:rPr lang="en-US" altLang="en-US" dirty="0"/>
              <a:t>IntelliJ: user specific files</a:t>
            </a:r>
          </a:p>
          <a:p>
            <a:pPr lvl="1"/>
            <a:r>
              <a:rPr lang="en-US" altLang="en-US" dirty="0" err="1"/>
              <a:t>workspace.xml</a:t>
            </a:r>
            <a:endParaRPr lang="en-US" altLang="en-US" dirty="0"/>
          </a:p>
          <a:p>
            <a:pPr lvl="1"/>
            <a:r>
              <a:rPr lang="en-US" altLang="en-US" dirty="0"/>
              <a:t>misc.xml</a:t>
            </a:r>
          </a:p>
          <a:p>
            <a:r>
              <a:rPr lang="en-US" altLang="en-US" dirty="0"/>
              <a:t>See Canvas for the starting </a:t>
            </a:r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gitignore</a:t>
            </a:r>
            <a:endParaRPr lang="en-US" alt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/>
              <a:t>Must change name</a:t>
            </a:r>
          </a:p>
          <a:p>
            <a:pPr lvl="1"/>
            <a:r>
              <a:rPr lang="en-US" altLang="en-US" dirty="0"/>
              <a:t>Make sure you are showing extensions!</a:t>
            </a:r>
          </a:p>
          <a:p>
            <a:pPr lvl="1"/>
            <a:r>
              <a:rPr lang="en-US" altLang="en-US" dirty="0"/>
              <a:t>Bash command: </a:t>
            </a:r>
            <a:r>
              <a:rPr lang="en-US" altLang="en-US" dirty="0"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chemeClr val="accent6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mv gitignore.txt .</a:t>
            </a:r>
            <a:r>
              <a:rPr lang="en-US" altLang="en-US" dirty="0" err="1">
                <a:solidFill>
                  <a:schemeClr val="accent6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gitignore</a:t>
            </a:r>
            <a:r>
              <a:rPr lang="en-US" altLang="en-US" dirty="0">
                <a:solidFill>
                  <a:schemeClr val="accent6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</a:p>
          <a:p>
            <a:pPr lvl="1"/>
            <a:r>
              <a:rPr lang="en-US" altLang="en-US" dirty="0"/>
              <a:t>Add before executing </a:t>
            </a: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 add</a:t>
            </a:r>
          </a:p>
          <a:p>
            <a:pPr lvl="1"/>
            <a:endParaRPr lang="en-US" altLang="en-US" dirty="0"/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10048831" y="365125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*.class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*.jar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*.war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*.ear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B97ACB8-5C15-4F8C-BB76-594F369D9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08" y="3550685"/>
            <a:ext cx="3837245" cy="306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58A563-7CD2-E5D4-DDE2-2697FFE4BCF2}"/>
              </a:ext>
            </a:extLst>
          </p:cNvPr>
          <p:cNvSpPr/>
          <p:nvPr/>
        </p:nvSpPr>
        <p:spPr>
          <a:xfrm>
            <a:off x="2767457" y="4751832"/>
            <a:ext cx="841248" cy="429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B0B6A074-A7B4-4C3A-B276-D3D4BA09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rmAutofit/>
          </a:bodyPr>
          <a:lstStyle/>
          <a:p>
            <a:r>
              <a:rPr lang="en-US" altLang="en-US" dirty="0"/>
              <a:t>Steps to git started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B16B8CB6-3E05-4F86-B5FB-D9CFBE2C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687" y="30678"/>
            <a:ext cx="6792913" cy="6858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altLang="en-US" dirty="0"/>
              <a:t>One Person: </a:t>
            </a:r>
          </a:p>
          <a:p>
            <a:pPr lvl="1"/>
            <a:r>
              <a:rPr lang="en-US" altLang="en-US" dirty="0"/>
              <a:t>Clone repo: git clone </a:t>
            </a:r>
          </a:p>
          <a:p>
            <a:pPr lvl="2"/>
            <a:r>
              <a:rPr lang="en-US" altLang="en-US" dirty="0"/>
              <a:t>Open Git Bash shell in directory you want the project in</a:t>
            </a:r>
          </a:p>
          <a:p>
            <a:pPr lvl="2"/>
            <a:r>
              <a:rPr lang="en-US" altLang="en-US" dirty="0"/>
              <a:t>git clone </a:t>
            </a:r>
            <a:r>
              <a:rPr lang="en-US" altLang="en-US" dirty="0" err="1"/>
              <a:t>git@gitlab.com:yelirkered</a:t>
            </a:r>
            <a:r>
              <a:rPr lang="en-US" altLang="en-US" dirty="0"/>
              <a:t>/swe2711f23demo.git</a:t>
            </a:r>
          </a:p>
          <a:p>
            <a:pPr lvl="1"/>
            <a:r>
              <a:rPr lang="en-US" altLang="en-US" dirty="0"/>
              <a:t>Create a new JavaFX project in </a:t>
            </a:r>
            <a:r>
              <a:rPr lang="en-US" altLang="en-US" dirty="0" err="1"/>
              <a:t>Intellij</a:t>
            </a:r>
            <a:endParaRPr lang="en-US" altLang="en-US" dirty="0"/>
          </a:p>
          <a:p>
            <a:pPr lvl="2"/>
            <a:r>
              <a:rPr lang="en-US" altLang="en-US" dirty="0"/>
              <a:t>Open IntelliJ</a:t>
            </a:r>
          </a:p>
          <a:p>
            <a:pPr lvl="2"/>
            <a:r>
              <a:rPr lang="en-US" altLang="en-US" dirty="0"/>
              <a:t>New-&gt;Project -&gt;…</a:t>
            </a:r>
          </a:p>
          <a:p>
            <a:pPr lvl="2"/>
            <a:r>
              <a:rPr lang="en-US" altLang="en-US" dirty="0"/>
              <a:t>Make sure the location is the root of the git repo you just cloned (it is OK that the directory is not empty)</a:t>
            </a:r>
          </a:p>
          <a:p>
            <a:pPr lvl="2"/>
            <a:r>
              <a:rPr lang="en-US" altLang="en-US" dirty="0"/>
              <a:t>Follow Dr. Taylor’s FX instructions otherwise</a:t>
            </a:r>
          </a:p>
          <a:p>
            <a:pPr lvl="2"/>
            <a:r>
              <a:rPr lang="en-US" altLang="en-US" dirty="0">
                <a:hlinkClick r:id="rId3"/>
              </a:rPr>
              <a:t>https://taylorial.com/tools/java/</a:t>
            </a:r>
            <a:endParaRPr lang="en-US" altLang="en-US" dirty="0"/>
          </a:p>
          <a:p>
            <a:pPr lvl="1"/>
            <a:r>
              <a:rPr lang="en-US" altLang="en-US" dirty="0"/>
              <a:t>Add </a:t>
            </a: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gitignore</a:t>
            </a:r>
            <a:r>
              <a:rPr lang="en-US" alt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cs typeface="Consolas" panose="020B0609020204030204" pitchFamily="49" charset="0"/>
              </a:rPr>
              <a:t>(at project root)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Do: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chemeClr val="accent2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$ git add .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chemeClr val="accent2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$ git commit –m ‘first commit’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chemeClr val="accent2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$ git push</a:t>
            </a:r>
          </a:p>
          <a:p>
            <a:r>
              <a:rPr lang="en-US" altLang="en-US" dirty="0"/>
              <a:t>Team</a:t>
            </a:r>
          </a:p>
          <a:p>
            <a:pPr lvl="1"/>
            <a:r>
              <a:rPr lang="en-US" altLang="en-US" dirty="0"/>
              <a:t>Clone, build, run the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320B6-2FE1-E9EE-450B-369AF989C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035" y="2209800"/>
            <a:ext cx="4603542" cy="43434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Set up your SSH Key: </a:t>
            </a:r>
            <a:r>
              <a:rPr lang="en-US" altLang="en-US" sz="2800" dirty="0">
                <a:solidFill>
                  <a:schemeClr val="tx1"/>
                </a:solidFill>
                <a:hlinkClick r:id="rId4"/>
              </a:rPr>
              <a:t>https://docs.gitlab.com/user/ssh/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Run Git Bash as administrator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Generate key:  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$ ssh-keygen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Do not need passphrase for this class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Would usually add one for more security</a:t>
            </a:r>
            <a:endParaRPr lang="en-US" sz="1800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95CB3-29DE-4B2D-A612-2E9B4BA4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900" y="90101"/>
            <a:ext cx="65" cy="276999"/>
          </a:xfrm>
          <a:prstGeom prst="rect">
            <a:avLst/>
          </a:prstGeom>
          <a:solidFill>
            <a:srgbClr val="EFF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Surviving Git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Pull, push often</a:t>
            </a:r>
          </a:p>
          <a:p>
            <a:pPr lvl="1"/>
            <a:r>
              <a:rPr lang="en-US" altLang="en-US" dirty="0"/>
              <a:t>DO NOT hold changes until everything is perfect</a:t>
            </a:r>
          </a:p>
          <a:p>
            <a:pPr lvl="1"/>
            <a:r>
              <a:rPr lang="en-US" altLang="en-US" dirty="0"/>
              <a:t>DO make sure your code builds; push small bits at a time</a:t>
            </a:r>
          </a:p>
          <a:p>
            <a:pPr lvl="1"/>
            <a:r>
              <a:rPr lang="en-US" altLang="en-US" dirty="0"/>
              <a:t>Pull whenever your start work</a:t>
            </a:r>
          </a:p>
          <a:p>
            <a:r>
              <a:rPr lang="en-US" altLang="en-US" dirty="0"/>
              <a:t>Use good commit messages</a:t>
            </a:r>
          </a:p>
          <a:p>
            <a:pPr lvl="1"/>
            <a:r>
              <a:rPr lang="en-US" altLang="en-US" dirty="0"/>
              <a:t>Teammates need to understand the changes</a:t>
            </a:r>
          </a:p>
          <a:p>
            <a:pPr lvl="1"/>
            <a:r>
              <a:rPr lang="en-US" altLang="en-US" dirty="0"/>
              <a:t>Go beyond “worked on XXX” – characterize the changes</a:t>
            </a:r>
          </a:p>
          <a:p>
            <a:r>
              <a:rPr lang="en-US" altLang="en-US" dirty="0"/>
              <a:t>Note deleting a local file then pushing removes it for all</a:t>
            </a:r>
          </a:p>
          <a:p>
            <a:pPr lvl="1"/>
            <a:r>
              <a:rPr lang="en-US" altLang="en-US" dirty="0"/>
              <a:t>Though the file still available in the history</a:t>
            </a:r>
          </a:p>
          <a:p>
            <a:r>
              <a:rPr lang="en-US" altLang="en-US" dirty="0"/>
              <a:t>Do not push sensitive information!</a:t>
            </a:r>
          </a:p>
          <a:p>
            <a:pPr lvl="1"/>
            <a:r>
              <a:rPr lang="en-US" altLang="en-US" dirty="0"/>
              <a:t>passwords, ssh keys, API keys, credit card numbers, PINs</a:t>
            </a:r>
          </a:p>
          <a:p>
            <a:pPr lvl="1"/>
            <a:r>
              <a:rPr lang="en-US" altLang="en-US" dirty="0"/>
              <a:t>It is difficult to remove information once added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C2A9-7B1E-BB34-5A1A-977953E7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3800" cy="1325563"/>
          </a:xfrm>
        </p:spPr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9B4A-0826-6AB0-F4D9-D2A82296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5890400" cy="4667250"/>
          </a:xfrm>
        </p:spPr>
        <p:txBody>
          <a:bodyPr/>
          <a:lstStyle/>
          <a:p>
            <a:r>
              <a:rPr lang="en-US" dirty="0"/>
              <a:t>Typical model of using git: branches</a:t>
            </a:r>
          </a:p>
          <a:p>
            <a:r>
              <a:rPr lang="en-US" dirty="0"/>
              <a:t>Different developers can work on different branches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merge request</a:t>
            </a:r>
            <a:r>
              <a:rPr lang="en-US" dirty="0"/>
              <a:t>: merge branches</a:t>
            </a:r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dirty="0"/>
              <a:t>: deployable product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</a:t>
            </a:r>
            <a:r>
              <a:rPr lang="en-US" dirty="0"/>
              <a:t>: main development branch</a:t>
            </a:r>
          </a:p>
          <a:p>
            <a:pPr lvl="1"/>
            <a:r>
              <a:rPr lang="en-US" dirty="0"/>
              <a:t>each PBI: off dev</a:t>
            </a:r>
          </a:p>
          <a:p>
            <a:pPr lvl="1"/>
            <a:r>
              <a:rPr lang="en-US" dirty="0"/>
              <a:t>all branches: lower case names with hyphens between words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9C3436-8EA2-CDE8-DA92-B9168921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507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8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64853DA-0FDC-5EBB-C50C-229978AB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05401" cy="1325563"/>
          </a:xfrm>
        </p:spPr>
        <p:txBody>
          <a:bodyPr/>
          <a:lstStyle/>
          <a:p>
            <a:r>
              <a:rPr lang="en-US" dirty="0"/>
              <a:t>Fixing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7B3FA-948B-48BC-B4E0-2585210C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296" y="0"/>
            <a:ext cx="470950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3ED748-B263-4355-8C35-965FA0ABA0D4}"/>
              </a:ext>
            </a:extLst>
          </p:cNvPr>
          <p:cNvSpPr txBox="1"/>
          <p:nvPr/>
        </p:nvSpPr>
        <p:spPr>
          <a:xfrm>
            <a:off x="7991435" y="36483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XKCD</a:t>
            </a:r>
          </a:p>
        </p:txBody>
      </p:sp>
    </p:spTree>
    <p:extLst>
      <p:ext uri="{BB962C8B-B14F-4D97-AF65-F5344CB8AC3E}">
        <p14:creationId xmlns:p14="http://schemas.microsoft.com/office/powerpoint/2010/main" val="167292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Other resources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altLang="en-US">
                <a:hlinkClick r:id="rId2"/>
              </a:rPr>
              <a:t>https://www.youtube.com/watch?v=DR7MLaAKcUk</a:t>
            </a:r>
            <a:endParaRPr lang="en-US" altLang="en-US"/>
          </a:p>
          <a:p>
            <a:r>
              <a:rPr lang="en-US" altLang="en-US">
                <a:hlinkClick r:id="rId3"/>
              </a:rPr>
              <a:t>https://www.udacity.com/course/how-to-use-git-and-github--ud775</a:t>
            </a:r>
            <a:endParaRPr lang="en-US" altLang="en-US"/>
          </a:p>
          <a:p>
            <a:r>
              <a:rPr lang="en-US" altLang="en-US">
                <a:hlinkClick r:id="rId4"/>
              </a:rPr>
              <a:t>https://www.youtube.com/watch?v=0fKg7e37bQE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CE06-EF49-7E06-CDC1-A1438DFF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6400" cy="1325563"/>
          </a:xfrm>
        </p:spPr>
        <p:txBody>
          <a:bodyPr/>
          <a:lstStyle/>
          <a:p>
            <a:r>
              <a:rPr lang="en-US" dirty="0"/>
              <a:t>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9141-21A4-E5E5-1E95-6BE6EBEE1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1072000" cy="46672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Are there any single-person projects?</a:t>
            </a:r>
          </a:p>
          <a:p>
            <a:pPr lvl="1"/>
            <a:r>
              <a:rPr lang="en-US" dirty="0"/>
              <a:t>Exception: small games, simple utilities</a:t>
            </a:r>
          </a:p>
          <a:p>
            <a:pPr lvl="1"/>
            <a:r>
              <a:rPr lang="en-US" dirty="0"/>
              <a:t>But: if it’s maintained, there will be changes; it won’t be the same “you”</a:t>
            </a:r>
          </a:p>
          <a:p>
            <a:pPr lvl="1"/>
            <a:r>
              <a:rPr lang="en-US" dirty="0"/>
              <a:t>More likely: multiple people working at same time</a:t>
            </a:r>
          </a:p>
          <a:p>
            <a:r>
              <a:rPr lang="en-US" i="1" dirty="0"/>
              <a:t>So how can we share files? Name several ways.</a:t>
            </a:r>
          </a:p>
          <a:p>
            <a:pPr lvl="1"/>
            <a:r>
              <a:rPr lang="en-US" dirty="0"/>
              <a:t>USB drive</a:t>
            </a:r>
          </a:p>
          <a:p>
            <a:pPr lvl="1"/>
            <a:r>
              <a:rPr lang="en-US" dirty="0"/>
              <a:t>Shared location on network</a:t>
            </a:r>
          </a:p>
          <a:p>
            <a:pPr lvl="1"/>
            <a:r>
              <a:rPr lang="en-US" dirty="0"/>
              <a:t>Google drive</a:t>
            </a:r>
          </a:p>
          <a:p>
            <a:pPr lvl="1"/>
            <a:r>
              <a:rPr lang="en-US" i="1" dirty="0"/>
              <a:t>What can go wrong with each?</a:t>
            </a:r>
          </a:p>
          <a:p>
            <a:r>
              <a:rPr lang="en-US" dirty="0">
                <a:solidFill>
                  <a:schemeClr val="accent2"/>
                </a:solidFill>
              </a:rPr>
              <a:t>Key issue: need way to preserve consistency across multiple developers</a:t>
            </a:r>
          </a:p>
          <a:p>
            <a:r>
              <a:rPr lang="en-US" dirty="0">
                <a:solidFill>
                  <a:schemeClr val="accent2"/>
                </a:solidFill>
              </a:rPr>
              <a:t>Also: support multiple releases, multiple customers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86726F-2898-4D6C-BFD9-B14AA2ECA7E3}"/>
              </a:ext>
            </a:extLst>
          </p:cNvPr>
          <p:cNvSpPr/>
          <p:nvPr/>
        </p:nvSpPr>
        <p:spPr>
          <a:xfrm>
            <a:off x="8991600" y="228601"/>
            <a:ext cx="3124200" cy="14620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Documents and Settings\hornick\Local Settings\Temporary Internet Files\Content.IE5\PFYR14UO\MCj03907920000[1].wmf">
            <a:extLst>
              <a:ext uri="{FF2B5EF4-FFF2-40B4-BE49-F238E27FC236}">
                <a16:creationId xmlns:a16="http://schemas.microsoft.com/office/drawing/2014/main" id="{C46BCD19-3D8E-D094-2D5E-EDDBF7D9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2" y="391628"/>
            <a:ext cx="26828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7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1B9FFC-4401-8E45-FBA4-04C4B22C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D6C64E-86BA-425C-BA91-2C1C20E0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70" y="1825625"/>
            <a:ext cx="2422035" cy="4667250"/>
          </a:xfrm>
        </p:spPr>
      </p:pic>
    </p:spTree>
    <p:extLst>
      <p:ext uri="{BB962C8B-B14F-4D97-AF65-F5344CB8AC3E}">
        <p14:creationId xmlns:p14="http://schemas.microsoft.com/office/powerpoint/2010/main" val="349340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" y="2286000"/>
            <a:ext cx="7315200" cy="34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Sharing files can lead to big problems…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267200" y="3734088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A0075"/>
                </a:solidFill>
              </a:rPr>
              <a:t>Adds some method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324600" y="3699301"/>
            <a:ext cx="137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A0075"/>
                </a:solidFill>
              </a:rPr>
              <a:t>Modifies another method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429000" y="3429000"/>
            <a:ext cx="8382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2763-A42A-B8A2-610C-EE2208EC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>
            <a:extLst>
              <a:ext uri="{FF2B5EF4-FFF2-40B4-BE49-F238E27FC236}">
                <a16:creationId xmlns:a16="http://schemas.microsoft.com/office/drawing/2014/main" id="{C72ECAEA-EE24-DF90-6508-67B9A487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Sharing files can lead to big problems…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0DFF81-FADB-03B1-EE3C-15078902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8671"/>
            <a:ext cx="7315200" cy="34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71F54-C532-21A7-29C6-91D073A8691A}"/>
              </a:ext>
            </a:extLst>
          </p:cNvPr>
          <p:cNvSpPr txBox="1"/>
          <p:nvPr/>
        </p:nvSpPr>
        <p:spPr>
          <a:xfrm>
            <a:off x="7806208" y="2825383"/>
            <a:ext cx="4199583" cy="224676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Harry’s changes are lost!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Harry gets mad at Sally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Sally gets mad at Harry for unjustly accusing 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We get a movie about 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A521-E8EA-7F54-4B2B-FABA0058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32113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809F5B-D94C-A57F-9D25-70AAE9E30EC2}"/>
              </a:ext>
            </a:extLst>
          </p:cNvPr>
          <p:cNvSpPr txBox="1"/>
          <p:nvPr/>
        </p:nvSpPr>
        <p:spPr>
          <a:xfrm>
            <a:off x="1949448" y="5801716"/>
            <a:ext cx="8293104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could fix this with file systems that keep previous 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Why isn’t this a real fix?</a:t>
            </a:r>
          </a:p>
        </p:txBody>
      </p:sp>
    </p:spTree>
    <p:extLst>
      <p:ext uri="{BB962C8B-B14F-4D97-AF65-F5344CB8AC3E}">
        <p14:creationId xmlns:p14="http://schemas.microsoft.com/office/powerpoint/2010/main" val="23124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Issue: Effective management of software artifacts, especially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Some acronyms:</a:t>
            </a:r>
          </a:p>
          <a:p>
            <a:r>
              <a:rPr lang="en-US" dirty="0"/>
              <a:t>SCM – Source Code Management</a:t>
            </a:r>
          </a:p>
          <a:p>
            <a:r>
              <a:rPr lang="en-US" dirty="0"/>
              <a:t>SCCM – Source Code Configuration Management</a:t>
            </a:r>
          </a:p>
          <a:p>
            <a:r>
              <a:rPr lang="en-US" dirty="0"/>
              <a:t>RCS – Revision Control System</a:t>
            </a:r>
          </a:p>
          <a:p>
            <a:r>
              <a:rPr lang="en-US" dirty="0"/>
              <a:t>VCS – Version Control System</a:t>
            </a:r>
          </a:p>
          <a:p>
            <a:r>
              <a:rPr lang="en-US" dirty="0"/>
              <a:t>VC – Version Control</a:t>
            </a:r>
          </a:p>
          <a:p>
            <a:r>
              <a:rPr lang="en-US" dirty="0"/>
              <a:t>DVCS -  Distributed Version Control Systems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Revision/Version History might help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altLang="en-US" dirty="0"/>
              <a:t>…but USB/SD, private network drives do not maintain revision history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Cloud drives (e.g. Google Drive, Dropbox, </a:t>
            </a:r>
            <a:r>
              <a:rPr lang="en-US" altLang="en-US" dirty="0" err="1"/>
              <a:t>iCould</a:t>
            </a:r>
            <a:r>
              <a:rPr lang="en-US" altLang="en-US" dirty="0"/>
              <a:t>/Time Machine) maintain a (limited) history of the various revisions of a file</a:t>
            </a:r>
          </a:p>
          <a:p>
            <a:pPr lvl="1"/>
            <a:r>
              <a:rPr lang="en-US" altLang="en-US" dirty="0"/>
              <a:t>Google Drive: keeps last 100 revisions or last 30 days</a:t>
            </a:r>
          </a:p>
          <a:p>
            <a:pPr lvl="2"/>
            <a:r>
              <a:rPr lang="en-US" altLang="en-US" dirty="0"/>
              <a:t>Supported in “Classic” mode only – going away?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you detect a collision, you can manually merge the differences and resynchronize your work</a:t>
            </a:r>
          </a:p>
          <a:p>
            <a:pPr lvl="1"/>
            <a:r>
              <a:rPr lang="en-US" altLang="en-US" dirty="0"/>
              <a:t>Might be workable for two people – what about 5 or 10?</a:t>
            </a:r>
          </a:p>
          <a:p>
            <a:pPr lvl="1"/>
            <a:endParaRPr lang="en-US" altLang="en-US" dirty="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33564"/>
            <a:ext cx="2667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Any other disadvantages to</a:t>
            </a:r>
            <a:br>
              <a:rPr lang="en-US" altLang="en-US"/>
            </a:br>
            <a:r>
              <a:rPr lang="en-US" altLang="en-US"/>
              <a:t>Google Drive/Dropbox/Box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altLang="en-US"/>
              <a:t>Security?</a:t>
            </a:r>
          </a:p>
          <a:p>
            <a:r>
              <a:rPr lang="en-US" altLang="en-US"/>
              <a:t>Support (bug fixes and new features)?</a:t>
            </a:r>
          </a:p>
          <a:p>
            <a:r>
              <a:rPr lang="en-US" altLang="en-US"/>
              <a:t>Ownership of stored information?</a:t>
            </a:r>
          </a:p>
          <a:p>
            <a:r>
              <a:rPr lang="en-US" altLang="en-US"/>
              <a:t>Cost?</a:t>
            </a:r>
          </a:p>
          <a:p>
            <a:r>
              <a:rPr lang="en-US" altLang="en-US"/>
              <a:t>Ease of Use?</a:t>
            </a:r>
          </a:p>
          <a:p>
            <a:r>
              <a:rPr lang="en-US" altLang="en-US"/>
              <a:t>Acceptance?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1325563"/>
          </a:xfrm>
        </p:spPr>
        <p:txBody>
          <a:bodyPr/>
          <a:lstStyle/>
          <a:p>
            <a:r>
              <a:rPr lang="en-US" altLang="en-US" dirty="0"/>
              <a:t>History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338200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SCCS, 1972 (IBM)</a:t>
            </a:r>
          </a:p>
          <a:p>
            <a:r>
              <a:rPr lang="en-US" altLang="en-US" dirty="0"/>
              <a:t>RCS, 1982 (Unix)</a:t>
            </a:r>
          </a:p>
          <a:p>
            <a:pPr lvl="1"/>
            <a:r>
              <a:rPr lang="en-US" altLang="en-US" dirty="0"/>
              <a:t>SourceSafe 1995 (Microsoft)</a:t>
            </a:r>
          </a:p>
          <a:p>
            <a:r>
              <a:rPr lang="en-US" altLang="en-US" dirty="0"/>
              <a:t>CVS, 1986 (multi-platform)</a:t>
            </a:r>
          </a:p>
          <a:p>
            <a:r>
              <a:rPr lang="en-US" altLang="en-US" dirty="0"/>
              <a:t>SVNs (“Subversion”), 2000 (multi-platform)</a:t>
            </a:r>
          </a:p>
          <a:p>
            <a:r>
              <a:rPr lang="en-US" altLang="en-US" dirty="0"/>
              <a:t>Git, Mercurial, 2005 (multi-platform)</a:t>
            </a:r>
          </a:p>
          <a:p>
            <a:r>
              <a:rPr lang="en-US" altLang="en-US" dirty="0"/>
              <a:t>Common features:</a:t>
            </a:r>
          </a:p>
          <a:p>
            <a:pPr lvl="1"/>
            <a:r>
              <a:rPr lang="en-US" altLang="en-US" dirty="0"/>
              <a:t>All changes tracked, referenced by IDs</a:t>
            </a:r>
          </a:p>
          <a:p>
            <a:pPr lvl="1"/>
            <a:r>
              <a:rPr lang="en-US" altLang="en-US" dirty="0"/>
              <a:t>Can revert changes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A6858E7-85F5-6B9B-51DB-FFDEF67298D8}"/>
              </a:ext>
            </a:extLst>
          </p:cNvPr>
          <p:cNvSpPr/>
          <p:nvPr/>
        </p:nvSpPr>
        <p:spPr>
          <a:xfrm>
            <a:off x="5410200" y="1981200"/>
            <a:ext cx="685800" cy="1676400"/>
          </a:xfrm>
          <a:prstGeom prst="rightBrac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EAFB6-DD10-F62C-510A-3032E8D0FB7E}"/>
              </a:ext>
            </a:extLst>
          </p:cNvPr>
          <p:cNvSpPr txBox="1"/>
          <p:nvPr/>
        </p:nvSpPr>
        <p:spPr>
          <a:xfrm>
            <a:off x="6119191" y="2588567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Single file system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3161201-9BA0-8CE3-4DE8-DC6C7A4FCBBD}"/>
              </a:ext>
            </a:extLst>
          </p:cNvPr>
          <p:cNvSpPr/>
          <p:nvPr/>
        </p:nvSpPr>
        <p:spPr>
          <a:xfrm>
            <a:off x="7783995" y="3686175"/>
            <a:ext cx="674205" cy="946150"/>
          </a:xfrm>
          <a:prstGeom prst="rightBrac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BAA07-600D-F173-1F4C-7E6DA36172B8}"/>
              </a:ext>
            </a:extLst>
          </p:cNvPr>
          <p:cNvSpPr txBox="1"/>
          <p:nvPr/>
        </p:nvSpPr>
        <p:spPr>
          <a:xfrm>
            <a:off x="8476421" y="3928417"/>
            <a:ext cx="203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Remote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4" y="2157412"/>
            <a:ext cx="7799386" cy="376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Early model: lock files during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7ACA-F439-51B5-E6E4-B849F286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132" y="1825625"/>
            <a:ext cx="2815414" cy="4667250"/>
          </a:xfrm>
        </p:spPr>
        <p:txBody>
          <a:bodyPr/>
          <a:lstStyle/>
          <a:p>
            <a:r>
              <a:rPr lang="en-US" dirty="0"/>
              <a:t>Sally waits until Harry releases lock</a:t>
            </a:r>
          </a:p>
          <a:p>
            <a:r>
              <a:rPr lang="en-US" dirty="0"/>
              <a:t>Sally then locks</a:t>
            </a:r>
          </a:p>
          <a:p>
            <a:r>
              <a:rPr lang="en-US" dirty="0"/>
              <a:t>Points of failure:</a:t>
            </a:r>
          </a:p>
          <a:p>
            <a:pPr lvl="1"/>
            <a:r>
              <a:rPr lang="en-US" dirty="0"/>
              <a:t>Sally has to poll to see when unlocked</a:t>
            </a:r>
          </a:p>
          <a:p>
            <a:pPr lvl="1"/>
            <a:r>
              <a:rPr lang="en-US" dirty="0"/>
              <a:t>Harry forgets and goes on vacation</a:t>
            </a:r>
          </a:p>
          <a:p>
            <a:pPr lvl="1"/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3821647" y="3429000"/>
            <a:ext cx="11430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accent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" name="Picture 2" descr="C:\Documents and Settings\hornick\Local Settings\Temporary Internet Files\Content.IE5\3EMX8BOC\MCj04338030000[1].png">
            <a:extLst>
              <a:ext uri="{FF2B5EF4-FFF2-40B4-BE49-F238E27FC236}">
                <a16:creationId xmlns:a16="http://schemas.microsoft.com/office/drawing/2014/main" id="{561D7B60-9691-8627-56F4-8DB1079D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985082"/>
            <a:ext cx="642730" cy="6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6A0B7-29BA-DCA7-6C8C-69C221EDFB24}"/>
              </a:ext>
            </a:extLst>
          </p:cNvPr>
          <p:cNvSpPr txBox="1"/>
          <p:nvPr/>
        </p:nvSpPr>
        <p:spPr>
          <a:xfrm>
            <a:off x="685800" y="4923215"/>
            <a:ext cx="740939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Experience: this created more problems than it solved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Still sometimes used for binaries (word processing, spreadsheets, Enterprise Architect)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Ultimately: team must organize who is doing what!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24024</TotalTime>
  <Words>1460</Words>
  <Application>Microsoft Macintosh PowerPoint</Application>
  <PresentationFormat>Widescreen</PresentationFormat>
  <Paragraphs>239</Paragraphs>
  <Slides>20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Consolas</vt:lpstr>
      <vt:lpstr>Corbel</vt:lpstr>
      <vt:lpstr>Courier New</vt:lpstr>
      <vt:lpstr>Tahoma</vt:lpstr>
      <vt:lpstr>Times New Roman</vt:lpstr>
      <vt:lpstr>Depth</vt:lpstr>
      <vt:lpstr>Version Control with Git</vt:lpstr>
      <vt:lpstr>Version control</vt:lpstr>
      <vt:lpstr>Sharing files can lead to big problems…</vt:lpstr>
      <vt:lpstr>Sharing files can lead to big problems…</vt:lpstr>
      <vt:lpstr>The Issue: Effective management of software artifacts, especially code</vt:lpstr>
      <vt:lpstr>Revision/Version History might help</vt:lpstr>
      <vt:lpstr>Any other disadvantages to Google Drive/Dropbox/Box</vt:lpstr>
      <vt:lpstr>History</vt:lpstr>
      <vt:lpstr>Early model: lock files during change</vt:lpstr>
      <vt:lpstr>Distributed Version Control</vt:lpstr>
      <vt:lpstr>Git Operations</vt:lpstr>
      <vt:lpstr>Installing/configuring Git</vt:lpstr>
      <vt:lpstr>HTTPS vs SSH</vt:lpstr>
      <vt:lpstr>Git Ignore</vt:lpstr>
      <vt:lpstr>Steps to git started</vt:lpstr>
      <vt:lpstr>Surviving Git</vt:lpstr>
      <vt:lpstr>Branching</vt:lpstr>
      <vt:lpstr>Fixing problems</vt:lpstr>
      <vt:lpstr>Other resources</vt:lpstr>
      <vt:lpstr>PowerPoint Presentation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SE-2030</dc:title>
  <dc:subject/>
  <dc:creator>Dr. Mark Hornick;Derek Riley</dc:creator>
  <cp:lastModifiedBy>Rob Hasker</cp:lastModifiedBy>
  <cp:revision>1023</cp:revision>
  <cp:lastPrinted>1601-01-01T00:00:00Z</cp:lastPrinted>
  <dcterms:created xsi:type="dcterms:W3CDTF">1999-09-06T21:32:20Z</dcterms:created>
  <dcterms:modified xsi:type="dcterms:W3CDTF">2026-02-16T02:33:30Z</dcterms:modified>
</cp:coreProperties>
</file>