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6" r:id="rId1"/>
  </p:sldMasterIdLst>
  <p:notesMasterIdLst>
    <p:notesMasterId r:id="rId28"/>
  </p:notesMasterIdLst>
  <p:sldIdLst>
    <p:sldId id="256" r:id="rId2"/>
    <p:sldId id="296" r:id="rId3"/>
    <p:sldId id="297" r:id="rId4"/>
    <p:sldId id="298" r:id="rId5"/>
    <p:sldId id="299" r:id="rId6"/>
    <p:sldId id="300" r:id="rId7"/>
    <p:sldId id="284" r:id="rId8"/>
    <p:sldId id="285" r:id="rId9"/>
    <p:sldId id="287" r:id="rId10"/>
    <p:sldId id="283" r:id="rId11"/>
    <p:sldId id="290" r:id="rId12"/>
    <p:sldId id="291" r:id="rId13"/>
    <p:sldId id="354" r:id="rId14"/>
    <p:sldId id="355" r:id="rId15"/>
    <p:sldId id="272" r:id="rId16"/>
    <p:sldId id="294" r:id="rId17"/>
    <p:sldId id="295" r:id="rId18"/>
    <p:sldId id="273" r:id="rId19"/>
    <p:sldId id="281" r:id="rId20"/>
    <p:sldId id="301" r:id="rId21"/>
    <p:sldId id="302" r:id="rId22"/>
    <p:sldId id="303" r:id="rId23"/>
    <p:sldId id="304" r:id="rId24"/>
    <p:sldId id="305" r:id="rId25"/>
    <p:sldId id="306" r:id="rId26"/>
    <p:sldId id="403" r:id="rId2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E7B594C-47C7-4E77-A232-C765920AE1B8}">
  <a:tblStyle styleId="{BE7B594C-47C7-4E77-A232-C765920AE1B8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440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054573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bout.gitlab.com/2014/09/29/gitlab-flow/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3237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2613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Pull Request —&gt; Merge Request</a:t>
            </a:r>
          </a:p>
        </p:txBody>
      </p:sp>
    </p:spTree>
    <p:extLst>
      <p:ext uri="{BB962C8B-B14F-4D97-AF65-F5344CB8AC3E}">
        <p14:creationId xmlns:p14="http://schemas.microsoft.com/office/powerpoint/2010/main" val="1971460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 dirty="0">
                <a:solidFill>
                  <a:schemeClr val="hlink"/>
                </a:solidFill>
                <a:hlinkClick r:id="rId3"/>
              </a:rPr>
              <a:t>https://about.gitlab.com/2014/09/29/gitlab-flow/</a:t>
            </a:r>
            <a:r>
              <a:rPr lang="e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63607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3348021"/>
            <a:ext cx="6858000" cy="1231118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solidFill>
                  <a:schemeClr val="tx1"/>
                </a:soli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2770782"/>
            <a:ext cx="6858000" cy="565519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43000" y="2632472"/>
            <a:ext cx="6858000" cy="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112168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275370"/>
            <a:ext cx="7886700" cy="614516"/>
          </a:xfrm>
        </p:spPr>
        <p:txBody>
          <a:bodyPr anchor="b"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629841" y="740569"/>
            <a:ext cx="7886700" cy="2534801"/>
          </a:xfrm>
        </p:spPr>
        <p:txBody>
          <a:bodyPr anchor="t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889887"/>
            <a:ext cx="7885509" cy="511854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300" smtClean="0">
                <a:solidFill>
                  <a:schemeClr val="dk1"/>
                </a:solidFill>
              </a:rPr>
              <a:t>‹#›</a:t>
            </a:fld>
            <a:endParaRPr lang="en" sz="13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72085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2650758"/>
          </a:xfrm>
        </p:spPr>
        <p:txBody>
          <a:bodyPr anchor="ctr"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367049"/>
            <a:ext cx="7885509" cy="1126370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786805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273844"/>
            <a:ext cx="6977064" cy="2244678"/>
          </a:xfrm>
        </p:spPr>
        <p:txBody>
          <a:bodyPr anchor="ctr"/>
          <a:lstStyle>
            <a:lvl1pPr>
              <a:defRPr sz="33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2524168"/>
            <a:ext cx="6564224" cy="411726"/>
          </a:xfrm>
        </p:spPr>
        <p:txBody>
          <a:bodyPr anchor="t">
            <a:normAutofit/>
          </a:bodyPr>
          <a:lstStyle>
            <a:lvl1pPr marL="0" indent="0">
              <a:buNone/>
              <a:defRPr sz="105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3376297"/>
            <a:ext cx="7884318" cy="1117122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3283" y="590118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05740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0366118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745226"/>
            <a:ext cx="7886700" cy="1883876"/>
          </a:xfrm>
        </p:spPr>
        <p:txBody>
          <a:bodyPr anchor="b">
            <a:normAutofit/>
          </a:bodyPr>
          <a:lstStyle>
            <a:lvl1pPr>
              <a:defRPr sz="405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637936"/>
            <a:ext cx="7885509" cy="855483"/>
          </a:xfrm>
        </p:spPr>
        <p:txBody>
          <a:bodyPr anchor="t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743283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414462"/>
            <a:ext cx="2210150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1928812"/>
            <a:ext cx="2195513" cy="2940844"/>
          </a:xfrm>
        </p:spPr>
        <p:txBody>
          <a:bodyPr anchor="t">
            <a:normAutofit/>
          </a:bodyPr>
          <a:lstStyle>
            <a:lvl1pPr marL="0" indent="0">
              <a:buNone/>
              <a:defRPr sz="1050">
                <a:solidFill>
                  <a:schemeClr val="tx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414462"/>
            <a:ext cx="2202181" cy="43219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1928813"/>
            <a:ext cx="2210096" cy="2940843"/>
          </a:xfrm>
        </p:spPr>
        <p:txBody>
          <a:bodyPr anchor="t">
            <a:normAutofit/>
          </a:bodyPr>
          <a:lstStyle>
            <a:lvl1pPr marL="0" indent="0">
              <a:buNone/>
              <a:defRPr sz="1050">
                <a:solidFill>
                  <a:schemeClr val="tx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414462"/>
            <a:ext cx="2199085" cy="43219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1928812"/>
            <a:ext cx="2199085" cy="2940842"/>
          </a:xfrm>
        </p:spPr>
        <p:txBody>
          <a:bodyPr anchor="t">
            <a:normAutofit/>
          </a:bodyPr>
          <a:lstStyle>
            <a:lvl1pPr marL="0" indent="0">
              <a:buNone/>
              <a:defRPr sz="1050">
                <a:solidFill>
                  <a:schemeClr val="tx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821314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3223127"/>
            <a:ext cx="2205038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 hasCustomPrompt="1"/>
          </p:nvPr>
        </p:nvSpPr>
        <p:spPr>
          <a:xfrm>
            <a:off x="999064" y="1692266"/>
            <a:ext cx="2205038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3655324"/>
            <a:ext cx="220503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>
                <a:solidFill>
                  <a:schemeClr val="tx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3223127"/>
            <a:ext cx="219789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 hasCustomPrompt="1"/>
          </p:nvPr>
        </p:nvSpPr>
        <p:spPr>
          <a:xfrm>
            <a:off x="3426747" y="1692266"/>
            <a:ext cx="2197894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3655323"/>
            <a:ext cx="2200805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>
                <a:solidFill>
                  <a:schemeClr val="tx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3223127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 hasCustomPrompt="1"/>
          </p:nvPr>
        </p:nvSpPr>
        <p:spPr>
          <a:xfrm>
            <a:off x="5853241" y="1692266"/>
            <a:ext cx="2199085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3655322"/>
            <a:ext cx="220199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>
                <a:solidFill>
                  <a:schemeClr val="tx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747755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620316" y="1260872"/>
            <a:ext cx="7895034" cy="1608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982621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6543675" y="273844"/>
            <a:ext cx="0" cy="4358879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5997822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19851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000" y="1369219"/>
            <a:ext cx="7675350" cy="35004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620316" y="1260872"/>
            <a:ext cx="7895034" cy="1608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8501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3348021"/>
            <a:ext cx="6858000" cy="1231118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2770256"/>
            <a:ext cx="6858000" cy="565519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15554" y="3426017"/>
            <a:ext cx="7895034" cy="1608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693048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369219"/>
            <a:ext cx="3768912" cy="35004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369219"/>
            <a:ext cx="3775470" cy="35004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0316" y="1260872"/>
            <a:ext cx="7895034" cy="1608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5474985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260872"/>
            <a:ext cx="3768912" cy="617934"/>
          </a:xfrm>
        </p:spPr>
        <p:txBody>
          <a:bodyPr anchor="b"/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1878806"/>
            <a:ext cx="3768912" cy="29908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260872"/>
            <a:ext cx="3776661" cy="61793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1878806"/>
            <a:ext cx="3776661" cy="29908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620316" y="1260872"/>
            <a:ext cx="7895034" cy="1608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3429725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620316" y="1260872"/>
            <a:ext cx="7895034" cy="1608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912434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571762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9857" y="810090"/>
            <a:ext cx="4629150" cy="399299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1543050"/>
            <a:ext cx="2739019" cy="3257551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20316" y="1538107"/>
            <a:ext cx="2958703" cy="9886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7737824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3887391" y="740569"/>
            <a:ext cx="4629150" cy="4104055"/>
          </a:xfrm>
        </p:spPr>
        <p:txBody>
          <a:bodyPr anchor="t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1543050"/>
            <a:ext cx="2739019" cy="3321671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20316" y="1538107"/>
            <a:ext cx="2958703" cy="9886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436177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369219"/>
            <a:ext cx="7675350" cy="3500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7191" y="4733925"/>
            <a:ext cx="42929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300" smtClean="0">
                <a:solidFill>
                  <a:schemeClr val="dk1"/>
                </a:solidFill>
              </a:rPr>
              <a:t>‹#›</a:t>
            </a:fld>
            <a:endParaRPr lang="en" sz="13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2282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  <p:sldLayoutId id="2147483674" r:id="rId18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5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homes.cs.washington.edu/~mernst/advice/version-control.htm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nvie.com/posts/a-successful-git-branching-model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nvie.com/posts/a-successful-git-branching-model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arstechnica.com/information-technology/2017/05/90-of-windows-devs-now-using-git-creating-1760-windows-builds-per-day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gitbranching.js.org/?locale=en_U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businessinsider.com/learning-how-to-code-imposter-syndrome-2014-11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ctechnotes.com/repair-a-broken-hard-disk-hardware-and-software-faults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ctrTitle"/>
          </p:nvPr>
        </p:nvSpPr>
        <p:spPr>
          <a:xfrm>
            <a:off x="1657350" y="3348021"/>
            <a:ext cx="6858000" cy="1231118"/>
          </a:xfr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en-US" dirty="0">
                <a:sym typeface="Calibri"/>
              </a:rPr>
              <a:t>More</a:t>
            </a:r>
            <a:r>
              <a:rPr lang="en" dirty="0">
                <a:sym typeface="Calibri"/>
              </a:rPr>
              <a:t> Version Control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5EFFD6-C84C-D703-2856-FE67B14D10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en-US" altLang="en-US"/>
              <a:t>Branching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>
          <a:xfrm>
            <a:off x="840000" y="1369219"/>
            <a:ext cx="7675350" cy="3500438"/>
          </a:xfrm>
        </p:spPr>
        <p:txBody>
          <a:bodyPr/>
          <a:lstStyle/>
          <a:p>
            <a:r>
              <a:rPr lang="en-US" altLang="en-US" dirty="0"/>
              <a:t>You can create a branch through the GUI</a:t>
            </a:r>
          </a:p>
          <a:p>
            <a:r>
              <a:rPr lang="en-US" altLang="en-US" dirty="0"/>
              <a:t>Pull the branch using</a:t>
            </a:r>
          </a:p>
          <a:p>
            <a:pPr lvl="1"/>
            <a:r>
              <a:rPr lang="en-US" altLang="en-US" dirty="0"/>
              <a:t>Checkout</a:t>
            </a:r>
          </a:p>
          <a:p>
            <a:pPr lvl="1"/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57349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594725" y="4749800"/>
            <a:ext cx="549275" cy="393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0E34590-77C3-4798-8A79-3612C5314C58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483519" y="3999310"/>
            <a:ext cx="6172200" cy="596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92150" indent="-347663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7425" indent="-293688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81113" indent="-2921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98613" indent="-315913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558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130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702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274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en-US" sz="1500" dirty="0">
                <a:solidFill>
                  <a:srgbClr val="FF0000"/>
                </a:solidFill>
              </a:rPr>
              <a:t>NOTE: </a:t>
            </a:r>
            <a:r>
              <a:rPr lang="en-US" altLang="en-US" sz="1500" i="1" u="sng" dirty="0">
                <a:solidFill>
                  <a:srgbClr val="FF0000"/>
                </a:solidFill>
              </a:rPr>
              <a:t>If you currently have nothing to commit</a:t>
            </a:r>
            <a:r>
              <a:rPr lang="en-US" altLang="en-US" sz="1500" dirty="0">
                <a:solidFill>
                  <a:srgbClr val="FF0000"/>
                </a:solidFill>
              </a:rPr>
              <a:t>, and you switch branches, the code in your working directory will be replaced with the code that is in the branch you’re switching to.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851B915-778D-4622-BB8F-1342166BB5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08" y="1200150"/>
            <a:ext cx="9144000" cy="282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6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>
          <a:xfrm>
            <a:off x="1657350" y="3348021"/>
            <a:ext cx="6858000" cy="1231118"/>
          </a:xfrm>
        </p:spPr>
        <p:txBody>
          <a:bodyPr/>
          <a:lstStyle/>
          <a:p>
            <a:r>
              <a:rPr lang="en-US" altLang="en-US"/>
              <a:t>Wait!</a:t>
            </a:r>
          </a:p>
        </p:txBody>
      </p:sp>
      <p:sp>
        <p:nvSpPr>
          <p:cNvPr id="8195" name="Subtitle 2"/>
          <p:cNvSpPr>
            <a:spLocks noGrp="1"/>
          </p:cNvSpPr>
          <p:nvPr>
            <p:ph type="subTitle" idx="1"/>
          </p:nvPr>
        </p:nvSpPr>
        <p:spPr>
          <a:xfrm>
            <a:off x="1657349" y="2770782"/>
            <a:ext cx="6858000" cy="565519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/>
              <a:t>Won’t we still run into the same kind of merge conflicts if we all develop on the dev branch?</a:t>
            </a:r>
          </a:p>
        </p:txBody>
      </p:sp>
    </p:spTree>
    <p:extLst>
      <p:ext uri="{BB962C8B-B14F-4D97-AF65-F5344CB8AC3E}">
        <p14:creationId xmlns:p14="http://schemas.microsoft.com/office/powerpoint/2010/main" val="109926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Yes! So teams usually use additional feature and defect branches to isolate their work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840000" y="1369219"/>
            <a:ext cx="7675350" cy="3500438"/>
          </a:xfrm>
        </p:spPr>
        <p:txBody>
          <a:bodyPr/>
          <a:lstStyle/>
          <a:p>
            <a:r>
              <a:rPr lang="en-US" altLang="en-US" dirty="0"/>
              <a:t>Additional branches – often named for the story or defect, are typically used to maintain code that is being actively worked on</a:t>
            </a:r>
          </a:p>
          <a:p>
            <a:pPr lvl="1"/>
            <a:r>
              <a:rPr lang="en-US" altLang="en-US" dirty="0"/>
              <a:t>Usually, only one person works at fixing a defect</a:t>
            </a:r>
          </a:p>
          <a:p>
            <a:pPr lvl="1"/>
            <a:r>
              <a:rPr lang="en-US" altLang="en-US" dirty="0"/>
              <a:t>Often, different story features are worked on in parallel by only a few people on a team</a:t>
            </a:r>
          </a:p>
          <a:p>
            <a:pPr lvl="1"/>
            <a:r>
              <a:rPr lang="en-US" altLang="en-US" dirty="0"/>
              <a:t>When a story or defect is complete (and tested), its branch is merged into the dev branch. </a:t>
            </a:r>
          </a:p>
          <a:p>
            <a:pPr lvl="1"/>
            <a:r>
              <a:rPr lang="en-US" altLang="en-US" dirty="0"/>
              <a:t>When all stories and defects have been merged into dev, dev is merged into main</a:t>
            </a:r>
          </a:p>
        </p:txBody>
      </p:sp>
      <p:sp>
        <p:nvSpPr>
          <p:cNvPr id="9222" name="TextBox 52"/>
          <p:cNvSpPr txBox="1">
            <a:spLocks noChangeArrowheads="1"/>
          </p:cNvSpPr>
          <p:nvPr/>
        </p:nvSpPr>
        <p:spPr bwMode="auto">
          <a:xfrm>
            <a:off x="1263254" y="2975372"/>
            <a:ext cx="559769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50" dirty="0"/>
              <a:t>main</a:t>
            </a:r>
          </a:p>
        </p:txBody>
      </p:sp>
      <p:sp>
        <p:nvSpPr>
          <p:cNvPr id="9223" name="Oval 5"/>
          <p:cNvSpPr>
            <a:spLocks noChangeArrowheads="1"/>
          </p:cNvSpPr>
          <p:nvPr/>
        </p:nvSpPr>
        <p:spPr bwMode="auto">
          <a:xfrm>
            <a:off x="2091929" y="2800350"/>
            <a:ext cx="342900" cy="285750"/>
          </a:xfrm>
          <a:prstGeom prst="ellipse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350"/>
          </a:p>
        </p:txBody>
      </p:sp>
      <p:sp>
        <p:nvSpPr>
          <p:cNvPr id="15368" name="Oval 7"/>
          <p:cNvSpPr>
            <a:spLocks noChangeArrowheads="1"/>
          </p:cNvSpPr>
          <p:nvPr/>
        </p:nvSpPr>
        <p:spPr bwMode="auto">
          <a:xfrm>
            <a:off x="5543550" y="2834879"/>
            <a:ext cx="342900" cy="285750"/>
          </a:xfrm>
          <a:prstGeom prst="ellipse">
            <a:avLst/>
          </a:prstGeom>
          <a:gradFill>
            <a:gsLst>
              <a:gs pos="0">
                <a:srgbClr val="00B05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rgbClr val="7030A0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050">
              <a:cs typeface="Arial" charset="0"/>
            </a:endParaRPr>
          </a:p>
        </p:txBody>
      </p:sp>
      <p:sp>
        <p:nvSpPr>
          <p:cNvPr id="9225" name="Oval 8"/>
          <p:cNvSpPr>
            <a:spLocks noChangeArrowheads="1"/>
          </p:cNvSpPr>
          <p:nvPr/>
        </p:nvSpPr>
        <p:spPr bwMode="auto">
          <a:xfrm>
            <a:off x="2263379" y="3543300"/>
            <a:ext cx="342900" cy="285750"/>
          </a:xfrm>
          <a:prstGeom prst="ellipse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350"/>
          </a:p>
        </p:txBody>
      </p:sp>
      <p:sp>
        <p:nvSpPr>
          <p:cNvPr id="9226" name="Oval 9"/>
          <p:cNvSpPr>
            <a:spLocks noChangeArrowheads="1"/>
          </p:cNvSpPr>
          <p:nvPr/>
        </p:nvSpPr>
        <p:spPr bwMode="auto">
          <a:xfrm>
            <a:off x="4672013" y="3527822"/>
            <a:ext cx="342900" cy="285750"/>
          </a:xfrm>
          <a:prstGeom prst="ellipse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350"/>
          </a:p>
        </p:txBody>
      </p:sp>
      <p:cxnSp>
        <p:nvCxnSpPr>
          <p:cNvPr id="9227" name="Straight Arrow Connector 12"/>
          <p:cNvCxnSpPr>
            <a:cxnSpLocks noChangeShapeType="1"/>
          </p:cNvCxnSpPr>
          <p:nvPr/>
        </p:nvCxnSpPr>
        <p:spPr bwMode="auto">
          <a:xfrm>
            <a:off x="1463279" y="2943225"/>
            <a:ext cx="628650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8" name="Straight Arrow Connector 13"/>
          <p:cNvCxnSpPr>
            <a:cxnSpLocks noChangeShapeType="1"/>
          </p:cNvCxnSpPr>
          <p:nvPr/>
        </p:nvCxnSpPr>
        <p:spPr bwMode="auto">
          <a:xfrm flipV="1">
            <a:off x="2434828" y="2952750"/>
            <a:ext cx="3108722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9" name="Straight Arrow Connector 16"/>
          <p:cNvCxnSpPr>
            <a:cxnSpLocks noChangeShapeType="1"/>
            <a:endCxn id="9225" idx="0"/>
          </p:cNvCxnSpPr>
          <p:nvPr/>
        </p:nvCxnSpPr>
        <p:spPr bwMode="auto">
          <a:xfrm>
            <a:off x="2263379" y="3086100"/>
            <a:ext cx="171450" cy="45720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30" name="Oval 21"/>
          <p:cNvSpPr>
            <a:spLocks noChangeArrowheads="1"/>
          </p:cNvSpPr>
          <p:nvPr/>
        </p:nvSpPr>
        <p:spPr bwMode="auto">
          <a:xfrm>
            <a:off x="3989785" y="3518297"/>
            <a:ext cx="342900" cy="28575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350"/>
          </a:p>
        </p:txBody>
      </p:sp>
      <p:cxnSp>
        <p:nvCxnSpPr>
          <p:cNvPr id="9231" name="Straight Arrow Connector 28"/>
          <p:cNvCxnSpPr>
            <a:cxnSpLocks noChangeShapeType="1"/>
            <a:endCxn id="15368" idx="3"/>
          </p:cNvCxnSpPr>
          <p:nvPr/>
        </p:nvCxnSpPr>
        <p:spPr bwMode="auto">
          <a:xfrm flipV="1">
            <a:off x="4975622" y="3077766"/>
            <a:ext cx="617934" cy="49053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2" name="Straight Arrow Connector 29"/>
          <p:cNvCxnSpPr>
            <a:cxnSpLocks noChangeShapeType="1"/>
            <a:stCxn id="9225" idx="6"/>
            <a:endCxn id="9230" idx="2"/>
          </p:cNvCxnSpPr>
          <p:nvPr/>
        </p:nvCxnSpPr>
        <p:spPr bwMode="auto">
          <a:xfrm flipV="1">
            <a:off x="2606279" y="3661173"/>
            <a:ext cx="1383506" cy="25003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3" name="Straight Arrow Connector 33"/>
          <p:cNvCxnSpPr>
            <a:cxnSpLocks noChangeShapeType="1"/>
            <a:stCxn id="9230" idx="6"/>
            <a:endCxn id="9226" idx="2"/>
          </p:cNvCxnSpPr>
          <p:nvPr/>
        </p:nvCxnSpPr>
        <p:spPr bwMode="auto">
          <a:xfrm>
            <a:off x="4332685" y="3661172"/>
            <a:ext cx="339328" cy="952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34" name="TextBox 47"/>
          <p:cNvSpPr txBox="1">
            <a:spLocks noChangeArrowheads="1"/>
          </p:cNvSpPr>
          <p:nvPr/>
        </p:nvSpPr>
        <p:spPr bwMode="auto">
          <a:xfrm>
            <a:off x="2482454" y="3277791"/>
            <a:ext cx="53732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900"/>
              <a:t>branch</a:t>
            </a:r>
          </a:p>
        </p:txBody>
      </p:sp>
      <p:sp>
        <p:nvSpPr>
          <p:cNvPr id="9235" name="TextBox 48"/>
          <p:cNvSpPr txBox="1">
            <a:spLocks noChangeArrowheads="1"/>
          </p:cNvSpPr>
          <p:nvPr/>
        </p:nvSpPr>
        <p:spPr bwMode="auto">
          <a:xfrm>
            <a:off x="5429251" y="3314700"/>
            <a:ext cx="51167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900"/>
              <a:t>merge</a:t>
            </a:r>
          </a:p>
        </p:txBody>
      </p:sp>
      <p:sp>
        <p:nvSpPr>
          <p:cNvPr id="9236" name="TextBox 49"/>
          <p:cNvSpPr txBox="1">
            <a:spLocks noChangeArrowheads="1"/>
          </p:cNvSpPr>
          <p:nvPr/>
        </p:nvSpPr>
        <p:spPr bwMode="auto">
          <a:xfrm>
            <a:off x="2288382" y="2572941"/>
            <a:ext cx="91563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50"/>
              <a:t>Version 1</a:t>
            </a:r>
          </a:p>
        </p:txBody>
      </p:sp>
      <p:sp>
        <p:nvSpPr>
          <p:cNvPr id="9237" name="TextBox 51"/>
          <p:cNvSpPr txBox="1">
            <a:spLocks noChangeArrowheads="1"/>
          </p:cNvSpPr>
          <p:nvPr/>
        </p:nvSpPr>
        <p:spPr bwMode="auto">
          <a:xfrm>
            <a:off x="5543551" y="2557462"/>
            <a:ext cx="91563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50"/>
              <a:t>Version 2</a:t>
            </a:r>
          </a:p>
        </p:txBody>
      </p:sp>
      <p:sp>
        <p:nvSpPr>
          <p:cNvPr id="9238" name="TextBox 53"/>
          <p:cNvSpPr txBox="1">
            <a:spLocks noChangeArrowheads="1"/>
          </p:cNvSpPr>
          <p:nvPr/>
        </p:nvSpPr>
        <p:spPr bwMode="auto">
          <a:xfrm>
            <a:off x="1346597" y="3525441"/>
            <a:ext cx="463588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50"/>
              <a:t>dev</a:t>
            </a:r>
          </a:p>
        </p:txBody>
      </p:sp>
      <p:cxnSp>
        <p:nvCxnSpPr>
          <p:cNvPr id="9239" name="Straight Arrow Connector 16"/>
          <p:cNvCxnSpPr>
            <a:cxnSpLocks noChangeShapeType="1"/>
            <a:stCxn id="9225" idx="5"/>
            <a:endCxn id="9240" idx="0"/>
          </p:cNvCxnSpPr>
          <p:nvPr/>
        </p:nvCxnSpPr>
        <p:spPr bwMode="auto">
          <a:xfrm>
            <a:off x="2556272" y="3787379"/>
            <a:ext cx="161925" cy="392906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40" name="Oval 8"/>
          <p:cNvSpPr>
            <a:spLocks noChangeArrowheads="1"/>
          </p:cNvSpPr>
          <p:nvPr/>
        </p:nvSpPr>
        <p:spPr bwMode="auto">
          <a:xfrm>
            <a:off x="2546747" y="4180285"/>
            <a:ext cx="342900" cy="285750"/>
          </a:xfrm>
          <a:prstGeom prst="ellipse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350"/>
          </a:p>
        </p:txBody>
      </p:sp>
      <p:sp>
        <p:nvSpPr>
          <p:cNvPr id="9241" name="Oval 19"/>
          <p:cNvSpPr>
            <a:spLocks noChangeArrowheads="1"/>
          </p:cNvSpPr>
          <p:nvPr/>
        </p:nvSpPr>
        <p:spPr bwMode="auto">
          <a:xfrm>
            <a:off x="3061097" y="4180285"/>
            <a:ext cx="342900" cy="28575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350"/>
          </a:p>
        </p:txBody>
      </p:sp>
      <p:sp>
        <p:nvSpPr>
          <p:cNvPr id="9242" name="Oval 21"/>
          <p:cNvSpPr>
            <a:spLocks noChangeArrowheads="1"/>
          </p:cNvSpPr>
          <p:nvPr/>
        </p:nvSpPr>
        <p:spPr bwMode="auto">
          <a:xfrm>
            <a:off x="2397919" y="4631531"/>
            <a:ext cx="342900" cy="285750"/>
          </a:xfrm>
          <a:prstGeom prst="ellipse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350"/>
          </a:p>
        </p:txBody>
      </p:sp>
      <p:sp>
        <p:nvSpPr>
          <p:cNvPr id="9243" name="Oval 22"/>
          <p:cNvSpPr>
            <a:spLocks noChangeArrowheads="1"/>
          </p:cNvSpPr>
          <p:nvPr/>
        </p:nvSpPr>
        <p:spPr bwMode="auto">
          <a:xfrm>
            <a:off x="3167063" y="4623197"/>
            <a:ext cx="342900" cy="285750"/>
          </a:xfrm>
          <a:prstGeom prst="ellipse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350"/>
          </a:p>
        </p:txBody>
      </p:sp>
      <p:sp>
        <p:nvSpPr>
          <p:cNvPr id="9244" name="Oval 23"/>
          <p:cNvSpPr>
            <a:spLocks noChangeArrowheads="1"/>
          </p:cNvSpPr>
          <p:nvPr/>
        </p:nvSpPr>
        <p:spPr bwMode="auto">
          <a:xfrm>
            <a:off x="3767138" y="4635104"/>
            <a:ext cx="342900" cy="285750"/>
          </a:xfrm>
          <a:prstGeom prst="ellipse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350"/>
          </a:p>
        </p:txBody>
      </p:sp>
      <p:cxnSp>
        <p:nvCxnSpPr>
          <p:cNvPr id="9245" name="Straight Arrow Connector 29"/>
          <p:cNvCxnSpPr>
            <a:cxnSpLocks noChangeShapeType="1"/>
            <a:stCxn id="9240" idx="6"/>
            <a:endCxn id="9241" idx="2"/>
          </p:cNvCxnSpPr>
          <p:nvPr/>
        </p:nvCxnSpPr>
        <p:spPr bwMode="auto">
          <a:xfrm>
            <a:off x="2889647" y="4323160"/>
            <a:ext cx="171450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46" name="Straight Arrow Connector 33"/>
          <p:cNvCxnSpPr>
            <a:cxnSpLocks noChangeShapeType="1"/>
            <a:stCxn id="9244" idx="0"/>
            <a:endCxn id="9226" idx="3"/>
          </p:cNvCxnSpPr>
          <p:nvPr/>
        </p:nvCxnSpPr>
        <p:spPr bwMode="auto">
          <a:xfrm flipV="1">
            <a:off x="3938588" y="3771900"/>
            <a:ext cx="783431" cy="863204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47" name="Straight Arrow Connector 35"/>
          <p:cNvCxnSpPr>
            <a:cxnSpLocks noChangeShapeType="1"/>
            <a:stCxn id="9242" idx="6"/>
            <a:endCxn id="9243" idx="2"/>
          </p:cNvCxnSpPr>
          <p:nvPr/>
        </p:nvCxnSpPr>
        <p:spPr bwMode="auto">
          <a:xfrm flipV="1">
            <a:off x="2740819" y="4766072"/>
            <a:ext cx="426244" cy="8334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48" name="Straight Arrow Connector 36"/>
          <p:cNvCxnSpPr>
            <a:cxnSpLocks noChangeShapeType="1"/>
            <a:endCxn id="9244" idx="2"/>
          </p:cNvCxnSpPr>
          <p:nvPr/>
        </p:nvCxnSpPr>
        <p:spPr bwMode="auto">
          <a:xfrm flipV="1">
            <a:off x="3487341" y="4777979"/>
            <a:ext cx="279797" cy="1071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49" name="TextBox 46"/>
          <p:cNvSpPr txBox="1">
            <a:spLocks noChangeArrowheads="1"/>
          </p:cNvSpPr>
          <p:nvPr/>
        </p:nvSpPr>
        <p:spPr bwMode="auto">
          <a:xfrm>
            <a:off x="3394473" y="3879056"/>
            <a:ext cx="51167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900"/>
              <a:t>merge</a:t>
            </a:r>
          </a:p>
        </p:txBody>
      </p:sp>
      <p:sp>
        <p:nvSpPr>
          <p:cNvPr id="9250" name="TextBox 47"/>
          <p:cNvSpPr txBox="1">
            <a:spLocks noChangeArrowheads="1"/>
          </p:cNvSpPr>
          <p:nvPr/>
        </p:nvSpPr>
        <p:spPr bwMode="auto">
          <a:xfrm>
            <a:off x="2730104" y="3856435"/>
            <a:ext cx="53732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900"/>
              <a:t>branch</a:t>
            </a:r>
            <a:endParaRPr lang="en-US" altLang="en-US" sz="1050"/>
          </a:p>
        </p:txBody>
      </p:sp>
      <p:sp>
        <p:nvSpPr>
          <p:cNvPr id="9251" name="TextBox 48"/>
          <p:cNvSpPr txBox="1">
            <a:spLocks noChangeArrowheads="1"/>
          </p:cNvSpPr>
          <p:nvPr/>
        </p:nvSpPr>
        <p:spPr bwMode="auto">
          <a:xfrm>
            <a:off x="4346973" y="4194572"/>
            <a:ext cx="51167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900"/>
              <a:t>merge</a:t>
            </a:r>
          </a:p>
        </p:txBody>
      </p:sp>
      <p:cxnSp>
        <p:nvCxnSpPr>
          <p:cNvPr id="9252" name="Straight Arrow Connector 25"/>
          <p:cNvCxnSpPr>
            <a:cxnSpLocks noChangeShapeType="1"/>
            <a:stCxn id="9256" idx="0"/>
          </p:cNvCxnSpPr>
          <p:nvPr/>
        </p:nvCxnSpPr>
        <p:spPr bwMode="auto">
          <a:xfrm flipV="1">
            <a:off x="3767138" y="3736182"/>
            <a:ext cx="266700" cy="44648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53" name="TextBox 53"/>
          <p:cNvSpPr txBox="1">
            <a:spLocks noChangeArrowheads="1"/>
          </p:cNvSpPr>
          <p:nvPr/>
        </p:nvSpPr>
        <p:spPr bwMode="auto">
          <a:xfrm>
            <a:off x="1346598" y="4087416"/>
            <a:ext cx="829073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50"/>
              <a:t>defectfix</a:t>
            </a:r>
          </a:p>
        </p:txBody>
      </p:sp>
      <p:sp>
        <p:nvSpPr>
          <p:cNvPr id="9254" name="TextBox 53"/>
          <p:cNvSpPr txBox="1">
            <a:spLocks noChangeArrowheads="1"/>
          </p:cNvSpPr>
          <p:nvPr/>
        </p:nvSpPr>
        <p:spPr bwMode="auto">
          <a:xfrm>
            <a:off x="1390651" y="4538662"/>
            <a:ext cx="83869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50"/>
              <a:t>featureA</a:t>
            </a:r>
          </a:p>
        </p:txBody>
      </p:sp>
      <p:cxnSp>
        <p:nvCxnSpPr>
          <p:cNvPr id="9255" name="Straight Arrow Connector 16"/>
          <p:cNvCxnSpPr>
            <a:cxnSpLocks noChangeShapeType="1"/>
            <a:endCxn id="9242" idx="0"/>
          </p:cNvCxnSpPr>
          <p:nvPr/>
        </p:nvCxnSpPr>
        <p:spPr bwMode="auto">
          <a:xfrm>
            <a:off x="2368154" y="3802856"/>
            <a:ext cx="201215" cy="82867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56" name="Oval 19"/>
          <p:cNvSpPr>
            <a:spLocks noChangeArrowheads="1"/>
          </p:cNvSpPr>
          <p:nvPr/>
        </p:nvSpPr>
        <p:spPr bwMode="auto">
          <a:xfrm>
            <a:off x="3595688" y="4182666"/>
            <a:ext cx="342900" cy="28575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350"/>
          </a:p>
        </p:txBody>
      </p:sp>
      <p:cxnSp>
        <p:nvCxnSpPr>
          <p:cNvPr id="9257" name="Straight Arrow Connector 29"/>
          <p:cNvCxnSpPr>
            <a:cxnSpLocks noChangeShapeType="1"/>
            <a:endCxn id="9256" idx="2"/>
          </p:cNvCxnSpPr>
          <p:nvPr/>
        </p:nvCxnSpPr>
        <p:spPr bwMode="auto">
          <a:xfrm>
            <a:off x="3424238" y="4325541"/>
            <a:ext cx="171450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58" name="TextBox 47"/>
          <p:cNvSpPr txBox="1">
            <a:spLocks noChangeArrowheads="1"/>
          </p:cNvSpPr>
          <p:nvPr/>
        </p:nvSpPr>
        <p:spPr bwMode="auto">
          <a:xfrm>
            <a:off x="1957388" y="3894535"/>
            <a:ext cx="53732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900"/>
              <a:t>branch</a:t>
            </a:r>
            <a:endParaRPr lang="en-US" altLang="en-US" sz="1050"/>
          </a:p>
        </p:txBody>
      </p:sp>
    </p:spTree>
    <p:extLst>
      <p:ext uri="{BB962C8B-B14F-4D97-AF65-F5344CB8AC3E}">
        <p14:creationId xmlns:p14="http://schemas.microsoft.com/office/powerpoint/2010/main" val="829715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>
            <a:normAutofit/>
          </a:bodyPr>
          <a:lstStyle/>
          <a:p>
            <a:r>
              <a:rPr lang="en-US" altLang="en-US"/>
              <a:t>Switching branches during work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840000" y="1369219"/>
            <a:ext cx="7675350" cy="3500438"/>
          </a:xfrm>
        </p:spPr>
        <p:txBody>
          <a:bodyPr>
            <a:normAutofit/>
          </a:bodyPr>
          <a:lstStyle/>
          <a:p>
            <a:pPr lvl="1"/>
            <a:r>
              <a:rPr lang="en-US" altLang="en-US" dirty="0"/>
              <a:t>Suppose you are working on a </a:t>
            </a:r>
            <a:r>
              <a:rPr lang="en-US" altLang="en-US" dirty="0" err="1"/>
              <a:t>defectfix</a:t>
            </a:r>
            <a:r>
              <a:rPr lang="en-US" altLang="en-US" dirty="0"/>
              <a:t> branch and want to switch to a dev branch with git checkout dev. You have uncommitted code on the </a:t>
            </a:r>
            <a:r>
              <a:rPr lang="en-US" altLang="en-US" dirty="0" err="1"/>
              <a:t>defectfix</a:t>
            </a:r>
            <a:r>
              <a:rPr lang="en-US" altLang="en-US" dirty="0"/>
              <a:t> branch, so git status reports:</a:t>
            </a:r>
          </a:p>
          <a:p>
            <a:pPr lvl="1"/>
            <a:br>
              <a:rPr lang="en-US" altLang="en-US" dirty="0"/>
            </a:br>
            <a:endParaRPr lang="en-US" altLang="en-US" dirty="0"/>
          </a:p>
        </p:txBody>
      </p:sp>
      <p:sp>
        <p:nvSpPr>
          <p:cNvPr id="10246" name="TextBox 6"/>
          <p:cNvSpPr txBox="1">
            <a:spLocks noChangeArrowheads="1"/>
          </p:cNvSpPr>
          <p:nvPr/>
        </p:nvSpPr>
        <p:spPr bwMode="auto">
          <a:xfrm>
            <a:off x="1428750" y="1028700"/>
            <a:ext cx="6172200" cy="1431161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5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	git status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5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On branch defectfix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5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Your branch is up-to-date with 'origin/defectfix'.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5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Changes not staged for commit: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5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(use "git add &lt;file&gt;..." to update what will be committed)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5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(use "git checkout -- &lt;file&gt;..." to discard changes in working directory)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5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modified:   MyFile.java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5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 changes added to commit (use "git add" and/or "git</a:t>
            </a:r>
            <a:r>
              <a:rPr lang="en-US" altLang="en-US" sz="135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05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commit -a")</a:t>
            </a:r>
          </a:p>
        </p:txBody>
      </p:sp>
      <p:sp>
        <p:nvSpPr>
          <p:cNvPr id="10247" name="TextBox 6"/>
          <p:cNvSpPr txBox="1">
            <a:spLocks noChangeArrowheads="1"/>
          </p:cNvSpPr>
          <p:nvPr/>
        </p:nvSpPr>
        <p:spPr bwMode="auto">
          <a:xfrm>
            <a:off x="1371600" y="3371850"/>
            <a:ext cx="6400800" cy="715581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5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git stash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5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Saved working directory and index state WIP on defectfix : 0b5a394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5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is now at 0b5a394 on defectfix branch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90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364457" y="2447925"/>
            <a:ext cx="6350794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61938" lvl="1" indent="0">
              <a:buNone/>
              <a:defRPr/>
            </a:pPr>
            <a:r>
              <a:rPr lang="en-US" altLang="en-US" sz="1350" dirty="0">
                <a:cs typeface="Arial" charset="0"/>
              </a:rPr>
              <a:t>You don’t want to commit </a:t>
            </a:r>
            <a:r>
              <a:rPr lang="en-US" altLang="en-US" sz="1350" b="1" dirty="0">
                <a:cs typeface="Arial" charset="0"/>
              </a:rPr>
              <a:t>MyFile.java</a:t>
            </a:r>
            <a:r>
              <a:rPr lang="en-US" altLang="en-US" sz="1350" dirty="0">
                <a:cs typeface="Arial" charset="0"/>
              </a:rPr>
              <a:t>, because you are still working on it. If you </a:t>
            </a:r>
            <a:r>
              <a:rPr lang="en-US" altLang="en-US" sz="1350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git</a:t>
            </a:r>
            <a:r>
              <a:rPr lang="en-US" altLang="en-US" sz="135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checkout </a:t>
            </a:r>
            <a:r>
              <a:rPr lang="en-US" altLang="en-US" sz="1350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dev</a:t>
            </a:r>
            <a:r>
              <a:rPr lang="en-US" altLang="en-US" sz="1350" b="1" dirty="0">
                <a:solidFill>
                  <a:srgbClr val="00B050"/>
                </a:solidFill>
                <a:cs typeface="Arial" charset="0"/>
              </a:rPr>
              <a:t> </a:t>
            </a:r>
            <a:r>
              <a:rPr lang="en-US" altLang="en-US" sz="1350" dirty="0">
                <a:cs typeface="Arial" charset="0"/>
              </a:rPr>
              <a:t>at this point, </a:t>
            </a:r>
            <a:r>
              <a:rPr lang="en-US" altLang="en-US" sz="1350" u="sng" dirty="0">
                <a:cs typeface="Arial" charset="0"/>
              </a:rPr>
              <a:t>you won’t get </a:t>
            </a:r>
            <a:r>
              <a:rPr lang="en-US" altLang="en-US" sz="1350" b="1" u="sng" dirty="0" err="1">
                <a:cs typeface="Arial" charset="0"/>
              </a:rPr>
              <a:t>dev’s</a:t>
            </a:r>
            <a:r>
              <a:rPr lang="en-US" altLang="en-US" sz="1350" u="sng" dirty="0">
                <a:cs typeface="Arial" charset="0"/>
              </a:rPr>
              <a:t> version </a:t>
            </a:r>
            <a:r>
              <a:rPr lang="en-US" altLang="en-US" sz="1350" dirty="0">
                <a:cs typeface="Arial" charset="0"/>
              </a:rPr>
              <a:t>of </a:t>
            </a:r>
            <a:r>
              <a:rPr lang="en-US" altLang="en-US" sz="1350" b="1" dirty="0">
                <a:cs typeface="Arial" charset="0"/>
              </a:rPr>
              <a:t>MyFile.java</a:t>
            </a:r>
            <a:r>
              <a:rPr lang="en-US" altLang="en-US" sz="1350" dirty="0">
                <a:cs typeface="Arial" charset="0"/>
              </a:rPr>
              <a:t>, </a:t>
            </a:r>
            <a:r>
              <a:rPr lang="en-US" altLang="en-US" sz="1350" i="1" dirty="0">
                <a:cs typeface="Arial" charset="0"/>
              </a:rPr>
              <a:t>because your working copy is still uncommitted</a:t>
            </a:r>
            <a:r>
              <a:rPr lang="en-US" altLang="en-US" sz="1350" dirty="0">
                <a:cs typeface="Arial" charset="0"/>
              </a:rPr>
              <a:t>. </a:t>
            </a:r>
          </a:p>
          <a:p>
            <a:pPr marL="261938" lvl="1" indent="0">
              <a:buNone/>
              <a:defRPr/>
            </a:pPr>
            <a:r>
              <a:rPr lang="en-US" altLang="en-US" sz="1350" dirty="0">
                <a:solidFill>
                  <a:srgbClr val="FF0000"/>
                </a:solidFill>
                <a:cs typeface="Arial" charset="0"/>
              </a:rPr>
              <a:t>The solution is to </a:t>
            </a:r>
            <a:r>
              <a:rPr lang="en-US" altLang="en-US" sz="1350" b="1" dirty="0">
                <a:solidFill>
                  <a:srgbClr val="FF0000"/>
                </a:solidFill>
                <a:cs typeface="Arial" charset="0"/>
              </a:rPr>
              <a:t>stash</a:t>
            </a:r>
            <a:r>
              <a:rPr lang="en-US" altLang="en-US" sz="1350" dirty="0">
                <a:solidFill>
                  <a:srgbClr val="FF0000"/>
                </a:solidFill>
                <a:cs typeface="Arial" charset="0"/>
              </a:rPr>
              <a:t> your work first before switching branches:</a:t>
            </a:r>
            <a:br>
              <a:rPr lang="en-US" altLang="en-US" sz="1950" dirty="0">
                <a:solidFill>
                  <a:srgbClr val="FF0000"/>
                </a:solidFill>
                <a:cs typeface="Arial" charset="0"/>
              </a:rPr>
            </a:br>
            <a:endParaRPr lang="en-US" altLang="en-US" sz="1950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364457" y="4064794"/>
            <a:ext cx="6350794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61938" lvl="1" indent="0">
              <a:buNone/>
              <a:defRPr/>
            </a:pPr>
            <a:r>
              <a:rPr lang="en-US" altLang="en-US" sz="1350" dirty="0">
                <a:cs typeface="Arial" charset="0"/>
              </a:rPr>
              <a:t>The </a:t>
            </a:r>
            <a:r>
              <a:rPr lang="en-US" altLang="en-US" sz="1350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git</a:t>
            </a:r>
            <a:r>
              <a:rPr lang="en-US" altLang="en-US" sz="135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stash </a:t>
            </a:r>
            <a:r>
              <a:rPr lang="en-US" altLang="en-US" sz="1350" dirty="0">
                <a:cs typeface="Arial" charset="0"/>
              </a:rPr>
              <a:t>command saves your work to a temporary cache where it can later be recovered, and reverts the </a:t>
            </a:r>
            <a:r>
              <a:rPr lang="en-US" altLang="en-US" sz="1350" b="1" dirty="0" err="1">
                <a:cs typeface="Arial" charset="0"/>
              </a:rPr>
              <a:t>defectfix</a:t>
            </a:r>
            <a:r>
              <a:rPr lang="en-US" altLang="en-US" sz="1350" dirty="0">
                <a:cs typeface="Arial" charset="0"/>
              </a:rPr>
              <a:t> branch </a:t>
            </a:r>
            <a:r>
              <a:rPr lang="en-US" altLang="en-US" sz="1350" u="sng" dirty="0">
                <a:cs typeface="Arial" charset="0"/>
              </a:rPr>
              <a:t>back to the last commit </a:t>
            </a:r>
            <a:r>
              <a:rPr lang="en-US" altLang="en-US" sz="1350" dirty="0">
                <a:cs typeface="Arial" charset="0"/>
              </a:rPr>
              <a:t>so that you can safely switch branches.</a:t>
            </a:r>
            <a:br>
              <a:rPr lang="en-US" altLang="en-US" sz="1950" dirty="0">
                <a:solidFill>
                  <a:srgbClr val="FF0000"/>
                </a:solidFill>
                <a:cs typeface="Arial" charset="0"/>
              </a:rPr>
            </a:br>
            <a:endParaRPr lang="en-US" altLang="en-US" sz="1950" dirty="0">
              <a:solidFill>
                <a:srgbClr val="FF0000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Switching back and recovering your Work In Progress (WIP)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840000" y="1369219"/>
            <a:ext cx="7675350" cy="3500438"/>
          </a:xfrm>
        </p:spPr>
        <p:txBody>
          <a:bodyPr>
            <a:normAutofit/>
          </a:bodyPr>
          <a:lstStyle/>
          <a:p>
            <a:pPr lvl="1"/>
            <a:r>
              <a:rPr lang="en-US" altLang="en-US" dirty="0"/>
              <a:t>Suppose you had switched to a dev branch and now want to return to the </a:t>
            </a:r>
            <a:r>
              <a:rPr lang="en-US" altLang="en-US" dirty="0" err="1"/>
              <a:t>defectfix</a:t>
            </a:r>
            <a:r>
              <a:rPr lang="en-US" altLang="en-US" dirty="0"/>
              <a:t> branch to resume you work on MyFile.java. You use git checkout </a:t>
            </a:r>
            <a:r>
              <a:rPr lang="en-US" altLang="en-US" dirty="0" err="1"/>
              <a:t>defectfix</a:t>
            </a:r>
            <a:r>
              <a:rPr lang="en-US" altLang="en-US" dirty="0"/>
              <a:t> to switch, and that recovers the last-committed version of MyFile.java, without the changes you had been working on – those changes had been stashed away. You can use git stash list to view your stashes:</a:t>
            </a:r>
          </a:p>
          <a:p>
            <a:pPr lvl="1"/>
            <a:br>
              <a:rPr lang="en-US" altLang="en-US" dirty="0"/>
            </a:br>
            <a:endParaRPr lang="en-US" altLang="en-US" dirty="0"/>
          </a:p>
        </p:txBody>
      </p:sp>
      <p:sp>
        <p:nvSpPr>
          <p:cNvPr id="11270" name="TextBox 6"/>
          <p:cNvSpPr txBox="1">
            <a:spLocks noChangeArrowheads="1"/>
          </p:cNvSpPr>
          <p:nvPr/>
        </p:nvSpPr>
        <p:spPr bwMode="auto">
          <a:xfrm>
            <a:off x="1478756" y="1893094"/>
            <a:ext cx="6172200" cy="41549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5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	git stash list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5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stash@{0}: WIP on defectfix: 0b5a394</a:t>
            </a:r>
          </a:p>
        </p:txBody>
      </p:sp>
      <p:sp>
        <p:nvSpPr>
          <p:cNvPr id="11271" name="TextBox 6"/>
          <p:cNvSpPr txBox="1">
            <a:spLocks noChangeArrowheads="1"/>
          </p:cNvSpPr>
          <p:nvPr/>
        </p:nvSpPr>
        <p:spPr bwMode="auto">
          <a:xfrm>
            <a:off x="1378744" y="2857500"/>
            <a:ext cx="6400800" cy="147732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90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git stash pop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90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On branch defectfix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90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Your branch is up-to-date with defectfix '.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900">
              <a:solidFill>
                <a:srgbClr val="FFC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90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Changes not staged for commit: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90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(use "git add &lt;file&gt;..." to update what will be committed)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90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(use "git checkout -- &lt;file&gt;..." to discard changes in working directory)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90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altLang="en-US" sz="90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modified:   MyFile.java</a:t>
            </a:r>
            <a:endParaRPr lang="en-US" altLang="en-US" sz="900">
              <a:solidFill>
                <a:srgbClr val="FFC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90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 changes added to commit (use "git add" and/or "git commit -a")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90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Dropped refs/stash@{0} (dbcbe46ab23ca6f02df661bc81ac5006ffa4c60c)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364457" y="2286000"/>
            <a:ext cx="6350794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61938" lvl="1" indent="0">
              <a:buNone/>
              <a:defRPr/>
            </a:pPr>
            <a:r>
              <a:rPr lang="en-US" altLang="en-US" sz="1350" dirty="0">
                <a:cs typeface="Arial" charset="0"/>
              </a:rPr>
              <a:t>To recover MyFile.java use </a:t>
            </a:r>
            <a:r>
              <a:rPr lang="en-US" altLang="en-US" sz="1350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git</a:t>
            </a:r>
            <a:r>
              <a:rPr lang="en-US" altLang="en-US" sz="135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stash pop </a:t>
            </a:r>
            <a:r>
              <a:rPr lang="en-US" altLang="en-US" sz="1350" dirty="0">
                <a:cs typeface="Arial" charset="0"/>
              </a:rPr>
              <a:t>and the working copy will be restored:</a:t>
            </a:r>
            <a:br>
              <a:rPr lang="en-US" altLang="en-US" sz="1950" dirty="0">
                <a:solidFill>
                  <a:srgbClr val="FF0000"/>
                </a:solidFill>
                <a:cs typeface="Arial" charset="0"/>
              </a:rPr>
            </a:br>
            <a:endParaRPr lang="en-US" altLang="en-US" sz="1950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364457" y="4311254"/>
            <a:ext cx="6350794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61938" lvl="1" indent="0">
              <a:buNone/>
              <a:defRPr/>
            </a:pPr>
            <a:r>
              <a:rPr lang="en-US" altLang="en-US" sz="1350" dirty="0">
                <a:cs typeface="Arial" charset="0"/>
              </a:rPr>
              <a:t> Note that </a:t>
            </a:r>
            <a:r>
              <a:rPr lang="en-US" altLang="en-US" sz="1350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git</a:t>
            </a:r>
            <a:r>
              <a:rPr lang="en-US" altLang="en-US" sz="135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stash pop </a:t>
            </a:r>
            <a:r>
              <a:rPr lang="en-US" altLang="en-US" sz="1350" dirty="0">
                <a:cs typeface="Arial" charset="0"/>
              </a:rPr>
              <a:t>clears the stash cache</a:t>
            </a:r>
            <a:br>
              <a:rPr lang="en-US" altLang="en-US" sz="1950" dirty="0">
                <a:solidFill>
                  <a:srgbClr val="FF0000"/>
                </a:solidFill>
                <a:cs typeface="Arial" charset="0"/>
              </a:rPr>
            </a:br>
            <a:endParaRPr lang="en-US" altLang="en-US" sz="1950" dirty="0">
              <a:solidFill>
                <a:srgbClr val="FF0000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Shape 149" descr="Pull+Reques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99812"/>
            <a:ext cx="9143999" cy="29438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9A65C4-1968-6BCC-9072-419CFFEC6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en-US" altLang="en-US" dirty="0"/>
              <a:t>Merging back into a branch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840000" y="1369219"/>
            <a:ext cx="7675350" cy="3500438"/>
          </a:xfrm>
        </p:spPr>
        <p:txBody>
          <a:bodyPr/>
          <a:lstStyle/>
          <a:p>
            <a:r>
              <a:rPr lang="en-US" altLang="en-US" dirty="0"/>
              <a:t>Suppose you have finished fixing a defect on the </a:t>
            </a:r>
            <a:r>
              <a:rPr lang="en-US" altLang="en-US" dirty="0" err="1"/>
              <a:t>defectfix</a:t>
            </a:r>
            <a:r>
              <a:rPr lang="en-US" altLang="en-US" dirty="0"/>
              <a:t> branch</a:t>
            </a:r>
          </a:p>
          <a:p>
            <a:pPr lvl="1"/>
            <a:r>
              <a:rPr lang="en-US" altLang="en-US" dirty="0"/>
              <a:t>You have fully tested it and verified the fix</a:t>
            </a:r>
          </a:p>
          <a:p>
            <a:pPr lvl="1"/>
            <a:r>
              <a:rPr lang="en-US" altLang="en-US" dirty="0"/>
              <a:t>You have pushed your local work to the remote with a git push, and since you’re the only one working on the </a:t>
            </a:r>
            <a:r>
              <a:rPr lang="en-US" altLang="en-US" dirty="0" err="1"/>
              <a:t>defectfix</a:t>
            </a:r>
            <a:r>
              <a:rPr lang="en-US" altLang="en-US" dirty="0"/>
              <a:t> branch, you didn’t get any merge conflicts.</a:t>
            </a:r>
          </a:p>
          <a:p>
            <a:pPr lvl="1"/>
            <a:r>
              <a:rPr lang="en-US" altLang="en-US" dirty="0"/>
              <a:t>You want to merge your defect fix into the dev branch so that it later gets merged into main. </a:t>
            </a:r>
          </a:p>
          <a:p>
            <a:pPr lvl="1"/>
            <a:r>
              <a:rPr lang="en-US" altLang="en-US" dirty="0"/>
              <a:t>You want (need) to have your teammates review your fix and approve it before the merge can take place. You initiate a Pull Request to begin the merge process.</a:t>
            </a:r>
          </a:p>
        </p:txBody>
      </p:sp>
      <p:sp>
        <p:nvSpPr>
          <p:cNvPr id="12294" name="TextBox 52"/>
          <p:cNvSpPr txBox="1">
            <a:spLocks noChangeArrowheads="1"/>
          </p:cNvSpPr>
          <p:nvPr/>
        </p:nvSpPr>
        <p:spPr bwMode="auto">
          <a:xfrm>
            <a:off x="1263254" y="2975372"/>
            <a:ext cx="559769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50" dirty="0"/>
              <a:t>main</a:t>
            </a:r>
          </a:p>
        </p:txBody>
      </p:sp>
      <p:sp>
        <p:nvSpPr>
          <p:cNvPr id="12295" name="Oval 5"/>
          <p:cNvSpPr>
            <a:spLocks noChangeArrowheads="1"/>
          </p:cNvSpPr>
          <p:nvPr/>
        </p:nvSpPr>
        <p:spPr bwMode="auto">
          <a:xfrm>
            <a:off x="2091929" y="2800350"/>
            <a:ext cx="342900" cy="285750"/>
          </a:xfrm>
          <a:prstGeom prst="ellipse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350"/>
          </a:p>
        </p:txBody>
      </p:sp>
      <p:sp>
        <p:nvSpPr>
          <p:cNvPr id="12296" name="Oval 8"/>
          <p:cNvSpPr>
            <a:spLocks noChangeArrowheads="1"/>
          </p:cNvSpPr>
          <p:nvPr/>
        </p:nvSpPr>
        <p:spPr bwMode="auto">
          <a:xfrm>
            <a:off x="2263379" y="3543300"/>
            <a:ext cx="342900" cy="285750"/>
          </a:xfrm>
          <a:prstGeom prst="ellipse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350"/>
          </a:p>
        </p:txBody>
      </p:sp>
      <p:cxnSp>
        <p:nvCxnSpPr>
          <p:cNvPr id="12297" name="Straight Arrow Connector 12"/>
          <p:cNvCxnSpPr>
            <a:cxnSpLocks noChangeShapeType="1"/>
          </p:cNvCxnSpPr>
          <p:nvPr/>
        </p:nvCxnSpPr>
        <p:spPr bwMode="auto">
          <a:xfrm>
            <a:off x="1463279" y="2943225"/>
            <a:ext cx="628650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8" name="Straight Arrow Connector 13"/>
          <p:cNvCxnSpPr>
            <a:cxnSpLocks noChangeShapeType="1"/>
          </p:cNvCxnSpPr>
          <p:nvPr/>
        </p:nvCxnSpPr>
        <p:spPr bwMode="auto">
          <a:xfrm flipV="1">
            <a:off x="2434828" y="2952750"/>
            <a:ext cx="3108722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9" name="Straight Arrow Connector 16"/>
          <p:cNvCxnSpPr>
            <a:cxnSpLocks noChangeShapeType="1"/>
            <a:endCxn id="12296" idx="0"/>
          </p:cNvCxnSpPr>
          <p:nvPr/>
        </p:nvCxnSpPr>
        <p:spPr bwMode="auto">
          <a:xfrm>
            <a:off x="2263379" y="3086100"/>
            <a:ext cx="171450" cy="45720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00" name="Oval 21"/>
          <p:cNvSpPr>
            <a:spLocks noChangeArrowheads="1"/>
          </p:cNvSpPr>
          <p:nvPr/>
        </p:nvSpPr>
        <p:spPr bwMode="auto">
          <a:xfrm>
            <a:off x="3989785" y="3518297"/>
            <a:ext cx="342900" cy="28575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350"/>
          </a:p>
        </p:txBody>
      </p:sp>
      <p:cxnSp>
        <p:nvCxnSpPr>
          <p:cNvPr id="12301" name="Straight Arrow Connector 29"/>
          <p:cNvCxnSpPr>
            <a:cxnSpLocks noChangeShapeType="1"/>
            <a:stCxn id="12296" idx="6"/>
            <a:endCxn id="12300" idx="2"/>
          </p:cNvCxnSpPr>
          <p:nvPr/>
        </p:nvCxnSpPr>
        <p:spPr bwMode="auto">
          <a:xfrm flipV="1">
            <a:off x="2606279" y="3661173"/>
            <a:ext cx="1383506" cy="25003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02" name="Straight Arrow Connector 33"/>
          <p:cNvCxnSpPr>
            <a:cxnSpLocks noChangeShapeType="1"/>
            <a:stCxn id="12300" idx="6"/>
          </p:cNvCxnSpPr>
          <p:nvPr/>
        </p:nvCxnSpPr>
        <p:spPr bwMode="auto">
          <a:xfrm>
            <a:off x="4332685" y="3661172"/>
            <a:ext cx="1439465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03" name="TextBox 47"/>
          <p:cNvSpPr txBox="1">
            <a:spLocks noChangeArrowheads="1"/>
          </p:cNvSpPr>
          <p:nvPr/>
        </p:nvSpPr>
        <p:spPr bwMode="auto">
          <a:xfrm>
            <a:off x="2482454" y="3277791"/>
            <a:ext cx="53732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900"/>
              <a:t>branch</a:t>
            </a:r>
          </a:p>
        </p:txBody>
      </p:sp>
      <p:sp>
        <p:nvSpPr>
          <p:cNvPr id="12304" name="TextBox 49"/>
          <p:cNvSpPr txBox="1">
            <a:spLocks noChangeArrowheads="1"/>
          </p:cNvSpPr>
          <p:nvPr/>
        </p:nvSpPr>
        <p:spPr bwMode="auto">
          <a:xfrm>
            <a:off x="2288382" y="2572941"/>
            <a:ext cx="91563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50"/>
              <a:t>Version 1</a:t>
            </a:r>
          </a:p>
        </p:txBody>
      </p:sp>
      <p:sp>
        <p:nvSpPr>
          <p:cNvPr id="12305" name="TextBox 53"/>
          <p:cNvSpPr txBox="1">
            <a:spLocks noChangeArrowheads="1"/>
          </p:cNvSpPr>
          <p:nvPr/>
        </p:nvSpPr>
        <p:spPr bwMode="auto">
          <a:xfrm>
            <a:off x="1346597" y="3525441"/>
            <a:ext cx="463588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50"/>
              <a:t>dev</a:t>
            </a:r>
          </a:p>
        </p:txBody>
      </p:sp>
      <p:cxnSp>
        <p:nvCxnSpPr>
          <p:cNvPr id="12306" name="Straight Arrow Connector 16"/>
          <p:cNvCxnSpPr>
            <a:cxnSpLocks noChangeShapeType="1"/>
            <a:stCxn id="12296" idx="5"/>
            <a:endCxn id="12307" idx="0"/>
          </p:cNvCxnSpPr>
          <p:nvPr/>
        </p:nvCxnSpPr>
        <p:spPr bwMode="auto">
          <a:xfrm>
            <a:off x="2556272" y="3787379"/>
            <a:ext cx="161925" cy="392906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07" name="Oval 8"/>
          <p:cNvSpPr>
            <a:spLocks noChangeArrowheads="1"/>
          </p:cNvSpPr>
          <p:nvPr/>
        </p:nvSpPr>
        <p:spPr bwMode="auto">
          <a:xfrm>
            <a:off x="2546747" y="4180285"/>
            <a:ext cx="342900" cy="285750"/>
          </a:xfrm>
          <a:prstGeom prst="ellipse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350"/>
          </a:p>
        </p:txBody>
      </p:sp>
      <p:sp>
        <p:nvSpPr>
          <p:cNvPr id="12308" name="Oval 19"/>
          <p:cNvSpPr>
            <a:spLocks noChangeArrowheads="1"/>
          </p:cNvSpPr>
          <p:nvPr/>
        </p:nvSpPr>
        <p:spPr bwMode="auto">
          <a:xfrm>
            <a:off x="3061097" y="4180285"/>
            <a:ext cx="342900" cy="28575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350"/>
          </a:p>
        </p:txBody>
      </p:sp>
      <p:cxnSp>
        <p:nvCxnSpPr>
          <p:cNvPr id="12309" name="Straight Arrow Connector 29"/>
          <p:cNvCxnSpPr>
            <a:cxnSpLocks noChangeShapeType="1"/>
            <a:stCxn id="12307" idx="6"/>
            <a:endCxn id="12308" idx="2"/>
          </p:cNvCxnSpPr>
          <p:nvPr/>
        </p:nvCxnSpPr>
        <p:spPr bwMode="auto">
          <a:xfrm>
            <a:off x="2889647" y="4323160"/>
            <a:ext cx="171450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10" name="TextBox 46"/>
          <p:cNvSpPr txBox="1">
            <a:spLocks noChangeArrowheads="1"/>
          </p:cNvSpPr>
          <p:nvPr/>
        </p:nvSpPr>
        <p:spPr bwMode="auto">
          <a:xfrm>
            <a:off x="3394473" y="3879056"/>
            <a:ext cx="53091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900" b="1"/>
              <a:t>merge</a:t>
            </a:r>
          </a:p>
        </p:txBody>
      </p:sp>
      <p:sp>
        <p:nvSpPr>
          <p:cNvPr id="12311" name="TextBox 47"/>
          <p:cNvSpPr txBox="1">
            <a:spLocks noChangeArrowheads="1"/>
          </p:cNvSpPr>
          <p:nvPr/>
        </p:nvSpPr>
        <p:spPr bwMode="auto">
          <a:xfrm>
            <a:off x="2730104" y="3856435"/>
            <a:ext cx="53732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900"/>
              <a:t>branch</a:t>
            </a:r>
            <a:endParaRPr lang="en-US" altLang="en-US" sz="1050"/>
          </a:p>
        </p:txBody>
      </p:sp>
      <p:cxnSp>
        <p:nvCxnSpPr>
          <p:cNvPr id="12312" name="Straight Arrow Connector 25"/>
          <p:cNvCxnSpPr>
            <a:cxnSpLocks noChangeShapeType="1"/>
            <a:stCxn id="12314" idx="0"/>
          </p:cNvCxnSpPr>
          <p:nvPr/>
        </p:nvCxnSpPr>
        <p:spPr bwMode="auto">
          <a:xfrm flipV="1">
            <a:off x="3767138" y="3736182"/>
            <a:ext cx="266700" cy="44648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13" name="TextBox 53"/>
          <p:cNvSpPr txBox="1">
            <a:spLocks noChangeArrowheads="1"/>
          </p:cNvSpPr>
          <p:nvPr/>
        </p:nvSpPr>
        <p:spPr bwMode="auto">
          <a:xfrm>
            <a:off x="1346598" y="4087416"/>
            <a:ext cx="829073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50"/>
              <a:t>defectfix</a:t>
            </a:r>
          </a:p>
        </p:txBody>
      </p:sp>
      <p:sp>
        <p:nvSpPr>
          <p:cNvPr id="12314" name="Oval 19"/>
          <p:cNvSpPr>
            <a:spLocks noChangeArrowheads="1"/>
          </p:cNvSpPr>
          <p:nvPr/>
        </p:nvSpPr>
        <p:spPr bwMode="auto">
          <a:xfrm>
            <a:off x="3595688" y="4182666"/>
            <a:ext cx="342900" cy="28575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350"/>
          </a:p>
        </p:txBody>
      </p:sp>
      <p:cxnSp>
        <p:nvCxnSpPr>
          <p:cNvPr id="12315" name="Straight Arrow Connector 29"/>
          <p:cNvCxnSpPr>
            <a:cxnSpLocks noChangeShapeType="1"/>
            <a:endCxn id="12314" idx="2"/>
          </p:cNvCxnSpPr>
          <p:nvPr/>
        </p:nvCxnSpPr>
        <p:spPr bwMode="auto">
          <a:xfrm>
            <a:off x="3424238" y="4325541"/>
            <a:ext cx="171450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922B5F2C-B4B8-4E52-8F84-F560E1A588D0}"/>
              </a:ext>
            </a:extLst>
          </p:cNvPr>
          <p:cNvSpPr txBox="1"/>
          <p:nvPr/>
        </p:nvSpPr>
        <p:spPr>
          <a:xfrm>
            <a:off x="4749617" y="4466035"/>
            <a:ext cx="16578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Pull Request here!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A5E49A8-E60F-48D7-898C-9E7FC6721439}"/>
              </a:ext>
            </a:extLst>
          </p:cNvPr>
          <p:cNvCxnSpPr>
            <a:stCxn id="2" idx="1"/>
          </p:cNvCxnSpPr>
          <p:nvPr/>
        </p:nvCxnSpPr>
        <p:spPr>
          <a:xfrm flipH="1" flipV="1">
            <a:off x="3989785" y="4180285"/>
            <a:ext cx="759832" cy="4396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99811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en-US" altLang="en-US"/>
              <a:t>Executing a Pull Request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840000" y="1369219"/>
            <a:ext cx="7675350" cy="3500438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/>
              <a:t>Select Create Pull Request. Enter a title and add all team members as reviewers. Leave the Close branch box checked.</a:t>
            </a:r>
          </a:p>
          <a:p>
            <a:pPr lvl="1"/>
            <a:r>
              <a:rPr lang="en-US" altLang="en-US" dirty="0"/>
              <a:t>Note that the differences between the two branches are shown in on the Overview tab. </a:t>
            </a:r>
            <a:br>
              <a:rPr lang="en-US" altLang="en-US" dirty="0"/>
            </a:br>
            <a:endParaRPr lang="en-US" altLang="en-US" dirty="0"/>
          </a:p>
          <a:p>
            <a:r>
              <a:rPr lang="en-US" altLang="en-US" dirty="0"/>
              <a:t>Your teammates will get a message </a:t>
            </a:r>
            <a:r>
              <a:rPr lang="en-US" altLang="en-US"/>
              <a:t>from GitLab </a:t>
            </a:r>
            <a:r>
              <a:rPr lang="en-US" altLang="en-US" dirty="0"/>
              <a:t>indicating that they have code to review. </a:t>
            </a:r>
          </a:p>
          <a:p>
            <a:pPr lvl="1"/>
            <a:r>
              <a:rPr lang="en-US" altLang="en-US" dirty="0"/>
              <a:t>They will review the differences, and either approve or decline the request. </a:t>
            </a:r>
            <a:br>
              <a:rPr lang="en-US" altLang="en-US" dirty="0"/>
            </a:br>
            <a:endParaRPr lang="en-US" altLang="en-US" dirty="0"/>
          </a:p>
          <a:p>
            <a:r>
              <a:rPr lang="en-US" altLang="en-US" dirty="0"/>
              <a:t>Once all have reviewed the request, you can click on the Merge button, and the </a:t>
            </a:r>
            <a:r>
              <a:rPr lang="en-US" altLang="en-US" dirty="0" err="1"/>
              <a:t>defectfix</a:t>
            </a:r>
            <a:r>
              <a:rPr lang="en-US" altLang="en-US" dirty="0"/>
              <a:t> branch will be merged into dev. </a:t>
            </a:r>
            <a:br>
              <a:rPr lang="en-US" altLang="en-US" dirty="0"/>
            </a:br>
            <a:endParaRPr lang="en-US" altLang="en-US" dirty="0"/>
          </a:p>
          <a:p>
            <a:r>
              <a:rPr lang="en-US" altLang="en-US" dirty="0"/>
              <a:t>The </a:t>
            </a:r>
            <a:r>
              <a:rPr lang="en-US" altLang="en-US" dirty="0" err="1"/>
              <a:t>defectfix</a:t>
            </a:r>
            <a:r>
              <a:rPr lang="en-US" altLang="en-US" dirty="0"/>
              <a:t> branch, since it is no longer needed, will be automatically deleted from the remote (since you selected Close branch above). 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599280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" dirty="0"/>
              <a:t>Best Practices for Branching</a:t>
            </a:r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" dirty="0"/>
              <a:t>Create a Feature branch off of main or dev as appropriate</a:t>
            </a:r>
          </a:p>
          <a:p>
            <a:pPr lvl="1"/>
            <a:r>
              <a:rPr lang="en" dirty="0"/>
              <a:t> main should always be kept in a ‘production-ready’ state.</a:t>
            </a:r>
          </a:p>
          <a:p>
            <a:pPr lvl="0"/>
            <a:r>
              <a:rPr lang="en" dirty="0"/>
              <a:t>Make your changes.</a:t>
            </a:r>
          </a:p>
          <a:p>
            <a:pPr lvl="1"/>
            <a:r>
              <a:rPr lang="en" dirty="0"/>
              <a:t>Commit — saves a version of your code locally</a:t>
            </a:r>
          </a:p>
          <a:p>
            <a:pPr lvl="1"/>
            <a:r>
              <a:rPr lang="en" dirty="0"/>
              <a:t>Push — sends your branch/commits to Git</a:t>
            </a:r>
          </a:p>
          <a:p>
            <a:pPr lvl="0"/>
            <a:r>
              <a:rPr lang="en" dirty="0"/>
              <a:t>Create a Pull Request when you are ready for a review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"/>
                                        <p:tgtEl>
                                          <p:spTgt spid="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"/>
                                        <p:tgtEl>
                                          <p:spTgt spid="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"/>
              <a:t>Very Large projects</a:t>
            </a:r>
          </a:p>
        </p:txBody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-US" dirty="0"/>
              <a:t>	</a:t>
            </a:r>
          </a:p>
          <a:p>
            <a:pPr lvl="0"/>
            <a:r>
              <a:rPr lang="en-US" dirty="0"/>
              <a:t>Consider “Git-Flow”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Features get pushed to a Develop branch, which the tests are ran against and deployed to a testing server for QA</a:t>
            </a:r>
          </a:p>
          <a:p>
            <a:pPr lvl="0"/>
            <a:r>
              <a:rPr lang="en-US" dirty="0"/>
              <a:t>before being pushed to main, and later deployed to Production</a:t>
            </a:r>
          </a:p>
          <a:p>
            <a:pPr lvl="0"/>
            <a:endParaRPr lang="en-US" dirty="0"/>
          </a:p>
        </p:txBody>
      </p:sp>
      <p:grpSp>
        <p:nvGrpSpPr>
          <p:cNvPr id="210" name="Shape 210"/>
          <p:cNvGrpSpPr/>
          <p:nvPr/>
        </p:nvGrpSpPr>
        <p:grpSpPr>
          <a:xfrm>
            <a:off x="5032200" y="708900"/>
            <a:ext cx="3775499" cy="3725699"/>
            <a:chOff x="4680200" y="1200150"/>
            <a:chExt cx="3775499" cy="3725699"/>
          </a:xfrm>
        </p:grpSpPr>
        <p:sp>
          <p:nvSpPr>
            <p:cNvPr id="211" name="Shape 211"/>
            <p:cNvSpPr/>
            <p:nvPr/>
          </p:nvSpPr>
          <p:spPr>
            <a:xfrm>
              <a:off x="4680200" y="1200150"/>
              <a:ext cx="1258499" cy="1258499"/>
            </a:xfrm>
            <a:prstGeom prst="ellipse">
              <a:avLst/>
            </a:prstGeom>
            <a:solidFill>
              <a:srgbClr val="EA9999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>
                <a:spcBef>
                  <a:spcPts val="0"/>
                </a:spcBef>
                <a:buNone/>
              </a:pPr>
              <a:r>
                <a:rPr lang="en-US" dirty="0"/>
                <a:t>feature</a:t>
              </a:r>
              <a:endParaRPr lang="en" dirty="0"/>
            </a:p>
          </p:txBody>
        </p:sp>
        <p:sp>
          <p:nvSpPr>
            <p:cNvPr id="212" name="Shape 212"/>
            <p:cNvSpPr/>
            <p:nvPr/>
          </p:nvSpPr>
          <p:spPr>
            <a:xfrm>
              <a:off x="5938700" y="2408850"/>
              <a:ext cx="1258499" cy="1258499"/>
            </a:xfrm>
            <a:prstGeom prst="ellipse">
              <a:avLst/>
            </a:prstGeom>
            <a:solidFill>
              <a:srgbClr val="FFE599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-US" dirty="0"/>
                <a:t>dev</a:t>
              </a:r>
              <a:endParaRPr lang="en" dirty="0"/>
            </a:p>
          </p:txBody>
        </p:sp>
        <p:sp>
          <p:nvSpPr>
            <p:cNvPr id="213" name="Shape 213"/>
            <p:cNvSpPr/>
            <p:nvPr/>
          </p:nvSpPr>
          <p:spPr>
            <a:xfrm>
              <a:off x="7197200" y="3667350"/>
              <a:ext cx="1258499" cy="1258499"/>
            </a:xfrm>
            <a:prstGeom prst="ellipse">
              <a:avLst/>
            </a:prstGeom>
            <a:solidFill>
              <a:srgbClr val="B6D7A8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-US" dirty="0"/>
                <a:t>main</a:t>
              </a:r>
              <a:endParaRPr lang="en" dirty="0"/>
            </a:p>
          </p:txBody>
        </p:sp>
        <p:cxnSp>
          <p:nvCxnSpPr>
            <p:cNvPr id="214" name="Shape 214"/>
            <p:cNvCxnSpPr>
              <a:stCxn id="211" idx="4"/>
              <a:endCxn id="212" idx="2"/>
            </p:cNvCxnSpPr>
            <p:nvPr/>
          </p:nvCxnSpPr>
          <p:spPr>
            <a:xfrm rot="-5400000" flipH="1">
              <a:off x="5334349" y="2433749"/>
              <a:ext cx="579600" cy="629400"/>
            </a:xfrm>
            <a:prstGeom prst="curvedConnector2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215" name="Shape 215"/>
            <p:cNvCxnSpPr>
              <a:stCxn id="212" idx="4"/>
              <a:endCxn id="213" idx="2"/>
            </p:cNvCxnSpPr>
            <p:nvPr/>
          </p:nvCxnSpPr>
          <p:spPr>
            <a:xfrm rot="-5400000" flipH="1">
              <a:off x="6567949" y="3667349"/>
              <a:ext cx="629400" cy="629400"/>
            </a:xfrm>
            <a:prstGeom prst="curvedConnector2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en-US" dirty="0"/>
              <a:t>Version Control with </a:t>
            </a:r>
            <a:r>
              <a:rPr lang="en-US" dirty="0" err="1"/>
              <a:t>git</a:t>
            </a:r>
            <a:r>
              <a:rPr lang="en-US" dirty="0"/>
              <a:t> - Recall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B414D4D-2328-6292-283C-1308F127D9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9601" y="1063229"/>
            <a:ext cx="4726817" cy="363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7348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en-US" dirty="0"/>
              <a:t>Hotfixes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000" y="1369219"/>
            <a:ext cx="7675350" cy="3500438"/>
          </a:xfrm>
        </p:spPr>
        <p:txBody>
          <a:bodyPr/>
          <a:lstStyle/>
          <a:p>
            <a:r>
              <a:rPr lang="en-US" dirty="0"/>
              <a:t>Production release contains a defect</a:t>
            </a:r>
          </a:p>
          <a:p>
            <a:pPr lvl="1"/>
            <a:r>
              <a:rPr lang="en-US" dirty="0"/>
              <a:t>Create a hotfix branch from main</a:t>
            </a:r>
          </a:p>
          <a:p>
            <a:pPr lvl="1"/>
            <a:r>
              <a:rPr lang="en-US" dirty="0"/>
              <a:t>Fix the defect</a:t>
            </a:r>
          </a:p>
          <a:p>
            <a:pPr lvl="1"/>
            <a:r>
              <a:rPr lang="en-US" dirty="0"/>
              <a:t>merge fix into:</a:t>
            </a:r>
          </a:p>
          <a:p>
            <a:pPr lvl="2"/>
            <a:r>
              <a:rPr lang="en-US" dirty="0"/>
              <a:t>Next production release</a:t>
            </a:r>
          </a:p>
          <a:p>
            <a:pPr lvl="2"/>
            <a:r>
              <a:rPr lang="en-US" dirty="0"/>
              <a:t>Develop</a:t>
            </a:r>
          </a:p>
        </p:txBody>
      </p:sp>
    </p:spTree>
    <p:extLst>
      <p:ext uri="{BB962C8B-B14F-4D97-AF65-F5344CB8AC3E}">
        <p14:creationId xmlns:p14="http://schemas.microsoft.com/office/powerpoint/2010/main" val="60558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FBA2537-D771-E5E8-02E5-EBFABFC2D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410701-4410-CCB4-804E-B77D26CCFE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7476" y="0"/>
            <a:ext cx="381536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9612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en-US" dirty="0"/>
              <a:t>Release Branch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000" y="1369219"/>
            <a:ext cx="7675350" cy="3500438"/>
          </a:xfrm>
        </p:spPr>
        <p:txBody>
          <a:bodyPr/>
          <a:lstStyle/>
          <a:p>
            <a:r>
              <a:rPr lang="en-US" dirty="0"/>
              <a:t>Branch off develop when approaching a release</a:t>
            </a:r>
          </a:p>
          <a:p>
            <a:r>
              <a:rPr lang="en-US" dirty="0"/>
              <a:t>No features added</a:t>
            </a:r>
          </a:p>
          <a:p>
            <a:r>
              <a:rPr lang="en-US" dirty="0"/>
              <a:t>Extensive testing and defect fixes</a:t>
            </a:r>
          </a:p>
          <a:p>
            <a:pPr lvl="1"/>
            <a:r>
              <a:rPr lang="en-US" dirty="0"/>
              <a:t>Merge all changes back to develop</a:t>
            </a:r>
          </a:p>
          <a:p>
            <a:r>
              <a:rPr lang="en-US" dirty="0"/>
              <a:t>When confidently stable</a:t>
            </a:r>
          </a:p>
          <a:p>
            <a:pPr lvl="1"/>
            <a:r>
              <a:rPr lang="en-US" dirty="0"/>
              <a:t>Merge into main as a release</a:t>
            </a:r>
          </a:p>
        </p:txBody>
      </p:sp>
    </p:spTree>
    <p:extLst>
      <p:ext uri="{BB962C8B-B14F-4D97-AF65-F5344CB8AC3E}">
        <p14:creationId xmlns:p14="http://schemas.microsoft.com/office/powerpoint/2010/main" val="356411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en-US" dirty="0"/>
              <a:t>Versioning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000" y="1369219"/>
            <a:ext cx="7675350" cy="3500438"/>
          </a:xfrm>
        </p:spPr>
        <p:txBody>
          <a:bodyPr/>
          <a:lstStyle/>
          <a:p>
            <a:r>
              <a:rPr lang="en-US" dirty="0"/>
              <a:t>Tag the current state of the code</a:t>
            </a:r>
          </a:p>
          <a:p>
            <a:r>
              <a:rPr lang="en-US" dirty="0"/>
              <a:t>Can easily work with a previous version if needed</a:t>
            </a:r>
          </a:p>
          <a:p>
            <a:r>
              <a:rPr lang="en-US" dirty="0"/>
              <a:t>Use versioning on main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576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9682" y="27540"/>
            <a:ext cx="3860468" cy="51159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09A43A-C3A8-2457-3411-EFB5BF2E5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FBC657-9CAE-0701-759C-34D0C6A163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1545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20052-3E96-487E-BD31-A63607B5E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en-US" dirty="0"/>
              <a:t>Perspective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6DACF-3072-4F0F-B6C1-D8E772BEE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000" y="1369219"/>
            <a:ext cx="7675350" cy="3500438"/>
          </a:xfrm>
        </p:spPr>
        <p:txBody>
          <a:bodyPr/>
          <a:lstStyle/>
          <a:p>
            <a:r>
              <a:rPr lang="en-US" dirty="0"/>
              <a:t>Windows development uses Git!</a:t>
            </a:r>
          </a:p>
          <a:p>
            <a:r>
              <a:rPr lang="en-US" dirty="0"/>
              <a:t>There are approximately 8500 commits per day</a:t>
            </a:r>
          </a:p>
          <a:p>
            <a:r>
              <a:rPr lang="en-US" dirty="0"/>
              <a:t>1760 builds per day!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https://arstechnica.com/information-technology/2017/05/90-of-windows-devs-now-using-git-creating-1760-windows-builds-per-day/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9745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59100-2A91-4D1E-AF43-3C8C3D930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en-US" dirty="0"/>
              <a:t>Git practicing!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B109F-9A36-4ADE-99D9-897C985E7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000" y="1369219"/>
            <a:ext cx="7675350" cy="3500438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https://learngitbranching.js.org/?locale=en_US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838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en-US" dirty="0"/>
              <a:t>Without Branching - Scenario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000" y="1369219"/>
            <a:ext cx="7675350" cy="3500438"/>
          </a:xfrm>
        </p:spPr>
        <p:txBody>
          <a:bodyPr>
            <a:normAutofit/>
          </a:bodyPr>
          <a:lstStyle/>
          <a:p>
            <a:r>
              <a:rPr lang="en-US" dirty="0"/>
              <a:t>All team member push to main</a:t>
            </a:r>
          </a:p>
          <a:p>
            <a:r>
              <a:rPr lang="en-US" dirty="0"/>
              <a:t>Susan is updating the backend</a:t>
            </a:r>
          </a:p>
          <a:p>
            <a:pPr lvl="1"/>
            <a:r>
              <a:rPr lang="en-US" dirty="0"/>
              <a:t>Will take weeks</a:t>
            </a:r>
          </a:p>
          <a:p>
            <a:pPr lvl="1"/>
            <a:r>
              <a:rPr lang="en-US" dirty="0"/>
              <a:t>Stable when complete</a:t>
            </a:r>
          </a:p>
          <a:p>
            <a:pPr lvl="1"/>
            <a:r>
              <a:rPr lang="en-US" dirty="0"/>
              <a:t>Intermediate changes have unpredictable consequences elsewhere</a:t>
            </a:r>
          </a:p>
          <a:p>
            <a:r>
              <a:rPr lang="en-US" dirty="0"/>
              <a:t>John is making changes to the frontend</a:t>
            </a:r>
          </a:p>
          <a:p>
            <a:pPr lvl="1"/>
            <a:r>
              <a:rPr lang="en-US" dirty="0"/>
              <a:t>Sees side effects caused by Susan’s pushes</a:t>
            </a:r>
          </a:p>
          <a:p>
            <a:pPr lvl="1"/>
            <a:r>
              <a:rPr lang="en-US" dirty="0"/>
              <a:t>Thinks his code caused the changes</a:t>
            </a:r>
          </a:p>
          <a:p>
            <a:endParaRPr lang="en-US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0919" y="4158459"/>
            <a:ext cx="1970081" cy="98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48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en-US" dirty="0"/>
              <a:t>Without Branching - Scenario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000" y="1369219"/>
            <a:ext cx="7675350" cy="3500438"/>
          </a:xfrm>
        </p:spPr>
        <p:txBody>
          <a:bodyPr>
            <a:normAutofit/>
          </a:bodyPr>
          <a:lstStyle/>
          <a:p>
            <a:r>
              <a:rPr lang="en-US" dirty="0"/>
              <a:t>Tempting solution</a:t>
            </a:r>
          </a:p>
          <a:p>
            <a:pPr lvl="1"/>
            <a:r>
              <a:rPr lang="en-US" dirty="0"/>
              <a:t>Don’t push to the remote repo until all changes are complete</a:t>
            </a:r>
          </a:p>
          <a:p>
            <a:pPr lvl="1"/>
            <a:r>
              <a:rPr lang="en-US" dirty="0"/>
              <a:t>Changes only exist locally during development</a:t>
            </a:r>
          </a:p>
          <a:p>
            <a:pPr lvl="2"/>
            <a:r>
              <a:rPr lang="en-US" dirty="0"/>
              <a:t>One hard drive error away from losing weeks of work!</a:t>
            </a:r>
          </a:p>
          <a:p>
            <a:r>
              <a:rPr lang="en-US" dirty="0"/>
              <a:t>If there are 10+ developers with different tasks on the same codebase?</a:t>
            </a:r>
          </a:p>
          <a:p>
            <a:pPr lvl="1"/>
            <a:r>
              <a:rPr lang="en-US" dirty="0"/>
              <a:t>Complex interactions between modules can multiply issues</a:t>
            </a:r>
          </a:p>
          <a:p>
            <a:endParaRPr lang="en-US" dirty="0"/>
          </a:p>
        </p:txBody>
      </p:sp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834" y="3746723"/>
            <a:ext cx="2095166" cy="139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51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US" dirty="0"/>
              <a:t>Without Branching – Worse Scenario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000" y="1369219"/>
            <a:ext cx="7675350" cy="3500438"/>
          </a:xfrm>
        </p:spPr>
        <p:txBody>
          <a:bodyPr>
            <a:normAutofit/>
          </a:bodyPr>
          <a:lstStyle/>
          <a:p>
            <a:r>
              <a:rPr lang="en-US" dirty="0"/>
              <a:t>Someone pushes code with errors</a:t>
            </a:r>
          </a:p>
          <a:p>
            <a:pPr lvl="1"/>
            <a:r>
              <a:rPr lang="en-US" dirty="0"/>
              <a:t>Code breaks</a:t>
            </a:r>
          </a:p>
          <a:p>
            <a:pPr lvl="1"/>
            <a:r>
              <a:rPr lang="en-US" dirty="0"/>
              <a:t>Who broke it?</a:t>
            </a:r>
          </a:p>
          <a:p>
            <a:pPr lvl="1"/>
            <a:r>
              <a:rPr lang="en-US" dirty="0"/>
              <a:t>Everyone’s workflow halts and the search begins</a:t>
            </a:r>
          </a:p>
          <a:p>
            <a:r>
              <a:rPr lang="en-US" dirty="0"/>
              <a:t>It happens</a:t>
            </a:r>
          </a:p>
          <a:p>
            <a:pPr lvl="1"/>
            <a:r>
              <a:rPr lang="en-US" dirty="0"/>
              <a:t>All code functions locally</a:t>
            </a:r>
          </a:p>
          <a:p>
            <a:pPr lvl="1"/>
            <a:r>
              <a:rPr lang="en-US" dirty="0"/>
              <a:t>ex: A function header is changed</a:t>
            </a:r>
          </a:p>
        </p:txBody>
      </p:sp>
    </p:spTree>
    <p:extLst>
      <p:ext uri="{BB962C8B-B14F-4D97-AF65-F5344CB8AC3E}">
        <p14:creationId xmlns:p14="http://schemas.microsoft.com/office/powerpoint/2010/main" val="74666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branching">
            <a:extLst>
              <a:ext uri="{FF2B5EF4-FFF2-40B4-BE49-F238E27FC236}">
                <a16:creationId xmlns:a16="http://schemas.microsoft.com/office/drawing/2014/main" id="{D0AAFDE5-E0F0-4032-B4C9-BAC4C651B71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262" y="266049"/>
            <a:ext cx="2924484" cy="125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>
            <a:normAutofit/>
          </a:bodyPr>
          <a:lstStyle/>
          <a:p>
            <a:r>
              <a:rPr lang="en-US" dirty="0"/>
              <a:t>Branching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000" y="1369219"/>
            <a:ext cx="7675350" cy="3500438"/>
          </a:xfrm>
        </p:spPr>
        <p:txBody>
          <a:bodyPr/>
          <a:lstStyle/>
          <a:p>
            <a:r>
              <a:rPr lang="en-US" dirty="0"/>
              <a:t>New commits are only added to the current branch</a:t>
            </a:r>
          </a:p>
          <a:p>
            <a:pPr lvl="1"/>
            <a:r>
              <a:rPr lang="en-US" dirty="0"/>
              <a:t>Can implement experimental code without affecting others</a:t>
            </a:r>
          </a:p>
          <a:p>
            <a:r>
              <a:rPr lang="en-US" dirty="0"/>
              <a:t>When the life of the branch is over</a:t>
            </a:r>
          </a:p>
          <a:p>
            <a:pPr lvl="1"/>
            <a:r>
              <a:rPr lang="en-US" dirty="0"/>
              <a:t>Merge it into the primary codebase</a:t>
            </a:r>
          </a:p>
          <a:p>
            <a:r>
              <a:rPr lang="en-US" dirty="0"/>
              <a:t>Branching is crucial on large teams</a:t>
            </a:r>
          </a:p>
        </p:txBody>
      </p:sp>
    </p:spTree>
    <p:extLst>
      <p:ext uri="{BB962C8B-B14F-4D97-AF65-F5344CB8AC3E}">
        <p14:creationId xmlns:p14="http://schemas.microsoft.com/office/powerpoint/2010/main" val="2771093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So far, you have used only a single branch (main) for synchronizing code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840000" y="1369219"/>
            <a:ext cx="7675350" cy="3500438"/>
          </a:xfrm>
        </p:spPr>
        <p:txBody>
          <a:bodyPr>
            <a:normAutofit lnSpcReduction="10000"/>
          </a:bodyPr>
          <a:lstStyle/>
          <a:p>
            <a:r>
              <a:rPr lang="en-US" altLang="en-US" dirty="0"/>
              <a:t>Synchronizing frequently-changing code requires merging</a:t>
            </a:r>
          </a:p>
          <a:p>
            <a:pPr lvl="2"/>
            <a:r>
              <a:rPr lang="en-US" altLang="en-US" dirty="0"/>
              <a:t>Merge conflicts result when the same code is simultaneously modified by &gt;1 developer</a:t>
            </a:r>
          </a:p>
          <a:p>
            <a:pPr lvl="3"/>
            <a:r>
              <a:rPr lang="en-US" altLang="en-US" dirty="0"/>
              <a:t>EXAMPLES???</a:t>
            </a:r>
          </a:p>
          <a:p>
            <a:pPr lvl="1"/>
            <a:r>
              <a:rPr lang="en-US" altLang="en-US" dirty="0" err="1"/>
              <a:t>git</a:t>
            </a:r>
            <a:r>
              <a:rPr lang="en-US" altLang="en-US" dirty="0"/>
              <a:t> push results in errors if someone else worked on the same code and modified/pushed it before you did.</a:t>
            </a:r>
          </a:p>
          <a:p>
            <a:r>
              <a:rPr lang="en-US" altLang="en-US" dirty="0"/>
              <a:t>Merge conflicts can often be resolved automatically if the code modifications are sufficiently separated</a:t>
            </a:r>
          </a:p>
          <a:p>
            <a:pPr lvl="2"/>
            <a:r>
              <a:rPr lang="en-US" altLang="en-US" dirty="0" err="1"/>
              <a:t>git</a:t>
            </a:r>
            <a:r>
              <a:rPr lang="en-US" altLang="en-US" dirty="0"/>
              <a:t> pull automatically merges modifications when possible</a:t>
            </a:r>
          </a:p>
          <a:p>
            <a:r>
              <a:rPr lang="en-US" altLang="en-US" dirty="0"/>
              <a:t>Merge conflicts sometimes need manual resolution</a:t>
            </a:r>
          </a:p>
          <a:p>
            <a:pPr lvl="3"/>
            <a:r>
              <a:rPr lang="en-US" altLang="en-US" dirty="0" err="1"/>
              <a:t>git</a:t>
            </a:r>
            <a:r>
              <a:rPr lang="en-US" altLang="en-US" dirty="0"/>
              <a:t> pull fails to resolve the conflict, and you must manually edit the file(s) containing the conflict indicators (&lt;&lt;&lt;, &gt;&gt;&gt;)</a:t>
            </a:r>
          </a:p>
          <a:p>
            <a:pPr lvl="3"/>
            <a:r>
              <a:rPr lang="en-US" altLang="en-US" dirty="0"/>
              <a:t>git </a:t>
            </a:r>
            <a:r>
              <a:rPr lang="en-US" altLang="en-US"/>
              <a:t>commit stores </a:t>
            </a:r>
            <a:r>
              <a:rPr lang="en-US" altLang="en-US" dirty="0"/>
              <a:t>your manually-merged file(s)</a:t>
            </a:r>
          </a:p>
          <a:p>
            <a:pPr lvl="3"/>
            <a:r>
              <a:rPr lang="en-US" altLang="en-US" dirty="0" err="1"/>
              <a:t>git</a:t>
            </a:r>
            <a:r>
              <a:rPr lang="en-US" altLang="en-US" dirty="0"/>
              <a:t> push uploads the file(s) to the remote branch</a:t>
            </a:r>
          </a:p>
          <a:p>
            <a:endParaRPr lang="en-US" altLang="en-US" dirty="0"/>
          </a:p>
        </p:txBody>
      </p:sp>
      <p:sp>
        <p:nvSpPr>
          <p:cNvPr id="14341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594725" y="4749800"/>
            <a:ext cx="549275" cy="3937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5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5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725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0F3A042E-E033-4AA3-B365-0033353D9A02}" type="slidenum">
              <a:rPr lang="en-US" altLang="en-US" sz="75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750" dirty="0"/>
          </a:p>
        </p:txBody>
      </p:sp>
    </p:spTree>
    <p:extLst>
      <p:ext uri="{BB962C8B-B14F-4D97-AF65-F5344CB8AC3E}">
        <p14:creationId xmlns:p14="http://schemas.microsoft.com/office/powerpoint/2010/main" val="1814096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The main branch should only be used for maintaining production-ready code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000" y="1369219"/>
            <a:ext cx="7675350" cy="3500438"/>
          </a:xfrm>
        </p:spPr>
        <p:txBody>
          <a:bodyPr/>
          <a:lstStyle/>
          <a:p>
            <a:r>
              <a:rPr lang="en-US" dirty="0"/>
              <a:t>Code modified or created during a Sprint should be maintained on separate branches</a:t>
            </a:r>
          </a:p>
          <a:p>
            <a:r>
              <a:rPr lang="en-US" dirty="0"/>
              <a:t>A second standard branch – often named “</a:t>
            </a:r>
            <a:r>
              <a:rPr lang="en-US" dirty="0" err="1"/>
              <a:t>dev</a:t>
            </a:r>
            <a:r>
              <a:rPr lang="en-US" dirty="0"/>
              <a:t>” is typically used to maintain code that is being actively worked on</a:t>
            </a:r>
          </a:p>
          <a:p>
            <a:pPr lvl="1"/>
            <a:r>
              <a:rPr lang="en-US" dirty="0"/>
              <a:t>At the beginning of a phase of development, the dev branch is identical to main</a:t>
            </a:r>
          </a:p>
          <a:p>
            <a:pPr lvl="1"/>
            <a:r>
              <a:rPr lang="en-US" dirty="0"/>
              <a:t>During development, the dev branch maintains the evolving code</a:t>
            </a:r>
          </a:p>
          <a:p>
            <a:pPr lvl="1"/>
            <a:r>
              <a:rPr lang="en-US" dirty="0"/>
              <a:t>After a feature has been tested, the dev branch contains the completed code. </a:t>
            </a:r>
          </a:p>
          <a:p>
            <a:pPr lvl="2"/>
            <a:r>
              <a:rPr lang="en-US" dirty="0"/>
              <a:t>The dev branch is then merged into the main branch, and the process repeats</a:t>
            </a:r>
          </a:p>
        </p:txBody>
      </p:sp>
      <p:sp>
        <p:nvSpPr>
          <p:cNvPr id="1536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594725" y="4749800"/>
            <a:ext cx="549275" cy="3937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5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5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725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3C89CED5-F6B1-4E8F-BC85-0E279D8633A6}" type="slidenum">
              <a:rPr lang="en-US" altLang="en-US" sz="75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750"/>
          </a:p>
        </p:txBody>
      </p:sp>
      <p:grpSp>
        <p:nvGrpSpPr>
          <p:cNvPr id="4102" name="Group 3"/>
          <p:cNvGrpSpPr>
            <a:grpSpLocks/>
          </p:cNvGrpSpPr>
          <p:nvPr/>
        </p:nvGrpSpPr>
        <p:grpSpPr bwMode="auto">
          <a:xfrm>
            <a:off x="1314451" y="3288507"/>
            <a:ext cx="6659270" cy="1195433"/>
            <a:chOff x="-19050" y="1293019"/>
            <a:chExt cx="8879646" cy="1593909"/>
          </a:xfrm>
        </p:grpSpPr>
        <p:sp>
          <p:nvSpPr>
            <p:cNvPr id="4103" name="TextBox 52"/>
            <p:cNvSpPr txBox="1">
              <a:spLocks noChangeArrowheads="1"/>
            </p:cNvSpPr>
            <p:nvPr/>
          </p:nvSpPr>
          <p:spPr bwMode="auto">
            <a:xfrm>
              <a:off x="-19050" y="1716088"/>
              <a:ext cx="746411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50" dirty="0"/>
                <a:t>main</a:t>
              </a:r>
            </a:p>
          </p:txBody>
        </p:sp>
        <p:grpSp>
          <p:nvGrpSpPr>
            <p:cNvPr id="4104" name="Group 1"/>
            <p:cNvGrpSpPr>
              <a:grpSpLocks/>
            </p:cNvGrpSpPr>
            <p:nvPr/>
          </p:nvGrpSpPr>
          <p:grpSpPr bwMode="auto">
            <a:xfrm>
              <a:off x="248264" y="1293019"/>
              <a:ext cx="8612332" cy="1593909"/>
              <a:chOff x="228600" y="1335088"/>
              <a:chExt cx="8612332" cy="1593909"/>
            </a:xfrm>
          </p:grpSpPr>
          <p:sp>
            <p:nvSpPr>
              <p:cNvPr id="4105" name="Oval 5"/>
              <p:cNvSpPr>
                <a:spLocks noChangeArrowheads="1"/>
              </p:cNvSpPr>
              <p:nvPr/>
            </p:nvSpPr>
            <p:spPr bwMode="auto">
              <a:xfrm>
                <a:off x="1066800" y="1524000"/>
                <a:ext cx="457200" cy="381000"/>
              </a:xfrm>
              <a:prstGeom prst="ellipse">
                <a:avLst/>
              </a:prstGeom>
              <a:solidFill>
                <a:srgbClr val="0070C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350"/>
              </a:p>
            </p:txBody>
          </p:sp>
          <p:sp>
            <p:nvSpPr>
              <p:cNvPr id="15367" name="Oval 6"/>
              <p:cNvSpPr>
                <a:spLocks noChangeArrowheads="1"/>
              </p:cNvSpPr>
              <p:nvPr/>
            </p:nvSpPr>
            <p:spPr bwMode="auto">
              <a:xfrm>
                <a:off x="4114476" y="1536701"/>
                <a:ext cx="457232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0070C0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rgbClr val="00B050"/>
                  </a:gs>
                </a:gsLst>
                <a:lin ang="0" scaled="1"/>
                <a:tileRect/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050">
                  <a:cs typeface="Arial" charset="0"/>
                </a:endParaRPr>
              </a:p>
            </p:txBody>
          </p:sp>
          <p:sp>
            <p:nvSpPr>
              <p:cNvPr id="15368" name="Oval 7"/>
              <p:cNvSpPr>
                <a:spLocks noChangeArrowheads="1"/>
              </p:cNvSpPr>
              <p:nvPr/>
            </p:nvSpPr>
            <p:spPr bwMode="auto">
              <a:xfrm>
                <a:off x="7162688" y="1520826"/>
                <a:ext cx="457232" cy="381000"/>
              </a:xfrm>
              <a:prstGeom prst="ellipse">
                <a:avLst/>
              </a:prstGeom>
              <a:gradFill>
                <a:gsLst>
                  <a:gs pos="0">
                    <a:srgbClr val="00B050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rgbClr val="7030A0"/>
                  </a:gs>
                </a:gsLst>
                <a:lin ang="0" scaled="1"/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050">
                  <a:cs typeface="Arial" charset="0"/>
                </a:endParaRPr>
              </a:p>
            </p:txBody>
          </p:sp>
          <p:sp>
            <p:nvSpPr>
              <p:cNvPr id="4108" name="Oval 8"/>
              <p:cNvSpPr>
                <a:spLocks noChangeArrowheads="1"/>
              </p:cNvSpPr>
              <p:nvPr/>
            </p:nvSpPr>
            <p:spPr bwMode="auto">
              <a:xfrm>
                <a:off x="1295400" y="2514600"/>
                <a:ext cx="457200" cy="381000"/>
              </a:xfrm>
              <a:prstGeom prst="ellipse">
                <a:avLst/>
              </a:prstGeom>
              <a:solidFill>
                <a:srgbClr val="0070C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350"/>
              </a:p>
            </p:txBody>
          </p:sp>
          <p:sp>
            <p:nvSpPr>
              <p:cNvPr id="4109" name="Oval 9"/>
              <p:cNvSpPr>
                <a:spLocks noChangeArrowheads="1"/>
              </p:cNvSpPr>
              <p:nvPr/>
            </p:nvSpPr>
            <p:spPr bwMode="auto">
              <a:xfrm>
                <a:off x="3657600" y="2509838"/>
                <a:ext cx="457200" cy="381000"/>
              </a:xfrm>
              <a:prstGeom prst="ellipse">
                <a:avLst/>
              </a:prstGeom>
              <a:solidFill>
                <a:srgbClr val="00B05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350"/>
              </a:p>
            </p:txBody>
          </p:sp>
          <p:sp>
            <p:nvSpPr>
              <p:cNvPr id="4110" name="Oval 10"/>
              <p:cNvSpPr>
                <a:spLocks noChangeArrowheads="1"/>
              </p:cNvSpPr>
              <p:nvPr/>
            </p:nvSpPr>
            <p:spPr bwMode="auto">
              <a:xfrm>
                <a:off x="6724650" y="2514600"/>
                <a:ext cx="457200" cy="381000"/>
              </a:xfrm>
              <a:prstGeom prst="ellipse">
                <a:avLst/>
              </a:prstGeom>
              <a:solidFill>
                <a:srgbClr val="7030A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350"/>
              </a:p>
            </p:txBody>
          </p:sp>
          <p:cxnSp>
            <p:nvCxnSpPr>
              <p:cNvPr id="4111" name="Straight Arrow Connector 12"/>
              <p:cNvCxnSpPr>
                <a:cxnSpLocks noChangeShapeType="1"/>
              </p:cNvCxnSpPr>
              <p:nvPr/>
            </p:nvCxnSpPr>
            <p:spPr bwMode="auto">
              <a:xfrm>
                <a:off x="228600" y="1714500"/>
                <a:ext cx="838200" cy="0"/>
              </a:xfrm>
              <a:prstGeom prst="straightConnector1">
                <a:avLst/>
              </a:prstGeom>
              <a:noFill/>
              <a:ln w="38100" algn="ctr">
                <a:solidFill>
                  <a:schemeClr val="tx1"/>
                </a:solidFill>
                <a:miter lim="800000"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12" name="Straight Arrow Connector 13"/>
              <p:cNvCxnSpPr>
                <a:cxnSpLocks noChangeShapeType="1"/>
                <a:endCxn id="15367" idx="2"/>
              </p:cNvCxnSpPr>
              <p:nvPr/>
            </p:nvCxnSpPr>
            <p:spPr bwMode="auto">
              <a:xfrm>
                <a:off x="1524000" y="1727200"/>
                <a:ext cx="2590800" cy="0"/>
              </a:xfrm>
              <a:prstGeom prst="straightConnector1">
                <a:avLst/>
              </a:prstGeom>
              <a:noFill/>
              <a:ln w="38100" algn="ctr">
                <a:solidFill>
                  <a:schemeClr val="tx1"/>
                </a:solidFill>
                <a:miter lim="800000"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13" name="Straight Arrow Connector 15"/>
              <p:cNvCxnSpPr>
                <a:cxnSpLocks noChangeShapeType="1"/>
              </p:cNvCxnSpPr>
              <p:nvPr/>
            </p:nvCxnSpPr>
            <p:spPr bwMode="auto">
              <a:xfrm>
                <a:off x="4572000" y="1727200"/>
                <a:ext cx="2590800" cy="0"/>
              </a:xfrm>
              <a:prstGeom prst="straightConnector1">
                <a:avLst/>
              </a:prstGeom>
              <a:noFill/>
              <a:ln w="38100" algn="ctr">
                <a:solidFill>
                  <a:schemeClr val="tx1"/>
                </a:solidFill>
                <a:miter lim="800000"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14" name="Straight Arrow Connector 16"/>
              <p:cNvCxnSpPr>
                <a:cxnSpLocks noChangeShapeType="1"/>
                <a:endCxn id="4108" idx="0"/>
              </p:cNvCxnSpPr>
              <p:nvPr/>
            </p:nvCxnSpPr>
            <p:spPr bwMode="auto">
              <a:xfrm>
                <a:off x="1295400" y="1905000"/>
                <a:ext cx="228600" cy="609600"/>
              </a:xfrm>
              <a:prstGeom prst="straightConnector1">
                <a:avLst/>
              </a:prstGeom>
              <a:noFill/>
              <a:ln w="38100" algn="ctr">
                <a:solidFill>
                  <a:schemeClr val="tx1"/>
                </a:solidFill>
                <a:miter lim="800000"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115" name="Oval 19"/>
              <p:cNvSpPr>
                <a:spLocks noChangeArrowheads="1"/>
              </p:cNvSpPr>
              <p:nvPr/>
            </p:nvSpPr>
            <p:spPr bwMode="auto">
              <a:xfrm>
                <a:off x="1981200" y="2514600"/>
                <a:ext cx="457200" cy="381000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350"/>
              </a:p>
            </p:txBody>
          </p:sp>
          <p:sp>
            <p:nvSpPr>
              <p:cNvPr id="4116" name="Oval 20"/>
              <p:cNvSpPr>
                <a:spLocks noChangeArrowheads="1"/>
              </p:cNvSpPr>
              <p:nvPr/>
            </p:nvSpPr>
            <p:spPr bwMode="auto">
              <a:xfrm>
                <a:off x="4572000" y="2522538"/>
                <a:ext cx="457200" cy="381000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350"/>
              </a:p>
            </p:txBody>
          </p:sp>
          <p:sp>
            <p:nvSpPr>
              <p:cNvPr id="4117" name="Oval 21"/>
              <p:cNvSpPr>
                <a:spLocks noChangeArrowheads="1"/>
              </p:cNvSpPr>
              <p:nvPr/>
            </p:nvSpPr>
            <p:spPr bwMode="auto">
              <a:xfrm>
                <a:off x="2843213" y="2501900"/>
                <a:ext cx="457200" cy="381000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350"/>
              </a:p>
            </p:txBody>
          </p:sp>
          <p:sp>
            <p:nvSpPr>
              <p:cNvPr id="4118" name="Oval 22"/>
              <p:cNvSpPr>
                <a:spLocks noChangeArrowheads="1"/>
              </p:cNvSpPr>
              <p:nvPr/>
            </p:nvSpPr>
            <p:spPr bwMode="auto">
              <a:xfrm>
                <a:off x="5410200" y="2540000"/>
                <a:ext cx="457200" cy="381000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350"/>
              </a:p>
            </p:txBody>
          </p:sp>
          <p:sp>
            <p:nvSpPr>
              <p:cNvPr id="4119" name="Oval 23"/>
              <p:cNvSpPr>
                <a:spLocks noChangeArrowheads="1"/>
              </p:cNvSpPr>
              <p:nvPr/>
            </p:nvSpPr>
            <p:spPr bwMode="auto">
              <a:xfrm>
                <a:off x="6096000" y="2514600"/>
                <a:ext cx="457200" cy="381000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350"/>
              </a:p>
            </p:txBody>
          </p:sp>
          <p:sp>
            <p:nvSpPr>
              <p:cNvPr id="4120" name="Oval 24"/>
              <p:cNvSpPr>
                <a:spLocks noChangeArrowheads="1"/>
              </p:cNvSpPr>
              <p:nvPr/>
            </p:nvSpPr>
            <p:spPr bwMode="auto">
              <a:xfrm>
                <a:off x="8153400" y="2540000"/>
                <a:ext cx="457200" cy="381000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350"/>
              </a:p>
            </p:txBody>
          </p:sp>
          <p:cxnSp>
            <p:nvCxnSpPr>
              <p:cNvPr id="4121" name="Straight Arrow Connector 25"/>
              <p:cNvCxnSpPr>
                <a:cxnSpLocks noChangeShapeType="1"/>
                <a:stCxn id="4109" idx="0"/>
                <a:endCxn id="15367" idx="4"/>
              </p:cNvCxnSpPr>
              <p:nvPr/>
            </p:nvCxnSpPr>
            <p:spPr bwMode="auto">
              <a:xfrm flipV="1">
                <a:off x="3886200" y="1917700"/>
                <a:ext cx="457200" cy="592138"/>
              </a:xfrm>
              <a:prstGeom prst="straightConnector1">
                <a:avLst/>
              </a:prstGeom>
              <a:noFill/>
              <a:ln w="38100" algn="ctr">
                <a:solidFill>
                  <a:schemeClr val="tx1"/>
                </a:solidFill>
                <a:miter lim="800000"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22" name="Straight Arrow Connector 28"/>
              <p:cNvCxnSpPr>
                <a:cxnSpLocks noChangeShapeType="1"/>
              </p:cNvCxnSpPr>
              <p:nvPr/>
            </p:nvCxnSpPr>
            <p:spPr bwMode="auto">
              <a:xfrm flipV="1">
                <a:off x="6934200" y="1901825"/>
                <a:ext cx="457200" cy="592138"/>
              </a:xfrm>
              <a:prstGeom prst="straightConnector1">
                <a:avLst/>
              </a:prstGeom>
              <a:noFill/>
              <a:ln w="38100" algn="ctr">
                <a:solidFill>
                  <a:schemeClr val="tx1"/>
                </a:solidFill>
                <a:miter lim="800000"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23" name="Straight Arrow Connector 29"/>
              <p:cNvCxnSpPr>
                <a:cxnSpLocks noChangeShapeType="1"/>
                <a:stCxn id="4108" idx="6"/>
                <a:endCxn id="4115" idx="2"/>
              </p:cNvCxnSpPr>
              <p:nvPr/>
            </p:nvCxnSpPr>
            <p:spPr bwMode="auto">
              <a:xfrm>
                <a:off x="1752600" y="2705100"/>
                <a:ext cx="228600" cy="0"/>
              </a:xfrm>
              <a:prstGeom prst="straightConnector1">
                <a:avLst/>
              </a:prstGeom>
              <a:noFill/>
              <a:ln w="38100" algn="ctr">
                <a:solidFill>
                  <a:schemeClr val="tx1"/>
                </a:solidFill>
                <a:miter lim="800000"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24" name="Straight Arrow Connector 32"/>
              <p:cNvCxnSpPr>
                <a:cxnSpLocks noChangeShapeType="1"/>
                <a:endCxn id="4117" idx="2"/>
              </p:cNvCxnSpPr>
              <p:nvPr/>
            </p:nvCxnSpPr>
            <p:spPr bwMode="auto">
              <a:xfrm flipV="1">
                <a:off x="2438400" y="2692400"/>
                <a:ext cx="404813" cy="12700"/>
              </a:xfrm>
              <a:prstGeom prst="straightConnector1">
                <a:avLst/>
              </a:prstGeom>
              <a:noFill/>
              <a:ln w="38100" algn="ctr">
                <a:solidFill>
                  <a:schemeClr val="tx1"/>
                </a:solidFill>
                <a:miter lim="800000"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25" name="Straight Arrow Connector 33"/>
              <p:cNvCxnSpPr>
                <a:cxnSpLocks noChangeShapeType="1"/>
                <a:endCxn id="4109" idx="2"/>
              </p:cNvCxnSpPr>
              <p:nvPr/>
            </p:nvCxnSpPr>
            <p:spPr bwMode="auto">
              <a:xfrm>
                <a:off x="3300413" y="2692400"/>
                <a:ext cx="357187" cy="7938"/>
              </a:xfrm>
              <a:prstGeom prst="straightConnector1">
                <a:avLst/>
              </a:prstGeom>
              <a:noFill/>
              <a:ln w="38100" algn="ctr">
                <a:solidFill>
                  <a:schemeClr val="tx1"/>
                </a:solidFill>
                <a:miter lim="800000"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26" name="Straight Arrow Connector 34"/>
              <p:cNvCxnSpPr>
                <a:cxnSpLocks noChangeShapeType="1"/>
                <a:stCxn id="4109" idx="6"/>
                <a:endCxn id="4116" idx="2"/>
              </p:cNvCxnSpPr>
              <p:nvPr/>
            </p:nvCxnSpPr>
            <p:spPr bwMode="auto">
              <a:xfrm>
                <a:off x="4114800" y="2700338"/>
                <a:ext cx="457200" cy="12700"/>
              </a:xfrm>
              <a:prstGeom prst="straightConnector1">
                <a:avLst/>
              </a:prstGeom>
              <a:noFill/>
              <a:ln w="38100" algn="ctr">
                <a:solidFill>
                  <a:schemeClr val="tx1"/>
                </a:solidFill>
                <a:miter lim="800000"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27" name="Straight Arrow Connector 35"/>
              <p:cNvCxnSpPr>
                <a:cxnSpLocks noChangeShapeType="1"/>
                <a:stCxn id="4116" idx="6"/>
                <a:endCxn id="4118" idx="2"/>
              </p:cNvCxnSpPr>
              <p:nvPr/>
            </p:nvCxnSpPr>
            <p:spPr bwMode="auto">
              <a:xfrm>
                <a:off x="5029200" y="2713038"/>
                <a:ext cx="381000" cy="17462"/>
              </a:xfrm>
              <a:prstGeom prst="straightConnector1">
                <a:avLst/>
              </a:prstGeom>
              <a:noFill/>
              <a:ln w="38100" algn="ctr">
                <a:solidFill>
                  <a:schemeClr val="tx1"/>
                </a:solidFill>
                <a:miter lim="800000"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28" name="Straight Arrow Connector 36"/>
              <p:cNvCxnSpPr>
                <a:cxnSpLocks noChangeShapeType="1"/>
              </p:cNvCxnSpPr>
              <p:nvPr/>
            </p:nvCxnSpPr>
            <p:spPr bwMode="auto">
              <a:xfrm>
                <a:off x="5867400" y="2730500"/>
                <a:ext cx="228600" cy="0"/>
              </a:xfrm>
              <a:prstGeom prst="straightConnector1">
                <a:avLst/>
              </a:prstGeom>
              <a:noFill/>
              <a:ln w="38100" algn="ctr">
                <a:solidFill>
                  <a:schemeClr val="tx1"/>
                </a:solidFill>
                <a:miter lim="800000"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29" name="Straight Arrow Connector 37"/>
              <p:cNvCxnSpPr>
                <a:cxnSpLocks noChangeShapeType="1"/>
              </p:cNvCxnSpPr>
              <p:nvPr/>
            </p:nvCxnSpPr>
            <p:spPr bwMode="auto">
              <a:xfrm>
                <a:off x="6553200" y="2736850"/>
                <a:ext cx="228600" cy="0"/>
              </a:xfrm>
              <a:prstGeom prst="straightConnector1">
                <a:avLst/>
              </a:prstGeom>
              <a:noFill/>
              <a:ln w="38100" algn="ctr">
                <a:solidFill>
                  <a:schemeClr val="tx1"/>
                </a:solidFill>
                <a:miter lim="800000"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30" name="Straight Arrow Connector 38"/>
              <p:cNvCxnSpPr>
                <a:cxnSpLocks noChangeShapeType="1"/>
                <a:endCxn id="4120" idx="2"/>
              </p:cNvCxnSpPr>
              <p:nvPr/>
            </p:nvCxnSpPr>
            <p:spPr bwMode="auto">
              <a:xfrm>
                <a:off x="7181850" y="2705100"/>
                <a:ext cx="971550" cy="25400"/>
              </a:xfrm>
              <a:prstGeom prst="straightConnector1">
                <a:avLst/>
              </a:prstGeom>
              <a:noFill/>
              <a:ln w="38100" algn="ctr">
                <a:solidFill>
                  <a:schemeClr val="tx1"/>
                </a:solidFill>
                <a:miter lim="800000"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131" name="TextBox 46"/>
              <p:cNvSpPr txBox="1">
                <a:spLocks noChangeArrowheads="1"/>
              </p:cNvSpPr>
              <p:nvPr/>
            </p:nvSpPr>
            <p:spPr bwMode="auto">
              <a:xfrm>
                <a:off x="4164013" y="2133601"/>
                <a:ext cx="900310" cy="4001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350"/>
                  <a:t>merge</a:t>
                </a:r>
              </a:p>
            </p:txBody>
          </p:sp>
          <p:sp>
            <p:nvSpPr>
              <p:cNvPr id="4132" name="TextBox 47"/>
              <p:cNvSpPr txBox="1">
                <a:spLocks noChangeArrowheads="1"/>
              </p:cNvSpPr>
              <p:nvPr/>
            </p:nvSpPr>
            <p:spPr bwMode="auto">
              <a:xfrm>
                <a:off x="1587500" y="2160589"/>
                <a:ext cx="951609" cy="4001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350"/>
                  <a:t>branch</a:t>
                </a:r>
              </a:p>
            </p:txBody>
          </p:sp>
          <p:sp>
            <p:nvSpPr>
              <p:cNvPr id="4133" name="TextBox 48"/>
              <p:cNvSpPr txBox="1">
                <a:spLocks noChangeArrowheads="1"/>
              </p:cNvSpPr>
              <p:nvPr/>
            </p:nvSpPr>
            <p:spPr bwMode="auto">
              <a:xfrm>
                <a:off x="7200900" y="2100263"/>
                <a:ext cx="900310" cy="4001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350"/>
                  <a:t>merge</a:t>
                </a:r>
              </a:p>
            </p:txBody>
          </p:sp>
          <p:sp>
            <p:nvSpPr>
              <p:cNvPr id="4134" name="TextBox 49"/>
              <p:cNvSpPr txBox="1">
                <a:spLocks noChangeArrowheads="1"/>
              </p:cNvSpPr>
              <p:nvPr/>
            </p:nvSpPr>
            <p:spPr bwMode="auto">
              <a:xfrm>
                <a:off x="1524000" y="1370013"/>
                <a:ext cx="1220932" cy="4001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350"/>
                  <a:t>Version 1</a:t>
                </a:r>
              </a:p>
            </p:txBody>
          </p:sp>
          <p:sp>
            <p:nvSpPr>
              <p:cNvPr id="4135" name="TextBox 50"/>
              <p:cNvSpPr txBox="1">
                <a:spLocks noChangeArrowheads="1"/>
              </p:cNvSpPr>
              <p:nvPr/>
            </p:nvSpPr>
            <p:spPr bwMode="auto">
              <a:xfrm>
                <a:off x="4572001" y="1335088"/>
                <a:ext cx="1220932" cy="4001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350"/>
                  <a:t>Version 2</a:t>
                </a:r>
              </a:p>
            </p:txBody>
          </p:sp>
          <p:sp>
            <p:nvSpPr>
              <p:cNvPr id="4136" name="TextBox 51"/>
              <p:cNvSpPr txBox="1">
                <a:spLocks noChangeArrowheads="1"/>
              </p:cNvSpPr>
              <p:nvPr/>
            </p:nvSpPr>
            <p:spPr bwMode="auto">
              <a:xfrm>
                <a:off x="7620000" y="1376363"/>
                <a:ext cx="1220932" cy="4001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350"/>
                  <a:t>Version 3</a:t>
                </a:r>
              </a:p>
            </p:txBody>
          </p:sp>
          <p:sp>
            <p:nvSpPr>
              <p:cNvPr id="4137" name="TextBox 53"/>
              <p:cNvSpPr txBox="1">
                <a:spLocks noChangeArrowheads="1"/>
              </p:cNvSpPr>
              <p:nvPr/>
            </p:nvSpPr>
            <p:spPr bwMode="auto">
              <a:xfrm>
                <a:off x="515937" y="2528888"/>
                <a:ext cx="618160" cy="4001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350"/>
                  <a:t>dev</a:t>
                </a:r>
              </a:p>
            </p:txBody>
          </p:sp>
        </p:grpSp>
      </p:grpSp>
      <p:sp>
        <p:nvSpPr>
          <p:cNvPr id="41" name="Content Placeholder 2"/>
          <p:cNvSpPr txBox="1">
            <a:spLocks/>
          </p:cNvSpPr>
          <p:nvPr/>
        </p:nvSpPr>
        <p:spPr bwMode="auto">
          <a:xfrm>
            <a:off x="1428750" y="4546996"/>
            <a:ext cx="6172200" cy="59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92150" indent="-347663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7425" indent="-293688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81113" indent="-2921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98613" indent="-315913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558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130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702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274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en-US" sz="1500" dirty="0">
                <a:solidFill>
                  <a:srgbClr val="00B050"/>
                </a:solidFill>
              </a:rPr>
              <a:t>We can reduce the amount of synchronization we need to do, as well as the number of merge conflicts, by using </a:t>
            </a:r>
            <a:r>
              <a:rPr lang="en-US" altLang="en-US" sz="1500" b="1" u="sng" dirty="0">
                <a:solidFill>
                  <a:srgbClr val="00B050"/>
                </a:solidFill>
              </a:rPr>
              <a:t>branches</a:t>
            </a:r>
            <a:r>
              <a:rPr lang="en-US" altLang="en-US" sz="1500" dirty="0">
                <a:solidFill>
                  <a:srgbClr val="00B05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823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There are two ways to create dev branch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840000" y="1369219"/>
            <a:ext cx="7675350" cy="3500438"/>
          </a:xfrm>
        </p:spPr>
        <p:txBody>
          <a:bodyPr/>
          <a:lstStyle/>
          <a:p>
            <a:pPr lvl="1"/>
            <a:r>
              <a:rPr lang="en-US" altLang="en-US" dirty="0"/>
              <a:t>Create a local </a:t>
            </a:r>
            <a:r>
              <a:rPr lang="en-US" altLang="en-US" dirty="0" err="1"/>
              <a:t>dev</a:t>
            </a:r>
            <a:r>
              <a:rPr lang="en-US" altLang="en-US" dirty="0"/>
              <a:t> branch and then push that branch to the remote</a:t>
            </a:r>
          </a:p>
          <a:p>
            <a:pPr lvl="1"/>
            <a:br>
              <a:rPr lang="en-US" altLang="en-US" dirty="0"/>
            </a:br>
            <a:endParaRPr lang="en-US" altLang="en-US" dirty="0"/>
          </a:p>
          <a:p>
            <a:pPr lvl="1"/>
            <a:r>
              <a:rPr lang="en-US" altLang="en-US" dirty="0"/>
              <a:t>Create a remote dev branch (using the GitLab web interface), and then pull that branch locally</a:t>
            </a: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594725" y="4749800"/>
            <a:ext cx="549275" cy="3937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5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5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725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C089CCCF-BC58-470E-92CF-4CC55498B46B}" type="slidenum">
              <a:rPr lang="en-US" altLang="en-US" sz="75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750"/>
          </a:p>
        </p:txBody>
      </p:sp>
      <p:sp>
        <p:nvSpPr>
          <p:cNvPr id="5126" name="TextBox 6"/>
          <p:cNvSpPr txBox="1">
            <a:spLocks noChangeArrowheads="1"/>
          </p:cNvSpPr>
          <p:nvPr/>
        </p:nvSpPr>
        <p:spPr bwMode="auto">
          <a:xfrm>
            <a:off x="1543050" y="1943101"/>
            <a:ext cx="4743450" cy="507831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5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	git branch dev</a:t>
            </a:r>
            <a:br>
              <a:rPr lang="en-US" altLang="en-US" sz="135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35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altLang="en-US" sz="135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&lt;&lt; Note:the command executes silently&gt;&gt;</a:t>
            </a:r>
          </a:p>
        </p:txBody>
      </p:sp>
      <p:sp>
        <p:nvSpPr>
          <p:cNvPr id="5127" name="TextBox 6"/>
          <p:cNvSpPr txBox="1">
            <a:spLocks noChangeArrowheads="1"/>
          </p:cNvSpPr>
          <p:nvPr/>
        </p:nvSpPr>
        <p:spPr bwMode="auto">
          <a:xfrm>
            <a:off x="1543050" y="3600451"/>
            <a:ext cx="6172200" cy="1131079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5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	git fetch &amp;&amp; git checkout dev</a:t>
            </a:r>
            <a:br>
              <a:rPr lang="en-US" altLang="en-US" sz="135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35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From gitlab.com:se2030/</a:t>
            </a:r>
            <a:r>
              <a:rPr lang="en-US" altLang="en-US" sz="1350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MyRepository</a:t>
            </a:r>
            <a:endParaRPr lang="en-US" altLang="en-US" sz="1350" dirty="0">
              <a:solidFill>
                <a:srgbClr val="FFFF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5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 [new branch]      dev      -&gt; origin/dev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5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Branch dev set up to track remote branch dev from origin.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5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Switched to a new branch dev'</a:t>
            </a:r>
          </a:p>
        </p:txBody>
      </p:sp>
    </p:spTree>
    <p:extLst>
      <p:ext uri="{BB962C8B-B14F-4D97-AF65-F5344CB8AC3E}">
        <p14:creationId xmlns:p14="http://schemas.microsoft.com/office/powerpoint/2010/main" val="3613719869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rk-background-hasker-presentation" id="{1577FF19-119C-D341-8420-453FB74959AD}" vid="{F6E06238-5418-F24E-ADE0-7239319DCDB2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swe2710-presentation</Template>
  <TotalTime>7780</TotalTime>
  <Words>1693</Words>
  <Application>Microsoft Office PowerPoint</Application>
  <PresentationFormat>On-screen Show (16:9)</PresentationFormat>
  <Paragraphs>197</Paragraphs>
  <Slides>26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Corbel</vt:lpstr>
      <vt:lpstr>Courier New</vt:lpstr>
      <vt:lpstr>Wingdings</vt:lpstr>
      <vt:lpstr>Depth</vt:lpstr>
      <vt:lpstr>More Version Control</vt:lpstr>
      <vt:lpstr>Version Control with git - Recall</vt:lpstr>
      <vt:lpstr>Without Branching - Scenario</vt:lpstr>
      <vt:lpstr>Without Branching - Scenario</vt:lpstr>
      <vt:lpstr>Without Branching – Worse Scenario</vt:lpstr>
      <vt:lpstr>Branching</vt:lpstr>
      <vt:lpstr>So far, you have used only a single branch (main) for synchronizing code</vt:lpstr>
      <vt:lpstr>The main branch should only be used for maintaining production-ready code </vt:lpstr>
      <vt:lpstr>There are two ways to create dev branch</vt:lpstr>
      <vt:lpstr>Branching</vt:lpstr>
      <vt:lpstr>Wait!</vt:lpstr>
      <vt:lpstr>Yes! So teams usually use additional feature and defect branches to isolate their work</vt:lpstr>
      <vt:lpstr>Switching branches during work</vt:lpstr>
      <vt:lpstr>Switching back and recovering your Work In Progress (WIP)</vt:lpstr>
      <vt:lpstr>PowerPoint Presentation</vt:lpstr>
      <vt:lpstr>Merging back into a branch</vt:lpstr>
      <vt:lpstr>Executing a Pull Request</vt:lpstr>
      <vt:lpstr>Best Practices for Branching</vt:lpstr>
      <vt:lpstr>Very Large projects</vt:lpstr>
      <vt:lpstr>Hotfixes</vt:lpstr>
      <vt:lpstr>PowerPoint Presentation</vt:lpstr>
      <vt:lpstr>Release Branch</vt:lpstr>
      <vt:lpstr>Versioning</vt:lpstr>
      <vt:lpstr>PowerPoint Presentation</vt:lpstr>
      <vt:lpstr>Perspective</vt:lpstr>
      <vt:lpstr>Git practicing!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Version Control</dc:title>
  <cp:lastModifiedBy>Hasker, Robert</cp:lastModifiedBy>
  <cp:revision>18</cp:revision>
  <dcterms:modified xsi:type="dcterms:W3CDTF">2026-02-13T17:30:45Z</dcterms:modified>
</cp:coreProperties>
</file>